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0" r:id="rId3"/>
    <p:sldId id="257" r:id="rId4"/>
    <p:sldId id="258" r:id="rId5"/>
    <p:sldId id="259" r:id="rId6"/>
    <p:sldId id="260" r:id="rId7"/>
    <p:sldId id="261" r:id="rId8"/>
    <p:sldId id="281" r:id="rId9"/>
    <p:sldId id="262" r:id="rId10"/>
    <p:sldId id="263" r:id="rId11"/>
    <p:sldId id="264" r:id="rId12"/>
    <p:sldId id="282"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83"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D534AA5E-9EEF-4675-9141-69214F07058E}" type="slidenum">
              <a:rPr lang="en-IN" smtClean="0"/>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85481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44241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40640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66628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13-10-2024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6455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13-10-2024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88986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13-10-2024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01332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00847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19893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36071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7136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597421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25264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724985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581086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990429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940630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13-10-2024</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47197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714500" y="2736502"/>
            <a:ext cx="8351692" cy="1384995"/>
          </a:xfrm>
          <a:prstGeom prst="rect">
            <a:avLst/>
          </a:prstGeom>
          <a:noFill/>
        </p:spPr>
        <p:txBody>
          <a:bodyPr wrap="square">
            <a:spAutoFit/>
          </a:bodyPr>
          <a:lstStyle/>
          <a:p>
            <a:pPr algn="ctr"/>
            <a:r>
              <a:rPr lang="en-US" sz="2800" dirty="0"/>
              <a:t>Development of a non-electrical device for tracking the movement of the sun for movement of the solar panels, increasing their efficiency</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7957" y="1777648"/>
            <a:ext cx="9016085" cy="3001826"/>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833004" y="183861"/>
            <a:ext cx="10058400" cy="1449388"/>
          </a:xfrm>
        </p:spPr>
        <p:txBody>
          <a:bodyPr/>
          <a:lstStyle/>
          <a:p>
            <a:r>
              <a:rPr lang="en-US"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865909" y="1280825"/>
            <a:ext cx="10525991" cy="5057629"/>
          </a:xfrm>
        </p:spPr>
        <p:txBody>
          <a:bodyPr>
            <a:normAutofit/>
          </a:bodyPr>
          <a:lstStyle/>
          <a:p>
            <a:pPr algn="just">
              <a:lnSpc>
                <a:spcPct val="150000"/>
              </a:lnSpc>
              <a:buFont typeface="Arial" panose="020B0604020202020204" pitchFamily="34" charset="0"/>
              <a:buChar char="•"/>
            </a:pPr>
            <a:r>
              <a:rPr lang="en-US" sz="2000" dirty="0"/>
              <a:t>Background: Solar panels are most efficient when they are directly facing the sun. However, the sun’s position changes throughout the day and across seasons, which can reduce the amount of sunlight that fixed solar panels receive.</a:t>
            </a:r>
          </a:p>
          <a:p>
            <a:pPr algn="just">
              <a:lnSpc>
                <a:spcPct val="150000"/>
              </a:lnSpc>
              <a:buFont typeface="Arial" panose="020B0604020202020204" pitchFamily="34" charset="0"/>
              <a:buChar char="•"/>
            </a:pPr>
            <a:r>
              <a:rPr lang="en-US" sz="2000" dirty="0"/>
              <a:t> Description: Traditional solar tracking systems often rely on electrical components and motors, which can be costly and require maintenance. A non-electrical tracking system offers a sustainable and low-maintenance alternative to enhance the efficiency of solar panels.</a:t>
            </a:r>
          </a:p>
          <a:p>
            <a:pPr algn="just">
              <a:lnSpc>
                <a:spcPct val="150000"/>
              </a:lnSpc>
              <a:buFont typeface="Arial" panose="020B0604020202020204" pitchFamily="34" charset="0"/>
              <a:buChar char="•"/>
            </a:pPr>
            <a:r>
              <a:rPr lang="en-US" sz="2000" dirty="0"/>
              <a:t> Expected Solution: The problem statement is to develop a cost-effective, non-electrical device that can accurately track the sun’s movement and adjust the orientation of solar panels to maintain optimal exposure. This device should be reliable, easy to install, and capable of operating without external power sources.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706582" y="131907"/>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054677" y="1079860"/>
            <a:ext cx="9876559" cy="5081949"/>
          </a:xfrm>
        </p:spPr>
        <p:txBody>
          <a:bodyPr>
            <a:noAutofit/>
          </a:bodyPr>
          <a:lstStyle/>
          <a:p>
            <a:pPr algn="just">
              <a:lnSpc>
                <a:spcPct val="150000"/>
              </a:lnSpc>
              <a:buFont typeface="Arial" panose="020B0604020202020204" pitchFamily="34" charset="0"/>
              <a:buChar char="•"/>
            </a:pPr>
            <a:r>
              <a:rPr lang="en-US" sz="2000" dirty="0"/>
              <a:t>The goal of this project is to design and </a:t>
            </a:r>
            <a:r>
              <a:rPr lang="en-US" sz="2000" dirty="0" err="1"/>
              <a:t>analyse</a:t>
            </a:r>
            <a:r>
              <a:rPr lang="en-US" sz="2000" dirty="0"/>
              <a:t> an open-</a:t>
            </a:r>
            <a:r>
              <a:rPr lang="en-US" sz="2000" dirty="0" err="1"/>
              <a:t>loopbased</a:t>
            </a:r>
            <a:r>
              <a:rPr lang="en-US" sz="2000" dirty="0"/>
              <a:t> Automatic Sun Tracking Solar Panel. The primary goal is to </a:t>
            </a:r>
            <a:r>
              <a:rPr lang="en-US" sz="2000" dirty="0" err="1"/>
              <a:t>maximise</a:t>
            </a:r>
            <a:r>
              <a:rPr lang="en-US" sz="2000" dirty="0"/>
              <a:t> solar energy </a:t>
            </a:r>
            <a:r>
              <a:rPr lang="en-US" sz="2000" dirty="0" err="1"/>
              <a:t>utilisation</a:t>
            </a:r>
            <a:r>
              <a:rPr lang="en-US" sz="2000" dirty="0"/>
              <a:t> by continuously keeping the solar panel/photovoltaic panel perpendicular to the rays of the Sun which </a:t>
            </a:r>
            <a:r>
              <a:rPr lang="en-US" sz="2000" dirty="0" err="1"/>
              <a:t>ensurs</a:t>
            </a:r>
            <a:r>
              <a:rPr lang="en-US" sz="2000" dirty="0"/>
              <a:t> maximum absorption of sunlight and more efficient production of electrical energy. </a:t>
            </a:r>
          </a:p>
          <a:p>
            <a:pPr algn="just">
              <a:lnSpc>
                <a:spcPct val="150000"/>
              </a:lnSpc>
              <a:buFont typeface="Arial" panose="020B0604020202020204" pitchFamily="34" charset="0"/>
              <a:buChar char="•"/>
            </a:pPr>
            <a:r>
              <a:rPr lang="en-US" sz="2000" dirty="0"/>
              <a:t>Creating a comprehensive and dependable sun tracking system capable of precisely determining the position of the sun on the basis of its coordinates. </a:t>
            </a:r>
          </a:p>
          <a:p>
            <a:pPr algn="just">
              <a:lnSpc>
                <a:spcPct val="150000"/>
              </a:lnSpc>
              <a:buFont typeface="Arial" panose="020B0604020202020204" pitchFamily="34" charset="0"/>
              <a:buChar char="•"/>
            </a:pPr>
            <a:r>
              <a:rPr lang="en-US" sz="2000" dirty="0"/>
              <a:t> Creating a control mechanism based of the sun’s location, which will automatically modify the angle of the solar panel, ensuring that it remains perpendicular to the incident sunlight</a:t>
            </a:r>
          </a:p>
          <a:p>
            <a:pPr algn="just">
              <a:lnSpc>
                <a:spcPct val="150000"/>
              </a:lnSpc>
              <a:buFont typeface="Arial" panose="020B0604020202020204" pitchFamily="34" charset="0"/>
              <a:buChar char="•"/>
            </a:pPr>
            <a:r>
              <a:rPr lang="en-US" sz="2000" dirty="0"/>
              <a:t>. Comparing the performance of the fixed solar panels to our Automatic Sun Tracking Solar Panels in terms of efficiency, dependability, and energy output</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207818" y="194252"/>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796636" y="1254413"/>
            <a:ext cx="10598728" cy="5052868"/>
          </a:xfrm>
        </p:spPr>
        <p:txBody>
          <a:bodyPr>
            <a:noAutofit/>
          </a:bodyPr>
          <a:lstStyle/>
          <a:p>
            <a:pPr algn="just">
              <a:lnSpc>
                <a:spcPct val="150000"/>
              </a:lnSpc>
              <a:buFont typeface="Arial" panose="020B0604020202020204" pitchFamily="34" charset="0"/>
              <a:buChar char="•"/>
            </a:pPr>
            <a:r>
              <a:rPr lang="en-US" sz="2000" dirty="0"/>
              <a:t>If the solar panel is fixed in a particular direction, then the sun light intensity varies from morning to evening. Moving the solar cell panel in the direction of sun can increase the solar energy generated from the solar cell.</a:t>
            </a:r>
          </a:p>
          <a:p>
            <a:pPr algn="just">
              <a:lnSpc>
                <a:spcPct val="150000"/>
              </a:lnSpc>
              <a:buFont typeface="Arial" panose="020B0604020202020204" pitchFamily="34" charset="0"/>
              <a:buChar char="•"/>
            </a:pPr>
            <a:r>
              <a:rPr lang="en-US" sz="2000" dirty="0"/>
              <a:t>This project consists of few sun light sensors and a motorized mechanism for rotating the panel in the direction of sun. Arduino based control system takes care of sensing sunlight and controlling the motorized mechanism. This system works continuously without any </a:t>
            </a:r>
            <a:r>
              <a:rPr lang="en-US" sz="2000" dirty="0" err="1"/>
              <a:t>interruption.The</a:t>
            </a:r>
            <a:r>
              <a:rPr lang="en-US" sz="2000" dirty="0"/>
              <a:t> main controlling device of the project is Arduino uno microcontroller which LDR’s and servo motor with panel setup is interfaced. </a:t>
            </a:r>
          </a:p>
          <a:p>
            <a:pPr algn="just">
              <a:lnSpc>
                <a:spcPct val="150000"/>
              </a:lnSpc>
              <a:buFont typeface="Arial" panose="020B0604020202020204" pitchFamily="34" charset="0"/>
              <a:buChar char="•"/>
            </a:pPr>
            <a:r>
              <a:rPr lang="en-US" sz="2000" dirty="0"/>
              <a:t>The Microcontroller gets input from LDR sensors regarding the direction of sun and controller process this information and controls the movement of solar panel attached to servo motor.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415636" y="173471"/>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108218" y="1440441"/>
            <a:ext cx="9365818" cy="4835669"/>
          </a:xfrm>
        </p:spPr>
        <p:txBody>
          <a:bodyPr>
            <a:normAutofit/>
          </a:bodyPr>
          <a:lstStyle/>
          <a:p>
            <a:pPr algn="just"/>
            <a:r>
              <a:rPr lang="en-US" sz="2000" b="1" dirty="0"/>
              <a:t>Limited Tracking Capability</a:t>
            </a:r>
            <a:r>
              <a:rPr lang="en-US" sz="2000" dirty="0"/>
              <a:t>:</a:t>
            </a:r>
          </a:p>
          <a:p>
            <a:pPr marL="0" indent="0" algn="just">
              <a:buNone/>
            </a:pPr>
            <a:r>
              <a:rPr lang="en-US" sz="2000" dirty="0"/>
              <a:t>       May not track the sun as accurately or dynamically as electrical systems, particularly in       changing weather conditions.</a:t>
            </a:r>
          </a:p>
          <a:p>
            <a:pPr algn="just"/>
            <a:r>
              <a:rPr lang="en-US" sz="2000" b="1" dirty="0"/>
              <a:t>Manual Adjustment Requirement</a:t>
            </a:r>
            <a:r>
              <a:rPr lang="en-US" sz="2000" dirty="0"/>
              <a:t>:</a:t>
            </a:r>
          </a:p>
          <a:p>
            <a:pPr marL="0" indent="0" algn="just">
              <a:buNone/>
            </a:pPr>
            <a:r>
              <a:rPr lang="en-US" sz="2000" dirty="0"/>
              <a:t>     Some systems may require manual adjustments or initial setup for seasonal changes, which can reduce overall efficiency.</a:t>
            </a:r>
          </a:p>
          <a:p>
            <a:pPr algn="just"/>
            <a:r>
              <a:rPr lang="en-US" sz="2000" b="1" dirty="0"/>
              <a:t>Weather Sensitivity</a:t>
            </a:r>
            <a:r>
              <a:rPr lang="en-US" sz="2000" dirty="0"/>
              <a:t>:</a:t>
            </a:r>
          </a:p>
          <a:p>
            <a:pPr marL="0" indent="0" algn="just">
              <a:buNone/>
            </a:pPr>
            <a:r>
              <a:rPr lang="en-US" sz="2000" dirty="0"/>
              <a:t>     Performance may be affected by extreme weather conditions, such as freezing temperatures or high winds, which could lead to malfunction.</a:t>
            </a:r>
          </a:p>
          <a:p>
            <a:pPr algn="just"/>
            <a:r>
              <a:rPr lang="en-US" sz="2000" b="1" dirty="0"/>
              <a:t>Design Constraints</a:t>
            </a:r>
            <a:r>
              <a:rPr lang="en-US" sz="2000" dirty="0"/>
              <a:t>:</a:t>
            </a:r>
          </a:p>
          <a:p>
            <a:pPr marL="0" indent="0" algn="just">
              <a:buNone/>
            </a:pPr>
            <a:r>
              <a:rPr lang="en-US" sz="2000" dirty="0"/>
              <a:t>      Designing an effective non-electrical tracker that can accommodate various geographical locations and seasonal sun paths can be challenging.</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800100" y="182562"/>
            <a:ext cx="10058400" cy="1449388"/>
          </a:xfrm>
        </p:spPr>
        <p:txBody>
          <a:bodyPr/>
          <a:lstStyle/>
          <a:p>
            <a:r>
              <a:rPr lang="en-US"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025236" y="1274041"/>
            <a:ext cx="10141528" cy="4846206"/>
          </a:xfrm>
        </p:spPr>
        <p:txBody>
          <a:bodyPr>
            <a:noAutofit/>
          </a:bodyPr>
          <a:lstStyle/>
          <a:p>
            <a:pPr algn="just">
              <a:lnSpc>
                <a:spcPct val="150000"/>
              </a:lnSpc>
              <a:buFont typeface="Arial" panose="020B0604020202020204" pitchFamily="34" charset="0"/>
              <a:buChar char="•"/>
            </a:pPr>
            <a:r>
              <a:rPr lang="en-US" sz="2000" dirty="0"/>
              <a:t>Declination Angle (δ): It represents the location of the sun with relation to the equator of the Earth. It is the resulting angle between the position of the sun and the plane of the Equator. The tilt of the axis of the Earth and the plane of its Sun’s orbit is roughly 23.44 degrees. As a result, throughout the earth's rotation around the sun, throughout the year the declination angle varies from 23.45 degrees South on Jun 21 to 23.45 degrees south on December 21.  </a:t>
            </a:r>
          </a:p>
          <a:p>
            <a:pPr algn="just">
              <a:lnSpc>
                <a:spcPct val="150000"/>
              </a:lnSpc>
              <a:buFont typeface="Arial" panose="020B0604020202020204" pitchFamily="34" charset="0"/>
              <a:buChar char="•"/>
            </a:pPr>
            <a:r>
              <a:rPr lang="en-US" sz="2000" dirty="0"/>
              <a:t> Elevation Angle or Altitude Angle (α): It is the angle of the Sun’s vertical position in the sky in relation to the surface observer on Earth. It calculates the angle between the observer's horizon and an imaginary line drawn between the Sun and the surface observer. If the altitude angle is negative, this means the Sun is below the horizon.</a:t>
            </a:r>
            <a:r>
              <a:rPr lang="en-US" sz="2000" dirty="0">
                <a:latin typeface="Times New Roman" panose="02020603050405020304" pitchFamily="18" charset="0"/>
                <a:cs typeface="Times New Roman" panose="02020603050405020304" pitchFamily="18" charset="0"/>
              </a:rPr>
              <a:t>.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8DFAA9-D67B-0A80-4210-AD7155F66A5A}"/>
              </a:ext>
            </a:extLst>
          </p:cNvPr>
          <p:cNvSpPr>
            <a:spLocks noGrp="1"/>
          </p:cNvSpPr>
          <p:nvPr>
            <p:ph idx="4294967295"/>
          </p:nvPr>
        </p:nvSpPr>
        <p:spPr>
          <a:xfrm>
            <a:off x="1193222" y="1040389"/>
            <a:ext cx="9805555" cy="4103111"/>
          </a:xfrm>
        </p:spPr>
        <p:txBody>
          <a:bodyPr>
            <a:normAutofit/>
          </a:bodyPr>
          <a:lstStyle/>
          <a:p>
            <a:pPr algn="just">
              <a:lnSpc>
                <a:spcPct val="150000"/>
              </a:lnSpc>
            </a:pPr>
            <a:r>
              <a:rPr lang="en-US" sz="2000" dirty="0"/>
              <a:t>Solar Azimuth Angle (</a:t>
            </a:r>
            <a:r>
              <a:rPr lang="en-US" sz="2000" dirty="0" err="1"/>
              <a:t>γs</a:t>
            </a:r>
            <a:r>
              <a:rPr lang="en-US" sz="2000" dirty="0"/>
              <a:t>): It represents the sun's horizontal direction in relation to a reference direction. It is the angle formed between the projection of the line of sight of the sun onto the ground and due south. A position East of South is indicated by a positive azimuth angle, while a position West of South is indicated by a positive azimuth angle. </a:t>
            </a:r>
          </a:p>
          <a:p>
            <a:pPr algn="just">
              <a:lnSpc>
                <a:spcPct val="150000"/>
              </a:lnSpc>
            </a:pPr>
            <a:r>
              <a:rPr lang="en-US" sz="2000" dirty="0"/>
              <a:t>iv. Latitude (Φ): Latitude is a distance from the equator to the poles in </a:t>
            </a:r>
            <a:r>
              <a:rPr lang="en-US" sz="2000" dirty="0" err="1"/>
              <a:t>degress</a:t>
            </a:r>
            <a:r>
              <a:rPr lang="en-US" sz="2000" dirty="0"/>
              <a:t>. At the Equator, it is 0 degrees and at the poles, it is 90 degrees. The intersection of the latitude angle and the longitude angle is used to precisely and uniquely define a location on the Earth’s surface. </a:t>
            </a:r>
            <a:endParaRPr lang="en-IN" sz="2000" dirty="0"/>
          </a:p>
        </p:txBody>
      </p:sp>
    </p:spTree>
    <p:extLst>
      <p:ext uri="{BB962C8B-B14F-4D97-AF65-F5344CB8AC3E}">
        <p14:creationId xmlns:p14="http://schemas.microsoft.com/office/powerpoint/2010/main" val="37597193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716973" y="194252"/>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374073" y="1275052"/>
            <a:ext cx="11028218" cy="4876366"/>
          </a:xfrm>
        </p:spPr>
        <p:txBody>
          <a:bodyPr>
            <a:noAutofit/>
          </a:bodyPr>
          <a:lstStyle/>
          <a:p>
            <a:pPr lvl="1" algn="just">
              <a:lnSpc>
                <a:spcPct val="150000"/>
              </a:lnSpc>
            </a:pPr>
            <a:r>
              <a:rPr lang="en-US" b="1" dirty="0"/>
              <a:t>Lower Initial Investment</a:t>
            </a:r>
            <a:r>
              <a:rPr lang="en-US" dirty="0"/>
              <a:t>: Non-electrical solar trackers often have a lower upfront cost compared to their electronic counterparts, as they do not require expensive sensors, motors, or control systems.</a:t>
            </a:r>
            <a:r>
              <a:rPr lang="en-US" b="1" dirty="0"/>
              <a:t> </a:t>
            </a:r>
          </a:p>
          <a:p>
            <a:pPr lvl="1" algn="just">
              <a:lnSpc>
                <a:spcPct val="150000"/>
              </a:lnSpc>
            </a:pPr>
            <a:r>
              <a:rPr lang="en-US" b="1" dirty="0"/>
              <a:t>Resilience to Environmental Conditions</a:t>
            </a:r>
            <a:r>
              <a:rPr lang="en-US" dirty="0"/>
              <a:t>: Mechanical systems can be more robust against weather-related issues compared to electronic systems, which might fail due to moisture or temperature fluctuations.</a:t>
            </a:r>
            <a:endParaRPr lang="en-US" b="1" dirty="0"/>
          </a:p>
          <a:p>
            <a:pPr lvl="1" algn="just">
              <a:lnSpc>
                <a:spcPct val="150000"/>
              </a:lnSpc>
            </a:pPr>
            <a:r>
              <a:rPr lang="en-US" b="1" dirty="0"/>
              <a:t>No Electrical Dependency</a:t>
            </a:r>
            <a:r>
              <a:rPr lang="en-US" dirty="0"/>
              <a:t>: Non-electrical trackers operate solely on mechanical principles, eliminating dependence on grid power or batteries, making them suitable for remote locations.</a:t>
            </a:r>
            <a:endParaRPr lang="en-US" b="1" dirty="0"/>
          </a:p>
          <a:p>
            <a:pPr lvl="1" algn="just">
              <a:lnSpc>
                <a:spcPct val="150000"/>
              </a:lnSpc>
            </a:pPr>
            <a:r>
              <a:rPr lang="en-US" b="1" dirty="0"/>
              <a:t>Fewer Components</a:t>
            </a:r>
            <a:r>
              <a:rPr lang="en-US" dirty="0"/>
              <a:t>: Non-electrical systems typically consist of basic mechanical parts, which makes them easier to design, construct, and maintain.</a:t>
            </a: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426027" y="6429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800100" y="1233920"/>
            <a:ext cx="10248900" cy="5011738"/>
          </a:xfrm>
        </p:spPr>
        <p:txBody>
          <a:bodyPr>
            <a:normAutofit/>
          </a:bodyPr>
          <a:lstStyle/>
          <a:p>
            <a:pPr algn="just">
              <a:lnSpc>
                <a:spcPct val="150000"/>
              </a:lnSpc>
              <a:buFont typeface="Arial" panose="020B0604020202020204" pitchFamily="34" charset="0"/>
              <a:buChar char="•"/>
            </a:pPr>
            <a:r>
              <a:rPr lang="en-US" sz="2000" dirty="0"/>
              <a:t>Sun radiation vitality is pollution free and accessible in enormous amount. Even though the conversion of sun heat energy is from long use, the conservation of sun light energy into electrical energy is emerging. </a:t>
            </a:r>
          </a:p>
          <a:p>
            <a:pPr algn="just">
              <a:lnSpc>
                <a:spcPct val="150000"/>
              </a:lnSpc>
              <a:buFont typeface="Arial" panose="020B0604020202020204" pitchFamily="34" charset="0"/>
              <a:buChar char="•"/>
            </a:pPr>
            <a:r>
              <a:rPr lang="en-US" sz="2000" dirty="0"/>
              <a:t>The earth receives 84 Terawatts of power and our world consumes about 12 terawatts of power per day. We are trying to consume more energy from the sun using solar panel [1]. In the past, solar cells have been hooked with fixed elevating angles. </a:t>
            </a:r>
          </a:p>
          <a:p>
            <a:pPr algn="just">
              <a:lnSpc>
                <a:spcPct val="150000"/>
              </a:lnSpc>
              <a:buFont typeface="Arial" panose="020B0604020202020204" pitchFamily="34" charset="0"/>
              <a:buChar char="•"/>
            </a:pPr>
            <a:r>
              <a:rPr lang="en-US" sz="2000" dirty="0"/>
              <a:t>They do not track the sun and therefore, the efficiency of power generation is low [2]. These are for industrial and household applications, with the increased pace of exhausted consumption of major traditional energy sources like oil, coal and gaseous petrol, combined with ecological effects and for harnessing these conventional resources. </a:t>
            </a:r>
            <a:endParaRPr lang="en-IN" sz="2000" dirty="0"/>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737755" y="694314"/>
            <a:ext cx="10525125" cy="5635625"/>
          </a:xfrm>
        </p:spPr>
        <p:txBody>
          <a:bodyPr>
            <a:normAutofit lnSpcReduction="10000"/>
          </a:bodyPr>
          <a:lstStyle/>
          <a:p>
            <a:pPr algn="just">
              <a:lnSpc>
                <a:spcPct val="150000"/>
              </a:lnSpc>
              <a:buFont typeface="Arial" panose="020B0604020202020204" pitchFamily="34" charset="0"/>
              <a:buChar char="•"/>
            </a:pPr>
            <a:r>
              <a:rPr lang="en-US" sz="1400" dirty="0"/>
              <a:t>.</a:t>
            </a:r>
            <a:r>
              <a:rPr lang="en-US" sz="2000" dirty="0"/>
              <a:t>So the unavoidable demand of electric energy to be produced by renewable energy is the future demand. These features are extremely useful in autonomous PV power systems installed in remote areas for system control and monitoring [3].</a:t>
            </a:r>
          </a:p>
          <a:p>
            <a:pPr algn="just">
              <a:lnSpc>
                <a:spcPct val="150000"/>
              </a:lnSpc>
              <a:buFont typeface="Arial" panose="020B0604020202020204" pitchFamily="34" charset="0"/>
              <a:buChar char="•"/>
            </a:pPr>
            <a:r>
              <a:rPr lang="en-US" sz="2000" dirty="0"/>
              <a:t>Hence the area of investment in the field of renewable sources is of highlighted. The industrial range solar cells have a higher efficiency in a range of 10 and 20 percent. This indicates there is a still a zone of progress to be engaged. Maximizing power output from a solar system is desirable to increase efficiency. </a:t>
            </a:r>
          </a:p>
          <a:p>
            <a:pPr algn="just">
              <a:lnSpc>
                <a:spcPct val="150000"/>
              </a:lnSpc>
              <a:buFont typeface="Arial" panose="020B0604020202020204" pitchFamily="34" charset="0"/>
              <a:buChar char="•"/>
            </a:pPr>
            <a:r>
              <a:rPr lang="en-US" sz="2000" dirty="0"/>
              <a:t>In order to maximize power output from the solar panels, one needs to keep the panels aligned with the sun [4]. By tracking the sun, such that the sun’s rays always strike normal to the array’s surface, more energy can be received [5]. This undertaking intends to build the productivity of solar cell. Sun tracking systems are, in general, timer controller-based (15° per hour rotation) and require manual intervention for starting and stopping the system because solar time changes throughout the year [6].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57F840-F3E4-EC26-5D4B-EECB361A41DD}"/>
              </a:ext>
            </a:extLst>
          </p:cNvPr>
          <p:cNvSpPr>
            <a:spLocks noGrp="1"/>
          </p:cNvSpPr>
          <p:nvPr>
            <p:ph idx="4294967295"/>
          </p:nvPr>
        </p:nvSpPr>
        <p:spPr>
          <a:xfrm>
            <a:off x="815686" y="654627"/>
            <a:ext cx="10560627" cy="5548746"/>
          </a:xfrm>
        </p:spPr>
        <p:txBody>
          <a:bodyPr>
            <a:noAutofit/>
          </a:bodyPr>
          <a:lstStyle/>
          <a:p>
            <a:pPr algn="just">
              <a:lnSpc>
                <a:spcPct val="150000"/>
              </a:lnSpc>
            </a:pPr>
            <a:r>
              <a:rPr lang="en-US" sz="2000" dirty="0"/>
              <a:t>The following instrument activates the servo motor to align the sun panel for the greatest sun beams to fall in it. Different ways focus on identifying losses and discovering approaches to relieve them. </a:t>
            </a:r>
          </a:p>
          <a:p>
            <a:pPr algn="just">
              <a:lnSpc>
                <a:spcPct val="150000"/>
              </a:lnSpc>
            </a:pPr>
            <a:r>
              <a:rPr lang="en-US" sz="2000" dirty="0"/>
              <a:t>The efficiency of solar panel is improved by either increasing the solar cell productivity or by amplifying the yield of power by the utilization of solar tracking system .Maximum power point Time (MPPT) aims at increasing the efficiency of solar panel by holding its activity on the knee purpose of P-V qualities. </a:t>
            </a:r>
          </a:p>
          <a:p>
            <a:pPr algn="just">
              <a:lnSpc>
                <a:spcPct val="150000"/>
              </a:lnSpc>
            </a:pPr>
            <a:r>
              <a:rPr lang="en-US" sz="2000" dirty="0"/>
              <a:t>MPPT offers increased performance which can’t be achieved in solar panels of stationary types at random time. Light dependent resistor is used in solar tracking system to track sun which precisely controls the mechanism [7]. </a:t>
            </a:r>
          </a:p>
          <a:p>
            <a:pPr algn="just">
              <a:lnSpc>
                <a:spcPct val="150000"/>
              </a:lnSpc>
            </a:pPr>
            <a:r>
              <a:rPr lang="en-US" sz="2000" dirty="0"/>
              <a:t>This system can't increase the proficiency if the board isn't adjusted. Improvement of yield by 30% and 60% than the stationary framework is conceivable by the following framework.</a:t>
            </a:r>
            <a:endParaRPr lang="en-IN" sz="2000" dirty="0"/>
          </a:p>
        </p:txBody>
      </p:sp>
    </p:spTree>
    <p:extLst>
      <p:ext uri="{BB962C8B-B14F-4D97-AF65-F5344CB8AC3E}">
        <p14:creationId xmlns:p14="http://schemas.microsoft.com/office/powerpoint/2010/main" val="4892302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228600" y="235239"/>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780309" y="1511156"/>
            <a:ext cx="10058400" cy="4022725"/>
          </a:xfrm>
        </p:spPr>
        <p:txBody>
          <a:bodyPr>
            <a:normAutofit/>
          </a:bodyPr>
          <a:lstStyle/>
          <a:p>
            <a:pPr algn="just">
              <a:lnSpc>
                <a:spcPct val="150000"/>
              </a:lnSpc>
              <a:buFont typeface="Arial" panose="020B0604020202020204" pitchFamily="34" charset="0"/>
              <a:buChar char="•"/>
            </a:pPr>
            <a:r>
              <a:rPr lang="en-IN" sz="2800" b="1" dirty="0"/>
              <a:t>Structural Frame Module</a:t>
            </a:r>
          </a:p>
          <a:p>
            <a:pPr algn="just">
              <a:lnSpc>
                <a:spcPct val="150000"/>
              </a:lnSpc>
              <a:buFont typeface="Arial" panose="020B0604020202020204" pitchFamily="34" charset="0"/>
              <a:buChar char="•"/>
            </a:pPr>
            <a:r>
              <a:rPr lang="en-IN" sz="2800" b="1" dirty="0"/>
              <a:t>Tracking Mechanism Module</a:t>
            </a:r>
          </a:p>
          <a:p>
            <a:pPr algn="just">
              <a:lnSpc>
                <a:spcPct val="150000"/>
              </a:lnSpc>
              <a:buFont typeface="Arial" panose="020B0604020202020204" pitchFamily="34" charset="0"/>
              <a:buChar char="•"/>
            </a:pPr>
            <a:r>
              <a:rPr lang="en-IN" sz="2800" b="1" dirty="0"/>
              <a:t>Thermal Expansion Module</a:t>
            </a:r>
          </a:p>
          <a:p>
            <a:pPr algn="just">
              <a:lnSpc>
                <a:spcPct val="150000"/>
              </a:lnSpc>
              <a:buFont typeface="Arial" panose="020B0604020202020204" pitchFamily="34" charset="0"/>
              <a:buChar char="•"/>
            </a:pPr>
            <a:r>
              <a:rPr lang="en-IN" sz="2800" b="1" dirty="0"/>
              <a:t>Sun Path Calculator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169987" y="865188"/>
            <a:ext cx="10058400" cy="1449388"/>
          </a:xfrm>
        </p:spPr>
        <p:txBody>
          <a:bodyPr>
            <a:normAutofit fontScale="90000"/>
          </a:bodyPr>
          <a:lstStyle/>
          <a:p>
            <a:r>
              <a:rPr lang="en-IN" sz="4800" b="1" dirty="0"/>
              <a:t>Structural Frame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527824" y="1589882"/>
            <a:ext cx="9136351" cy="4583113"/>
          </a:xfrm>
        </p:spPr>
        <p:txBody>
          <a:bodyPr>
            <a:normAutofit/>
          </a:bodyPr>
          <a:lstStyle/>
          <a:p>
            <a:pPr algn="just">
              <a:lnSpc>
                <a:spcPct val="150000"/>
              </a:lnSpc>
              <a:buFont typeface="Arial" panose="020B0604020202020204" pitchFamily="34" charset="0"/>
              <a:buChar char="•"/>
            </a:pPr>
            <a:r>
              <a:rPr lang="en-US" sz="2000" b="1" dirty="0"/>
              <a:t>Function</a:t>
            </a:r>
            <a:r>
              <a:rPr lang="en-US" sz="2000" dirty="0"/>
              <a:t>: Provides the physical support and orientation for the solar panels.</a:t>
            </a:r>
          </a:p>
          <a:p>
            <a:pPr algn="just">
              <a:lnSpc>
                <a:spcPct val="150000"/>
              </a:lnSpc>
              <a:buFont typeface="Arial" panose="020B0604020202020204" pitchFamily="34" charset="0"/>
              <a:buChar char="•"/>
            </a:pPr>
            <a:r>
              <a:rPr lang="en-US" sz="2000" b="1" dirty="0"/>
              <a:t>Components</a:t>
            </a:r>
            <a:r>
              <a:rPr lang="en-US" sz="2000" dirty="0"/>
              <a:t>: Made from durable materials (like aluminum or galvanized steel) to withstand environmental conditions. It includes brackets and mounts for securing the solar panels and the tracking mechanism.</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066800" y="934028"/>
            <a:ext cx="10058400" cy="1449388"/>
          </a:xfrm>
        </p:spPr>
        <p:txBody>
          <a:bodyPr>
            <a:normAutofit fontScale="90000"/>
          </a:bodyPr>
          <a:lstStyle/>
          <a:p>
            <a:r>
              <a:rPr lang="en-IN" sz="4800" b="1" dirty="0"/>
              <a:t>Tracking Mechanism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079934" y="1496290"/>
            <a:ext cx="10058400" cy="5205845"/>
          </a:xfrm>
        </p:spPr>
        <p:txBody>
          <a:bodyPr>
            <a:normAutofit/>
          </a:bodyPr>
          <a:lstStyle/>
          <a:p>
            <a:pPr marL="0" indent="0" algn="just">
              <a:lnSpc>
                <a:spcPct val="150000"/>
              </a:lnSpc>
              <a:buNone/>
            </a:pPr>
            <a:r>
              <a:rPr lang="en-US" sz="2000" b="1" dirty="0"/>
              <a:t>1. Function</a:t>
            </a:r>
            <a:r>
              <a:rPr lang="en-US" sz="2000" dirty="0"/>
              <a:t>: Enables the solar panels to move in response to the sun’s position throughout the day.</a:t>
            </a:r>
          </a:p>
          <a:p>
            <a:pPr marL="0" indent="0" algn="just">
              <a:lnSpc>
                <a:spcPct val="150000"/>
              </a:lnSpc>
              <a:buNone/>
            </a:pPr>
            <a:r>
              <a:rPr lang="en-US" sz="2000" b="1" dirty="0"/>
              <a:t>2. Components</a:t>
            </a:r>
            <a:r>
              <a:rPr lang="en-US" sz="2000" dirty="0"/>
              <a:t>:</a:t>
            </a:r>
          </a:p>
          <a:p>
            <a:pPr algn="just">
              <a:lnSpc>
                <a:spcPct val="150000"/>
              </a:lnSpc>
            </a:pPr>
            <a:r>
              <a:rPr lang="en-US" sz="2000" b="1" dirty="0"/>
              <a:t>Mechanical Gears and Levers</a:t>
            </a:r>
            <a:r>
              <a:rPr lang="en-US" sz="2000" dirty="0"/>
              <a:t>: Allow for angular adjustments of the solar panels based on sun movement.</a:t>
            </a:r>
          </a:p>
          <a:p>
            <a:pPr algn="just">
              <a:lnSpc>
                <a:spcPct val="150000"/>
              </a:lnSpc>
              <a:buFont typeface="Arial" panose="020B0604020202020204" pitchFamily="34" charset="0"/>
              <a:buChar char="•"/>
            </a:pPr>
            <a:r>
              <a:rPr lang="en-US" sz="2000" b="1" dirty="0"/>
              <a:t>Pulleys and Weights</a:t>
            </a:r>
            <a:r>
              <a:rPr lang="en-US" sz="2000" dirty="0"/>
              <a:t>: In gravity-driven systems, weights can pull or release tension to adjust the angle of the panels as the sun moves.</a:t>
            </a:r>
          </a:p>
          <a:p>
            <a:pPr algn="just">
              <a:lnSpc>
                <a:spcPct val="150000"/>
              </a:lnSpc>
              <a:buFont typeface="Arial" panose="020B0604020202020204" pitchFamily="34" charset="0"/>
              <a:buChar char="•"/>
            </a:pPr>
            <a:r>
              <a:rPr lang="en-US" sz="2000" b="1" dirty="0"/>
              <a:t>Bimetallic Strips</a:t>
            </a:r>
            <a:r>
              <a:rPr lang="en-US" sz="2000" dirty="0"/>
              <a:t>: For passive trackers, bimetallic materials can bend with temperature changes, causing the panel to tilt toward the sun.</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727364" y="785813"/>
            <a:ext cx="10058400" cy="1449388"/>
          </a:xfrm>
        </p:spPr>
        <p:txBody>
          <a:bodyPr>
            <a:normAutofit fontScale="90000"/>
          </a:bodyPr>
          <a:lstStyle/>
          <a:p>
            <a:r>
              <a:rPr lang="en-IN" sz="4800" b="1" dirty="0"/>
              <a:t>Thermal Expansion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478973" y="1413162"/>
            <a:ext cx="8810914" cy="4967577"/>
          </a:xfrm>
        </p:spPr>
        <p:txBody>
          <a:bodyPr>
            <a:normAutofit/>
          </a:bodyPr>
          <a:lstStyle/>
          <a:p>
            <a:pPr marL="0" indent="0" algn="just">
              <a:lnSpc>
                <a:spcPct val="150000"/>
              </a:lnSpc>
              <a:buNone/>
            </a:pPr>
            <a:r>
              <a:rPr lang="en-US" sz="2000" b="1" dirty="0"/>
              <a:t>1. Function</a:t>
            </a:r>
            <a:r>
              <a:rPr lang="en-US" sz="2000" dirty="0"/>
              <a:t>: Utilizes materials that expand and contract with temperature changes to facilitate movement.</a:t>
            </a:r>
          </a:p>
          <a:p>
            <a:pPr marL="0" indent="0" algn="just">
              <a:lnSpc>
                <a:spcPct val="150000"/>
              </a:lnSpc>
              <a:buNone/>
            </a:pPr>
            <a:r>
              <a:rPr lang="en-US" sz="2000" b="1" dirty="0"/>
              <a:t>2. Components</a:t>
            </a:r>
            <a:r>
              <a:rPr lang="en-US" sz="2000" dirty="0"/>
              <a:t>:</a:t>
            </a:r>
          </a:p>
          <a:p>
            <a:pPr algn="just">
              <a:lnSpc>
                <a:spcPct val="150000"/>
              </a:lnSpc>
              <a:buFont typeface="Arial" panose="020B0604020202020204" pitchFamily="34" charset="0"/>
              <a:buChar char="•"/>
            </a:pPr>
            <a:r>
              <a:rPr lang="en-US" sz="2000" b="1" dirty="0"/>
              <a:t>Expansion Rods</a:t>
            </a:r>
            <a:r>
              <a:rPr lang="en-US" sz="2000" dirty="0"/>
              <a:t>: Rods made from materials that expand when heated, causing mechanical movement to adjust the panel position.</a:t>
            </a:r>
          </a:p>
          <a:p>
            <a:pPr algn="just">
              <a:lnSpc>
                <a:spcPct val="150000"/>
              </a:lnSpc>
              <a:buFont typeface="Arial" panose="020B0604020202020204" pitchFamily="34" charset="0"/>
              <a:buChar char="•"/>
            </a:pPr>
            <a:r>
              <a:rPr lang="en-US" sz="2000" b="1" dirty="0"/>
              <a:t>Hinges and Joints</a:t>
            </a:r>
            <a:r>
              <a:rPr lang="en-US" sz="2000" dirty="0"/>
              <a:t>: Allow for flexible movement while maintaining structural integrity.</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914400" y="817563"/>
            <a:ext cx="10058400" cy="1449388"/>
          </a:xfrm>
        </p:spPr>
        <p:txBody>
          <a:bodyPr>
            <a:normAutofit fontScale="90000"/>
          </a:bodyPr>
          <a:lstStyle/>
          <a:p>
            <a:r>
              <a:rPr lang="en-IN" sz="4800" b="1" dirty="0"/>
              <a:t>Sun Path Calculator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776846" y="1039091"/>
            <a:ext cx="8188036" cy="4571423"/>
          </a:xfrm>
        </p:spPr>
        <p:txBody>
          <a:bodyPr>
            <a:normAutofit/>
          </a:bodyPr>
          <a:lstStyle/>
          <a:p>
            <a:pPr marL="0" indent="0" algn="just">
              <a:lnSpc>
                <a:spcPct val="150000"/>
              </a:lnSpc>
              <a:buNone/>
            </a:pPr>
            <a:endParaRPr lang="en-US" sz="2000" dirty="0"/>
          </a:p>
          <a:p>
            <a:pPr marL="0" indent="0" algn="just">
              <a:lnSpc>
                <a:spcPct val="150000"/>
              </a:lnSpc>
              <a:buNone/>
            </a:pPr>
            <a:r>
              <a:rPr lang="en-US" sz="2000" b="1" dirty="0"/>
              <a:t>1. Function</a:t>
            </a:r>
            <a:r>
              <a:rPr lang="en-US" sz="2000" dirty="0"/>
              <a:t>: Provides a basis for the mechanical system's design to ensure it accurately tracks the sun's path.</a:t>
            </a:r>
          </a:p>
          <a:p>
            <a:pPr marL="0" indent="0" algn="just">
              <a:lnSpc>
                <a:spcPct val="150000"/>
              </a:lnSpc>
              <a:buNone/>
            </a:pPr>
            <a:r>
              <a:rPr lang="en-US" sz="2000" b="1" dirty="0"/>
              <a:t>2. Components</a:t>
            </a:r>
            <a:r>
              <a:rPr lang="en-US" sz="2000" dirty="0"/>
              <a:t>:</a:t>
            </a:r>
          </a:p>
          <a:p>
            <a:pPr algn="just">
              <a:lnSpc>
                <a:spcPct val="150000"/>
              </a:lnSpc>
            </a:pPr>
            <a:r>
              <a:rPr lang="en-US" sz="2000" b="1" dirty="0"/>
              <a:t>Fixed Calibration Points</a:t>
            </a:r>
            <a:r>
              <a:rPr lang="en-US" sz="2000" dirty="0"/>
              <a:t>: Markings on the structure to help in setting angles for different times of the year based on the sun's trajectory.</a:t>
            </a:r>
          </a:p>
          <a:p>
            <a:pPr algn="just">
              <a:lnSpc>
                <a:spcPct val="150000"/>
              </a:lnSpc>
            </a:pPr>
            <a:r>
              <a:rPr lang="en-US" sz="2000" b="1" dirty="0"/>
              <a:t>Sundial or Astronomical Charts</a:t>
            </a:r>
            <a:r>
              <a:rPr lang="en-US" sz="2000" dirty="0"/>
              <a:t>: Used to inform the user about sun position for initial setup and seasonal adjustments.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888062" y="298161"/>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122218" y="1420668"/>
            <a:ext cx="9590088" cy="4491038"/>
          </a:xfrm>
        </p:spPr>
        <p:txBody>
          <a:bodyPr/>
          <a:lstStyle/>
          <a:p>
            <a:pPr algn="just">
              <a:lnSpc>
                <a:spcPct val="150000"/>
              </a:lnSpc>
              <a:buFont typeface="Arial" panose="020B0604020202020204" pitchFamily="34" charset="0"/>
              <a:buChar char="•"/>
            </a:pPr>
            <a:r>
              <a:rPr lang="en-US" sz="20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20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20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571500" y="285461"/>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945572" y="1348076"/>
            <a:ext cx="9819409" cy="4689042"/>
          </a:xfrm>
        </p:spPr>
        <p:txBody>
          <a:bodyPr>
            <a:normAutofit/>
          </a:bodyPr>
          <a:lstStyle/>
          <a:p>
            <a:pPr algn="just">
              <a:lnSpc>
                <a:spcPct val="150000"/>
              </a:lnSpc>
              <a:buFont typeface="Arial" panose="020B0604020202020204" pitchFamily="34" charset="0"/>
              <a:buChar char="•"/>
            </a:pPr>
            <a:r>
              <a:rPr lang="en-US" sz="2000" dirty="0">
                <a:latin typeface="+mj-lt"/>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2000" dirty="0">
                <a:latin typeface="+mj-lt"/>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000" dirty="0">
              <a:latin typeface="+mj-lt"/>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342900" y="152399"/>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893618" y="1417637"/>
            <a:ext cx="10058400" cy="4022725"/>
          </a:xfrm>
        </p:spPr>
        <p:txBody>
          <a:bodyPr>
            <a:normAutofit lnSpcReduction="10000"/>
          </a:bodyPr>
          <a:lstStyle/>
          <a:p>
            <a:pPr algn="just">
              <a:lnSpc>
                <a:spcPct val="150000"/>
              </a:lnSpc>
              <a:buFont typeface="Arial" panose="020B0604020202020204" pitchFamily="34" charset="0"/>
              <a:buChar char="•"/>
            </a:pPr>
            <a:r>
              <a:rPr lang="en-US" sz="20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20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20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571500" y="215034"/>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955963" y="1319645"/>
            <a:ext cx="9673937" cy="4800600"/>
          </a:xfrm>
        </p:spPr>
        <p:txBody>
          <a:bodyPr>
            <a:normAutofit lnSpcReduction="10000"/>
          </a:bodyPr>
          <a:lstStyle/>
          <a:p>
            <a:pPr algn="just">
              <a:lnSpc>
                <a:spcPct val="150000"/>
              </a:lnSpc>
              <a:buFont typeface="Arial" panose="020B0604020202020204" pitchFamily="34" charset="0"/>
              <a:buChar char="•"/>
            </a:pPr>
            <a:r>
              <a:rPr lang="en-US" sz="20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20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2000" dirty="0">
                <a:cs typeface="Times New Roman" panose="02020603050405020304" pitchFamily="18" charset="0"/>
              </a:rPr>
              <a:t>It provides a flexible environment for the developers which allows them to work on projects from anywhere using any device with internet access.</a:t>
            </a:r>
            <a:endParaRPr lang="en-IN" sz="20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215737" y="45135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288473" y="1259177"/>
            <a:ext cx="10058400"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841664" y="381432"/>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066800" y="1646238"/>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561109" y="204643"/>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883227" y="1297637"/>
            <a:ext cx="10155238" cy="4449762"/>
          </a:xfrm>
        </p:spPr>
        <p:txBody>
          <a:bodyPr>
            <a:noAutofit/>
          </a:bodyPr>
          <a:lstStyle/>
          <a:p>
            <a:pPr algn="just">
              <a:lnSpc>
                <a:spcPct val="150000"/>
              </a:lnSpc>
              <a:buFont typeface="Arial" panose="020B0604020202020204" pitchFamily="34" charset="0"/>
              <a:buChar char="•"/>
            </a:pPr>
            <a:r>
              <a:rPr lang="en-US" sz="2000" dirty="0"/>
              <a:t>A solar panel that tracks the sun was designed and tested. The necessary program was made that predefined the different activities required for the servomotor to track the sun. A single tracker system shows a considerable increase of power output.</a:t>
            </a:r>
          </a:p>
          <a:p>
            <a:pPr algn="just">
              <a:lnSpc>
                <a:spcPct val="150000"/>
              </a:lnSpc>
              <a:buFont typeface="Arial" panose="020B0604020202020204" pitchFamily="34" charset="0"/>
              <a:buChar char="•"/>
            </a:pPr>
            <a:r>
              <a:rPr lang="en-US" sz="2000" dirty="0"/>
              <a:t> While double trackers are checked it shows an increased performance, with increased complexity in design. Double trackers are generally appropriate in areas where there is an appropriate change of position of sun according to the land scape of different geological surface.</a:t>
            </a:r>
          </a:p>
          <a:p>
            <a:pPr algn="just">
              <a:lnSpc>
                <a:spcPct val="150000"/>
              </a:lnSpc>
              <a:buFont typeface="Arial" panose="020B0604020202020204" pitchFamily="34" charset="0"/>
              <a:buChar char="•"/>
            </a:pPr>
            <a:r>
              <a:rPr lang="en-US" sz="2000" dirty="0"/>
              <a:t> This undertaking was actualized with least assets. The hardware was kept simple, with a guaranteed improvement of efficiency of panels. A large scope is available for these types of solar tracking system in solar farms as overall efficiency is increased. </a:t>
            </a:r>
          </a:p>
          <a:p>
            <a:pPr algn="just">
              <a:lnSpc>
                <a:spcPct val="150000"/>
              </a:lnSpc>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63ECB9-FFAD-C95D-5DF9-13012E6B2CC1}"/>
              </a:ext>
            </a:extLst>
          </p:cNvPr>
          <p:cNvSpPr>
            <a:spLocks noGrp="1"/>
          </p:cNvSpPr>
          <p:nvPr>
            <p:ph idx="4294967295"/>
          </p:nvPr>
        </p:nvSpPr>
        <p:spPr>
          <a:xfrm>
            <a:off x="1316181" y="1061173"/>
            <a:ext cx="9324110" cy="3261445"/>
          </a:xfrm>
        </p:spPr>
        <p:txBody>
          <a:bodyPr>
            <a:normAutofit/>
          </a:bodyPr>
          <a:lstStyle/>
          <a:p>
            <a:pPr algn="just">
              <a:lnSpc>
                <a:spcPct val="150000"/>
              </a:lnSpc>
            </a:pPr>
            <a:r>
              <a:rPr lang="en-US" sz="2000" dirty="0"/>
              <a:t>The initial cost for installing the tracker setup is slightly increased that can compensated by the increase of voltage from the solar panel A single tracker system can be utilized to control a group of solar panels with mere modification in design</a:t>
            </a:r>
            <a:endParaRPr lang="en-IN" sz="2000" dirty="0"/>
          </a:p>
        </p:txBody>
      </p:sp>
    </p:spTree>
    <p:extLst>
      <p:ext uri="{BB962C8B-B14F-4D97-AF65-F5344CB8AC3E}">
        <p14:creationId xmlns:p14="http://schemas.microsoft.com/office/powerpoint/2010/main" val="139183462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77</TotalTime>
  <Words>2449</Words>
  <Application>Microsoft Office PowerPoint</Application>
  <PresentationFormat>Widescreen</PresentationFormat>
  <Paragraphs>97</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Garamond</vt:lpstr>
      <vt:lpstr>Times New Roman</vt:lpstr>
      <vt:lpstr>Organic</vt:lpstr>
      <vt:lpstr>PowerPoint Presentation</vt:lpstr>
      <vt:lpstr>PowerPoint Presentation</vt:lpstr>
      <vt:lpstr>Abstract</vt:lpstr>
      <vt:lpstr>Objective</vt:lpstr>
      <vt:lpstr>Existing System</vt:lpstr>
      <vt:lpstr>Disadvantage</vt:lpstr>
      <vt:lpstr>PROPOSED SYSTEM :</vt:lpstr>
      <vt:lpstr>PowerPoint Presentation</vt:lpstr>
      <vt:lpstr>Advantage</vt:lpstr>
      <vt:lpstr>Introduction</vt:lpstr>
      <vt:lpstr>PowerPoint Presentation</vt:lpstr>
      <vt:lpstr>PowerPoint Presentation</vt:lpstr>
      <vt:lpstr>MODULES</vt:lpstr>
      <vt:lpstr>Structural Frame Module  </vt:lpstr>
      <vt:lpstr>Tracking Mechanism Module  </vt:lpstr>
      <vt:lpstr>Thermal Expansion Module  </vt:lpstr>
      <vt:lpstr>Sun Path Calculator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45</cp:revision>
  <dcterms:created xsi:type="dcterms:W3CDTF">2024-08-14T12:13:16Z</dcterms:created>
  <dcterms:modified xsi:type="dcterms:W3CDTF">2024-10-13T15:37:36Z</dcterms:modified>
</cp:coreProperties>
</file>