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80" r:id="rId3"/>
    <p:sldId id="257" r:id="rId4"/>
    <p:sldId id="281" r:id="rId5"/>
    <p:sldId id="282"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60887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69081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95214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41654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44509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6865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13-10-2024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68523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57407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13044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04193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555410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90962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14242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84548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447792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32472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93962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A23C765A-790E-4DDD-B720-A3DC44661A02}" type="datetimeFigureOut">
              <a:rPr lang="en-IN" smtClean="0"/>
              <a:t>13-10-2024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29019520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569026" y="2474893"/>
            <a:ext cx="8777720" cy="954107"/>
          </a:xfrm>
          <a:prstGeom prst="rect">
            <a:avLst/>
          </a:prstGeom>
          <a:noFill/>
        </p:spPr>
        <p:txBody>
          <a:bodyPr wrap="square">
            <a:spAutoFit/>
          </a:bodyPr>
          <a:lstStyle/>
          <a:p>
            <a:pPr algn="ctr"/>
            <a:r>
              <a:rPr lang="en-US" sz="2800" dirty="0"/>
              <a:t>Development and Optimization of Al model for Feature identification/ Extraction from drone </a:t>
            </a:r>
            <a:r>
              <a:rPr lang="en-US" sz="2800" dirty="0" err="1"/>
              <a:t>orthophotos</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618" y="1663347"/>
            <a:ext cx="10131616" cy="3373233"/>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812223" y="853425"/>
            <a:ext cx="10567554" cy="5640893"/>
          </a:xfrm>
        </p:spPr>
        <p:txBody>
          <a:bodyPr>
            <a:noAutofit/>
          </a:bodyPr>
          <a:lstStyle/>
          <a:p>
            <a:pPr algn="just">
              <a:lnSpc>
                <a:spcPct val="150000"/>
              </a:lnSpc>
              <a:buFont typeface="Arial" panose="020B0604020202020204" pitchFamily="34" charset="0"/>
              <a:buChar char="•"/>
            </a:pPr>
            <a:r>
              <a:rPr lang="en-US" cap="none" dirty="0"/>
              <a:t>Background 1. The hon’ble prime minister launched the </a:t>
            </a:r>
            <a:r>
              <a:rPr lang="en-US" cap="none" dirty="0" err="1"/>
              <a:t>svamitva</a:t>
            </a:r>
            <a:r>
              <a:rPr lang="en-US" cap="none" dirty="0"/>
              <a:t> scheme on the national </a:t>
            </a:r>
            <a:r>
              <a:rPr lang="en-US" cap="none" dirty="0" err="1"/>
              <a:t>panchayati</a:t>
            </a:r>
            <a:r>
              <a:rPr lang="en-US" cap="none" dirty="0"/>
              <a:t> raj day, 24th </a:t>
            </a:r>
            <a:r>
              <a:rPr lang="en-US" cap="none" dirty="0" err="1"/>
              <a:t>april</a:t>
            </a:r>
            <a:r>
              <a:rPr lang="en-US" cap="none" dirty="0"/>
              <a:t> 2020 with a resolve to enable the economic progress of rural </a:t>
            </a:r>
            <a:r>
              <a:rPr lang="en-US" cap="none" dirty="0" err="1"/>
              <a:t>india</a:t>
            </a:r>
            <a:r>
              <a:rPr lang="en-US" cap="none" dirty="0"/>
              <a:t> by providing “record of rights” to every rural household owner. </a:t>
            </a:r>
          </a:p>
          <a:p>
            <a:pPr algn="just">
              <a:lnSpc>
                <a:spcPct val="150000"/>
              </a:lnSpc>
              <a:buFont typeface="Arial" panose="020B0604020202020204" pitchFamily="34" charset="0"/>
              <a:buChar char="•"/>
            </a:pPr>
            <a:r>
              <a:rPr lang="en-US" cap="none" dirty="0"/>
              <a:t>The scheme aims to demarcate inhabited (</a:t>
            </a:r>
            <a:r>
              <a:rPr lang="en-US" cap="none" dirty="0" err="1"/>
              <a:t>abadi</a:t>
            </a:r>
            <a:r>
              <a:rPr lang="en-US" cap="none" dirty="0"/>
              <a:t>) land in rural areas through the latest surveying drone technology, continuous operating reference system (</a:t>
            </a:r>
            <a:r>
              <a:rPr lang="en-US" cap="none" dirty="0" err="1"/>
              <a:t>cors</a:t>
            </a:r>
            <a:r>
              <a:rPr lang="en-US" cap="none" dirty="0"/>
              <a:t>), and geographic information system (</a:t>
            </a:r>
            <a:r>
              <a:rPr lang="en-US" cap="none" dirty="0" err="1"/>
              <a:t>gis</a:t>
            </a:r>
            <a:r>
              <a:rPr lang="en-US" cap="none" dirty="0"/>
              <a:t>) technology. The scheme covers multifarious aspects viz.</a:t>
            </a:r>
          </a:p>
          <a:p>
            <a:pPr algn="just">
              <a:lnSpc>
                <a:spcPct val="150000"/>
              </a:lnSpc>
              <a:buFont typeface="Arial" panose="020B0604020202020204" pitchFamily="34" charset="0"/>
              <a:buChar char="•"/>
            </a:pPr>
            <a:r>
              <a:rPr lang="en-US" cap="none" dirty="0"/>
              <a:t> Facilitating monetization of properties and enabling bank loan; reducing property-related disputes; comprehensive village-level planning 2. With the use latest drone technology and </a:t>
            </a:r>
            <a:r>
              <a:rPr lang="en-US" cap="none" dirty="0" err="1"/>
              <a:t>cors</a:t>
            </a:r>
            <a:r>
              <a:rPr lang="en-US" cap="none" dirty="0"/>
              <a:t> technology for the </a:t>
            </a:r>
            <a:r>
              <a:rPr lang="en-US" cap="none" dirty="0" err="1"/>
              <a:t>abadi</a:t>
            </a:r>
            <a:r>
              <a:rPr lang="en-US" cap="none" dirty="0"/>
              <a:t> land survey, the high resolution and accurate image base maps of 50 cm have facilitated creation of the most durable record of property holdings in these areas with no legacy revenue records.</a:t>
            </a:r>
          </a:p>
          <a:p>
            <a:pPr algn="just">
              <a:lnSpc>
                <a:spcPct val="150000"/>
              </a:lnSpc>
              <a:buFont typeface="Arial" panose="020B0604020202020204" pitchFamily="34" charset="0"/>
              <a:buChar char="•"/>
            </a:pPr>
            <a:endParaRPr lang="en-IN"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8F45CA-A78D-8946-418C-C115FE031D28}"/>
              </a:ext>
            </a:extLst>
          </p:cNvPr>
          <p:cNvSpPr>
            <a:spLocks noGrp="1"/>
          </p:cNvSpPr>
          <p:nvPr>
            <p:ph sz="quarter" idx="4294967295"/>
          </p:nvPr>
        </p:nvSpPr>
        <p:spPr>
          <a:xfrm>
            <a:off x="919595" y="800099"/>
            <a:ext cx="10352810" cy="5766955"/>
          </a:xfrm>
        </p:spPr>
        <p:txBody>
          <a:bodyPr>
            <a:noAutofit/>
          </a:bodyPr>
          <a:lstStyle/>
          <a:p>
            <a:pPr algn="just"/>
            <a:r>
              <a:rPr lang="en-US" cap="none" dirty="0"/>
              <a:t> Such accurate image-based maps provide a clear demarcation of land holdings in a very short frame of time compared to on ground physical measurement and mapping of the land parcels. </a:t>
            </a:r>
            <a:endParaRPr lang="en-IN" cap="none" dirty="0">
              <a:latin typeface="Times New Roman" panose="02020603050405020304" pitchFamily="18" charset="0"/>
              <a:cs typeface="Times New Roman" panose="02020603050405020304" pitchFamily="18" charset="0"/>
            </a:endParaRPr>
          </a:p>
          <a:p>
            <a:pPr algn="just"/>
            <a:r>
              <a:rPr lang="en-US" cap="none" dirty="0"/>
              <a:t>Description </a:t>
            </a:r>
            <a:r>
              <a:rPr lang="en-US" cap="none" dirty="0" err="1"/>
              <a:t>i</a:t>
            </a:r>
            <a:r>
              <a:rPr lang="en-US" cap="none" dirty="0"/>
              <a:t>. Develop an ai model capable of identifying key features in orthophotos with high precision: use of ai/ml techniques for extraction of the following features from </a:t>
            </a:r>
            <a:r>
              <a:rPr lang="en-US" cap="none" dirty="0" err="1"/>
              <a:t>svamitva</a:t>
            </a:r>
            <a:r>
              <a:rPr lang="en-US" cap="none" dirty="0"/>
              <a:t> drone imagery using a cloud-based solution: - a. Building footprint extraction (built-up area from the drone image and classified roof-top based on observation on the imagery as </a:t>
            </a:r>
            <a:r>
              <a:rPr lang="en-US" cap="none" dirty="0" err="1"/>
              <a:t>rcc</a:t>
            </a:r>
            <a:r>
              <a:rPr lang="en-US" cap="none" dirty="0"/>
              <a:t>, tiled, tin, and others.</a:t>
            </a:r>
          </a:p>
          <a:p>
            <a:pPr algn="just"/>
            <a:r>
              <a:rPr lang="en-US" cap="none" dirty="0"/>
              <a:t> These built up area can be used for various service such as solar energy calculation, property tax calculation, etc.) B. Road feature extraction c. Waterbodies extraction, </a:t>
            </a:r>
            <a:r>
              <a:rPr lang="en-US" cap="none" dirty="0" err="1"/>
              <a:t>etc</a:t>
            </a:r>
            <a:r>
              <a:rPr lang="en-US" cap="none" dirty="0"/>
              <a:t> ii. Achieve a target accuracy of 95% in feature identification. Iii. Optimize the model for efficient processing and deployment. </a:t>
            </a:r>
          </a:p>
          <a:p>
            <a:pPr algn="just"/>
            <a:r>
              <a:rPr lang="en-US" cap="none" dirty="0"/>
              <a:t>The broad scope of work includes:- </a:t>
            </a:r>
            <a:r>
              <a:rPr lang="en-US" cap="none" dirty="0" err="1"/>
              <a:t>i</a:t>
            </a:r>
            <a:r>
              <a:rPr lang="en-US" cap="none" dirty="0"/>
              <a:t>. Data preparation: utilize the </a:t>
            </a:r>
            <a:r>
              <a:rPr lang="en-US" cap="none" dirty="0" err="1"/>
              <a:t>svamitva</a:t>
            </a:r>
            <a:r>
              <a:rPr lang="en-US" cap="none" dirty="0"/>
              <a:t> scheme drone-labeled datasets for 10 villages to train and validate the ai model. </a:t>
            </a:r>
            <a:endParaRPr lang="en-IN" sz="1800" cap="none" dirty="0"/>
          </a:p>
        </p:txBody>
      </p:sp>
    </p:spTree>
    <p:extLst>
      <p:ext uri="{BB962C8B-B14F-4D97-AF65-F5344CB8AC3E}">
        <p14:creationId xmlns:p14="http://schemas.microsoft.com/office/powerpoint/2010/main" val="2349606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6B6C5B-9136-1AB4-E26A-85F8EE5A3358}"/>
              </a:ext>
            </a:extLst>
          </p:cNvPr>
          <p:cNvSpPr>
            <a:spLocks noGrp="1"/>
          </p:cNvSpPr>
          <p:nvPr>
            <p:ph sz="quarter" idx="4294967295"/>
          </p:nvPr>
        </p:nvSpPr>
        <p:spPr>
          <a:xfrm>
            <a:off x="613064" y="1005753"/>
            <a:ext cx="10965872" cy="5395047"/>
          </a:xfrm>
        </p:spPr>
        <p:txBody>
          <a:bodyPr>
            <a:normAutofit fontScale="77500" lnSpcReduction="20000"/>
          </a:bodyPr>
          <a:lstStyle/>
          <a:p>
            <a:pPr algn="just">
              <a:lnSpc>
                <a:spcPct val="150000"/>
              </a:lnSpc>
            </a:pPr>
            <a:r>
              <a:rPr lang="en-US" sz="2600" cap="none" dirty="0"/>
              <a:t> Model development: employ convolutional neural networks (</a:t>
            </a:r>
            <a:r>
              <a:rPr lang="en-US" sz="2600" cap="none" dirty="0" err="1"/>
              <a:t>cnns</a:t>
            </a:r>
            <a:r>
              <a:rPr lang="en-US" sz="2600" cap="none" dirty="0"/>
              <a:t>) or other suitable ai/ml models for image segmentation and feature identification.  Model training: efficient training of the model ensures it learns to identify the desired features accurately. </a:t>
            </a:r>
          </a:p>
          <a:p>
            <a:pPr algn="just">
              <a:lnSpc>
                <a:spcPct val="150000"/>
              </a:lnSpc>
            </a:pPr>
            <a:r>
              <a:rPr lang="en-US" sz="2600" cap="none" dirty="0"/>
              <a:t>Deployment and integration: prepare the model for deployment and integration into the ministry of </a:t>
            </a:r>
            <a:r>
              <a:rPr lang="en-US" sz="2600" cap="none" dirty="0" err="1"/>
              <a:t>panchayati</a:t>
            </a:r>
            <a:r>
              <a:rPr lang="en-US" sz="2600" cap="none" dirty="0"/>
              <a:t> raj’s existing systems for practical application. Expected solution A fully trained and optimized ai model for feature identification in orthophotos. </a:t>
            </a:r>
          </a:p>
          <a:p>
            <a:pPr algn="just">
              <a:lnSpc>
                <a:spcPct val="150000"/>
              </a:lnSpc>
            </a:pPr>
            <a:r>
              <a:rPr lang="en-US" sz="2600" cap="none" dirty="0"/>
              <a:t> Documentation detailing the model architecture, training process, and deployment guidelines. Iii. A final report summarizing the project outcomes, including accuracy metrics and recommendations for future improvements. </a:t>
            </a:r>
          </a:p>
          <a:p>
            <a:pPr algn="just">
              <a:lnSpc>
                <a:spcPct val="150000"/>
              </a:lnSpc>
            </a:pPr>
            <a:r>
              <a:rPr lang="en-US" sz="2600" cap="none" dirty="0"/>
              <a:t>Model optimization: fine-tune the model to achieve the target accuracy of 95%, optimizing for speed and resource utilization. Testing and validation: rigorously test the model on a separate dataset to ensure its accuracy and reliability. </a:t>
            </a:r>
          </a:p>
          <a:p>
            <a:pPr algn="just">
              <a:lnSpc>
                <a:spcPct val="150000"/>
              </a:lnSpc>
            </a:pPr>
            <a:endParaRPr lang="en-IN" sz="2600" cap="none" dirty="0"/>
          </a:p>
          <a:p>
            <a:pPr algn="just">
              <a:lnSpc>
                <a:spcPct val="150000"/>
              </a:lnSpc>
            </a:pPr>
            <a:endParaRPr lang="en-IN" dirty="0"/>
          </a:p>
        </p:txBody>
      </p:sp>
    </p:spTree>
    <p:extLst>
      <p:ext uri="{BB962C8B-B14F-4D97-AF65-F5344CB8AC3E}">
        <p14:creationId xmlns:p14="http://schemas.microsoft.com/office/powerpoint/2010/main" val="28577364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028700" y="989013"/>
            <a:ext cx="9549246" cy="5374048"/>
          </a:xfrm>
        </p:spPr>
        <p:txBody>
          <a:bodyPr>
            <a:normAutofit lnSpcReduction="10000"/>
          </a:bodyPr>
          <a:lstStyle/>
          <a:p>
            <a:pPr algn="just">
              <a:lnSpc>
                <a:spcPct val="150000"/>
              </a:lnSpc>
            </a:pPr>
            <a:r>
              <a:rPr lang="en-US" cap="none" dirty="0"/>
              <a:t>The primary objectives include the creation of a robust framework that automates the feature extraction process, significantly reducing the time and labor involved in manual analysis. </a:t>
            </a:r>
          </a:p>
          <a:p>
            <a:pPr algn="just">
              <a:lnSpc>
                <a:spcPct val="150000"/>
              </a:lnSpc>
            </a:pPr>
            <a:r>
              <a:rPr lang="en-US" cap="none" dirty="0"/>
              <a:t>By leveraging advanced machine learning and deep learning techniques, the model seeks to accurately identify and delineate features such as buildings, vegetation, water bodies, and infrastructure in complex environments.</a:t>
            </a:r>
          </a:p>
          <a:p>
            <a:pPr algn="just">
              <a:lnSpc>
                <a:spcPct val="150000"/>
              </a:lnSpc>
            </a:pPr>
            <a:r>
              <a:rPr lang="en-US" cap="none" dirty="0"/>
              <a:t>Furthermore, the project aims to optimize the model's performance through rigorous training and validation using diverse datasets, ensuring that it generalizes well to different geographical areas and conditions. Another key objective is to implement an intuitive user interface that facilitates easy access to the model’s capabilities, enabling users to visualize results and gain actionable insights seamlessly. </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374073" y="-335684"/>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605920" y="812368"/>
            <a:ext cx="10980160" cy="5881254"/>
          </a:xfrm>
        </p:spPr>
        <p:txBody>
          <a:bodyPr>
            <a:noAutofit/>
          </a:bodyPr>
          <a:lstStyle/>
          <a:p>
            <a:pPr algn="just">
              <a:lnSpc>
                <a:spcPct val="150000"/>
              </a:lnSpc>
              <a:buFont typeface="Arial" panose="020B0604020202020204" pitchFamily="34" charset="0"/>
              <a:buChar char="•"/>
            </a:pPr>
            <a:r>
              <a:rPr lang="en-US" cap="none" dirty="0"/>
              <a:t>Existing methods can be classified in different ways. One possibility is to divide them into two groups – automatic and semi-automatic.</a:t>
            </a:r>
          </a:p>
          <a:p>
            <a:pPr algn="just">
              <a:lnSpc>
                <a:spcPct val="150000"/>
              </a:lnSpc>
              <a:buFont typeface="Arial" panose="020B0604020202020204" pitchFamily="34" charset="0"/>
              <a:buChar char="•"/>
            </a:pPr>
            <a:r>
              <a:rPr lang="en-US" cap="none" dirty="0"/>
              <a:t> Semi-automatic methods – as opposed to the automatic ones – require human intervention, especially when tuning algorithms and judging results. Because of the many influences that contribute to the quality of aerial imagery, we usually cannot fully rely on automatic methods.</a:t>
            </a:r>
          </a:p>
          <a:p>
            <a:pPr algn="just">
              <a:lnSpc>
                <a:spcPct val="150000"/>
              </a:lnSpc>
              <a:buFont typeface="Arial" panose="020B0604020202020204" pitchFamily="34" charset="0"/>
              <a:buChar char="•"/>
            </a:pPr>
            <a:r>
              <a:rPr lang="en-US" cap="none" dirty="0"/>
              <a:t> This is expressed in a strong tendency to combine different methods and algorithms for solving various problems. As will be described in detail in the following text, in our approach we proceed in the same way. For a description of images we use a set of general features (we do not use any knowledge base of known objects for extraction). </a:t>
            </a:r>
          </a:p>
          <a:p>
            <a:pPr algn="just">
              <a:lnSpc>
                <a:spcPct val="150000"/>
              </a:lnSpc>
              <a:buFont typeface="Arial" panose="020B0604020202020204" pitchFamily="34" charset="0"/>
              <a:buChar char="•"/>
            </a:pPr>
            <a:r>
              <a:rPr lang="en-US" cap="none" dirty="0"/>
              <a:t>These features are detected by a set of specific algorithms. We use a neural network for tuning these algorithms. The features are then detected automatically. </a:t>
            </a:r>
            <a:endParaRPr lang="en-IN"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687532" y="827377"/>
            <a:ext cx="10816936" cy="5459123"/>
          </a:xfrm>
        </p:spPr>
        <p:txBody>
          <a:bodyPr>
            <a:noAutofit/>
          </a:bodyPr>
          <a:lstStyle/>
          <a:p>
            <a:pPr algn="just">
              <a:lnSpc>
                <a:spcPct val="150000"/>
              </a:lnSpc>
              <a:buFont typeface="Arial" panose="020B0604020202020204" pitchFamily="34" charset="0"/>
              <a:buChar char="•"/>
            </a:pPr>
            <a:r>
              <a:rPr lang="en-US" b="1" cap="none" dirty="0"/>
              <a:t>Image quality:</a:t>
            </a:r>
            <a:r>
              <a:rPr lang="en-US" cap="none" dirty="0"/>
              <a:t> the quality of drone orthophotos can vary due to factors such as weather conditions, altitude, and the resolution of the camera used. Poor image quality can hinder the performance of ai models.</a:t>
            </a:r>
          </a:p>
          <a:p>
            <a:pPr algn="just">
              <a:lnSpc>
                <a:spcPct val="150000"/>
              </a:lnSpc>
              <a:buFont typeface="Arial" panose="020B0604020202020204" pitchFamily="34" charset="0"/>
              <a:buChar char="•"/>
            </a:pPr>
            <a:r>
              <a:rPr lang="en-US" b="1" cap="none" dirty="0"/>
              <a:t>Resource-intensive training:</a:t>
            </a:r>
            <a:r>
              <a:rPr lang="en-US" cap="none" dirty="0"/>
              <a:t> training ai models, especially deep learning algorithms, requires significant computational power and memory. This can necessitate expensive hardware or cloud computing resources.</a:t>
            </a:r>
          </a:p>
          <a:p>
            <a:pPr algn="just">
              <a:lnSpc>
                <a:spcPct val="150000"/>
              </a:lnSpc>
              <a:buFont typeface="Arial" panose="020B0604020202020204" pitchFamily="34" charset="0"/>
              <a:buChar char="•"/>
            </a:pPr>
            <a:r>
              <a:rPr lang="en-US" b="1" cap="none" dirty="0"/>
              <a:t>Overfitting:</a:t>
            </a:r>
            <a:r>
              <a:rPr lang="en-US" cap="none" dirty="0"/>
              <a:t> ai models can become overly complex and tailored to the training data, leading to poor generalization when applied to new or unseen data.</a:t>
            </a:r>
          </a:p>
          <a:p>
            <a:pPr algn="just">
              <a:lnSpc>
                <a:spcPct val="150000"/>
              </a:lnSpc>
              <a:buFont typeface="Arial" panose="020B0604020202020204" pitchFamily="34" charset="0"/>
              <a:buChar char="•"/>
            </a:pPr>
            <a:r>
              <a:rPr lang="en-US" b="1" cap="none" dirty="0"/>
              <a:t>Black box nature:</a:t>
            </a:r>
            <a:r>
              <a:rPr lang="en-US" cap="none" dirty="0"/>
              <a:t> many ai models, especially deep learning models, operate as "black boxes," making it challenging to understand how decisions are made. This lack of transparency can hinder trust in the model’s outputs.</a:t>
            </a:r>
            <a:endParaRPr lang="en-IN"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14300" y="-388649"/>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498763" y="723321"/>
            <a:ext cx="10879282" cy="6134679"/>
          </a:xfrm>
        </p:spPr>
        <p:txBody>
          <a:bodyPr>
            <a:noAutofit/>
          </a:bodyPr>
          <a:lstStyle/>
          <a:p>
            <a:pPr algn="just">
              <a:lnSpc>
                <a:spcPct val="150000"/>
              </a:lnSpc>
              <a:buFont typeface="Arial" panose="020B0604020202020204" pitchFamily="34" charset="0"/>
              <a:buChar char="•"/>
            </a:pPr>
            <a:r>
              <a:rPr lang="en-US" cap="none" dirty="0"/>
              <a:t>Our aim is automatically to identify similar image regions, which can be later semi-automatically explored. We start with an orthophoto image. This image has to be normalized to allow comparison with different orthophotos. Once normalized, we split the image into particular regions. </a:t>
            </a:r>
          </a:p>
          <a:p>
            <a:pPr algn="just">
              <a:lnSpc>
                <a:spcPct val="150000"/>
              </a:lnSpc>
              <a:buFont typeface="Arial" panose="020B0604020202020204" pitchFamily="34" charset="0"/>
              <a:buChar char="•"/>
            </a:pPr>
            <a:r>
              <a:rPr lang="en-US" cap="none" dirty="0"/>
              <a:t>The size of the regions in calculated using image resolution and sensing distance and expected size of particular objects. In certain situations we include also an overlap of regions to minimize the previously mentioned problem of splitting ambiguity. Particular regions are then automatically processed using the described image classifier.</a:t>
            </a:r>
          </a:p>
          <a:p>
            <a:pPr algn="just">
              <a:lnSpc>
                <a:spcPct val="150000"/>
              </a:lnSpc>
              <a:buFont typeface="Arial" panose="020B0604020202020204" pitchFamily="34" charset="0"/>
              <a:buChar char="•"/>
            </a:pPr>
            <a:r>
              <a:rPr lang="en-US" cap="none" dirty="0"/>
              <a:t> This results in a dataset of particular regions and identified image features. Now we can verify the validity of detected image features using supervised training and our experimental application. This task can also be used to select a suitable set of image features for further exploration. This step is required because the visual similarity is very subjective and context-dependent. We need to capture the user’s point of view.</a:t>
            </a:r>
            <a:endParaRPr lang="en-IN"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004022" y="989013"/>
            <a:ext cx="9542751" cy="5276850"/>
          </a:xfrm>
        </p:spPr>
        <p:txBody>
          <a:bodyPr>
            <a:normAutofit/>
          </a:bodyPr>
          <a:lstStyle/>
          <a:p>
            <a:pPr algn="just">
              <a:lnSpc>
                <a:spcPct val="150000"/>
              </a:lnSpc>
              <a:buFont typeface="Arial" panose="020B0604020202020204" pitchFamily="34" charset="0"/>
              <a:buChar char="•"/>
            </a:pPr>
            <a:r>
              <a:rPr lang="en-US" b="1" cap="none" dirty="0"/>
              <a:t>Automated analysis:</a:t>
            </a:r>
            <a:r>
              <a:rPr lang="en-US" cap="none" dirty="0"/>
              <a:t> ai models can automate the process of identifying and extracting features, significantly reducing the time and effort required compared to manual methods.</a:t>
            </a:r>
          </a:p>
          <a:p>
            <a:pPr algn="just">
              <a:lnSpc>
                <a:spcPct val="150000"/>
              </a:lnSpc>
              <a:buFont typeface="Arial" panose="020B0604020202020204" pitchFamily="34" charset="0"/>
              <a:buChar char="•"/>
            </a:pPr>
            <a:r>
              <a:rPr lang="en-US" b="1" cap="none" dirty="0"/>
              <a:t>Handling large datasets:</a:t>
            </a:r>
            <a:r>
              <a:rPr lang="en-US" cap="none" dirty="0"/>
              <a:t> ai models can efficiently process and analyze vast amounts of data generated by drone imagery, making it feasible to scale up operations without a significant increase in resource investment.</a:t>
            </a:r>
          </a:p>
          <a:p>
            <a:pPr algn="just">
              <a:lnSpc>
                <a:spcPct val="150000"/>
              </a:lnSpc>
              <a:buFont typeface="Arial" panose="020B0604020202020204" pitchFamily="34" charset="0"/>
              <a:buChar char="•"/>
            </a:pPr>
            <a:r>
              <a:rPr lang="en-US" b="1" cap="none" dirty="0"/>
              <a:t>Handling large datasets:</a:t>
            </a:r>
            <a:r>
              <a:rPr lang="en-US" cap="none" dirty="0"/>
              <a:t> ai models can efficiently process and analyze vast amounts of data generated by drone imagery, making it feasible to scale up operations without a significant increase in resource investment.</a:t>
            </a:r>
          </a:p>
          <a:p>
            <a:pPr>
              <a:buFont typeface="Arial" panose="020B0604020202020204" pitchFamily="34" charset="0"/>
              <a:buChar char="•"/>
            </a:pPr>
            <a:r>
              <a:rPr lang="en-US" b="1" cap="none" dirty="0"/>
              <a:t>Reduced labor costs:</a:t>
            </a:r>
            <a:r>
              <a:rPr lang="en-US" cap="none" dirty="0"/>
              <a:t> automating feature extraction reduces the need for extensive human labor in data processing and analysis, leading to cost savings.</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34290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971550" y="923131"/>
            <a:ext cx="10248900" cy="5011738"/>
          </a:xfrm>
        </p:spPr>
        <p:txBody>
          <a:bodyPr>
            <a:normAutofit/>
          </a:bodyPr>
          <a:lstStyle/>
          <a:p>
            <a:pPr algn="just">
              <a:lnSpc>
                <a:spcPct val="150000"/>
              </a:lnSpc>
              <a:buFont typeface="Arial" panose="020B0604020202020204" pitchFamily="34" charset="0"/>
              <a:buChar char="•"/>
            </a:pPr>
            <a:r>
              <a:rPr lang="en-US" cap="none" dirty="0"/>
              <a:t>Orthophoto is the most widely used and basic image product in geographic information products [1], and it is both a precise map and a beautiful image [2].</a:t>
            </a:r>
          </a:p>
          <a:p>
            <a:pPr algn="just">
              <a:lnSpc>
                <a:spcPct val="150000"/>
              </a:lnSpc>
              <a:buFont typeface="Arial" panose="020B0604020202020204" pitchFamily="34" charset="0"/>
              <a:buChar char="•"/>
            </a:pPr>
            <a:r>
              <a:rPr lang="en-US" cap="none" dirty="0"/>
              <a:t> In practical applications, orthophotos are directly used as small and medium scale maps, updated earth surface maps[3], monitoring volcanic disasters in </a:t>
            </a:r>
            <a:r>
              <a:rPr lang="en-US" cap="none" dirty="0" err="1"/>
              <a:t>nisilos</a:t>
            </a:r>
            <a:r>
              <a:rPr lang="en-US" cap="none" dirty="0"/>
              <a:t>, </a:t>
            </a:r>
            <a:r>
              <a:rPr lang="en-US" cap="none" dirty="0" err="1"/>
              <a:t>greece</a:t>
            </a:r>
            <a:r>
              <a:rPr lang="en-US" cap="none" dirty="0"/>
              <a:t>[4], measuring changes in native pine forests in </a:t>
            </a:r>
            <a:r>
              <a:rPr lang="en-US" cap="none" dirty="0" err="1"/>
              <a:t>scotland</a:t>
            </a:r>
            <a:r>
              <a:rPr lang="en-US" cap="none" dirty="0"/>
              <a:t>[5], three-dimensional urban scenes reconstruction[6], village survey[7], land planning, precision agriculture, desertification monitoring, land use survey, rural housing registration and other fields[8]. </a:t>
            </a:r>
          </a:p>
          <a:p>
            <a:pPr algn="just">
              <a:lnSpc>
                <a:spcPct val="150000"/>
              </a:lnSpc>
              <a:buFont typeface="Arial" panose="020B0604020202020204" pitchFamily="34" charset="0"/>
              <a:buChar char="•"/>
            </a:pPr>
            <a:r>
              <a:rPr lang="en-US" cap="none" dirty="0"/>
              <a:t>Traditional orthophotos are differentially corrected using a 2.5-dimensional digital elevation model, ignoring the three-dimensional target on the ground. The top is corrected and does not coincide with the bottom, resulting in a projection difference in the corrected orthophoto [9].</a:t>
            </a:r>
          </a:p>
          <a:p>
            <a:pPr>
              <a:buFont typeface="Arial" panose="020B0604020202020204" pitchFamily="34" charset="0"/>
              <a:buChar char="•"/>
            </a:pPr>
            <a:endParaRPr lang="en-IN" cap="none" dirty="0"/>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550718" y="641061"/>
            <a:ext cx="10931236" cy="6092248"/>
          </a:xfrm>
        </p:spPr>
        <p:txBody>
          <a:bodyPr>
            <a:normAutofit lnSpcReduction="10000"/>
          </a:bodyPr>
          <a:lstStyle/>
          <a:p>
            <a:pPr algn="just">
              <a:lnSpc>
                <a:spcPct val="150000"/>
              </a:lnSpc>
              <a:buFont typeface="Arial" panose="020B0604020202020204" pitchFamily="34" charset="0"/>
              <a:buChar char="•"/>
            </a:pPr>
            <a:r>
              <a:rPr lang="en-US" cap="none" dirty="0"/>
              <a:t>In recent years, with the development of photogrammetry and the improvement of the ground resolution of aerial imagery, traditional orthophotos will no longer be suitable for large-scale mapping, especially in densely populated urban areas, where dense tall buildings deviate from their correct positions.</a:t>
            </a:r>
          </a:p>
          <a:p>
            <a:pPr algn="just">
              <a:lnSpc>
                <a:spcPct val="150000"/>
              </a:lnSpc>
              <a:buFont typeface="Arial" panose="020B0604020202020204" pitchFamily="34" charset="0"/>
              <a:buChar char="•"/>
            </a:pPr>
            <a:r>
              <a:rPr lang="en-US" cap="none" dirty="0"/>
              <a:t> The occlusion and glanding phenomenon on the ground is very serious, which affects the application of traditional orthophotos [10], so "true orthophotos" has caused widespread concern. The true orthophoto is an upgraded product of orthophotos, which eliminates tilt error and projection difference.</a:t>
            </a:r>
          </a:p>
          <a:p>
            <a:pPr algn="just">
              <a:lnSpc>
                <a:spcPct val="150000"/>
              </a:lnSpc>
              <a:buFont typeface="Arial" panose="020B0604020202020204" pitchFamily="34" charset="0"/>
              <a:buChar char="•"/>
            </a:pPr>
            <a:r>
              <a:rPr lang="en-US" cap="none" dirty="0"/>
              <a:t> The true orthophoto is extremely strict with the original image [11], the heading overlap and side overlap are at least 80% and 60% and at least 3° overlap, in principle, requires a base ratio (b/h) of less than 0.3. </a:t>
            </a:r>
          </a:p>
          <a:p>
            <a:pPr algn="just">
              <a:lnSpc>
                <a:spcPct val="150000"/>
              </a:lnSpc>
              <a:buFont typeface="Arial" panose="020B0604020202020204" pitchFamily="34" charset="0"/>
              <a:buChar char="•"/>
            </a:pPr>
            <a:r>
              <a:rPr lang="en-US" cap="none" dirty="0"/>
              <a:t>The true orthophoto production is roughly divided into the following three points: (1) high-resolution data acquisition, </a:t>
            </a:r>
            <a:r>
              <a:rPr lang="en-US" cap="none" dirty="0" err="1"/>
              <a:t>dsm</a:t>
            </a:r>
            <a:r>
              <a:rPr lang="en-US" cap="none" dirty="0"/>
              <a:t> and </a:t>
            </a:r>
            <a:r>
              <a:rPr lang="en-US" cap="none" dirty="0" err="1"/>
              <a:t>dbm</a:t>
            </a:r>
            <a:r>
              <a:rPr lang="en-US" cap="none" dirty="0"/>
              <a:t>; (2) detection and identification of occlusions and shadows appearing in repeated mapping; (3) for image defect areas repairs eliminate edge effects and more.</a:t>
            </a:r>
            <a:endParaRPr lang="en-IN" cap="none" dirty="0">
              <a:latin typeface="Times New Roman" panose="02020603050405020304" pitchFamily="18" charset="0"/>
              <a:cs typeface="Times New Roman" panose="02020603050405020304" pitchFamily="18" charset="0"/>
            </a:endParaRPr>
          </a:p>
          <a:p>
            <a:pPr marL="0" indent="0" algn="just">
              <a:lnSpc>
                <a:spcPct val="150000"/>
              </a:lnSpc>
              <a:buNone/>
            </a:pPr>
            <a:r>
              <a:rPr lang="en-US" sz="1800"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86791" y="1334511"/>
            <a:ext cx="10058400" cy="4022725"/>
          </a:xfrm>
        </p:spPr>
        <p:txBody>
          <a:bodyPr>
            <a:normAutofit/>
          </a:bodyPr>
          <a:lstStyle/>
          <a:p>
            <a:pPr algn="just">
              <a:lnSpc>
                <a:spcPct val="150000"/>
              </a:lnSpc>
              <a:buFont typeface="Arial" panose="020B0604020202020204" pitchFamily="34" charset="0"/>
              <a:buChar char="•"/>
            </a:pPr>
            <a:r>
              <a:rPr lang="en-IN" sz="3200" cap="none" dirty="0"/>
              <a:t>Data acquisition and preprocessing</a:t>
            </a:r>
            <a:endParaRPr lang="en-IN" sz="3200" b="1" cap="none"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3200" cap="none" dirty="0"/>
              <a:t>Data annotation and </a:t>
            </a:r>
            <a:r>
              <a:rPr lang="en-IN" sz="3200" cap="none" dirty="0" err="1"/>
              <a:t>labeling</a:t>
            </a:r>
            <a:endParaRPr lang="en-IN" sz="3200" b="1" cap="none"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3200" cap="none" dirty="0"/>
              <a:t>Feature identification and extraction module</a:t>
            </a:r>
            <a:endParaRPr lang="en-IN" sz="3200" b="1" cap="none"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3200" cap="none" dirty="0"/>
              <a:t>Post-processing and validation</a:t>
            </a:r>
            <a:endParaRPr lang="en-IN" sz="3200" b="1" cap="none"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576677" y="275576"/>
            <a:ext cx="10058400" cy="1449388"/>
          </a:xfrm>
        </p:spPr>
        <p:txBody>
          <a:bodyPr>
            <a:normAutofit fontScale="90000"/>
          </a:bodyPr>
          <a:lstStyle/>
          <a:p>
            <a:r>
              <a:rPr lang="en-IN" sz="4000" cap="none" dirty="0"/>
              <a:t>DATA ACQUISITION AND PREPROCESSING</a:t>
            </a:r>
            <a:br>
              <a:rPr lang="en-IN" sz="4800" b="1" cap="none"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03564" y="865188"/>
            <a:ext cx="10424823" cy="5852318"/>
          </a:xfrm>
        </p:spPr>
        <p:txBody>
          <a:bodyPr>
            <a:normAutofit fontScale="92500" lnSpcReduction="10000"/>
          </a:bodyPr>
          <a:lstStyle/>
          <a:p>
            <a:pPr marL="0" indent="0" algn="just">
              <a:lnSpc>
                <a:spcPct val="150000"/>
              </a:lnSpc>
              <a:buNone/>
            </a:pPr>
            <a:r>
              <a:rPr lang="en-US" b="1" cap="none" dirty="0"/>
              <a:t>1. Drone data collection:</a:t>
            </a:r>
            <a:endParaRPr lang="en-US" cap="none" dirty="0"/>
          </a:p>
          <a:p>
            <a:pPr algn="just">
              <a:lnSpc>
                <a:spcPct val="150000"/>
              </a:lnSpc>
              <a:buFont typeface="Arial" panose="020B0604020202020204" pitchFamily="34" charset="0"/>
              <a:buChar char="•"/>
            </a:pPr>
            <a:r>
              <a:rPr lang="en-US" b="1" cap="none" dirty="0"/>
              <a:t>Sensors:</a:t>
            </a:r>
            <a:r>
              <a:rPr lang="en-US" cap="none" dirty="0"/>
              <a:t> utilize appropriate sensors (RGB, multispectral, or hyperspectral) on drones to capture high-resolution orthophotos</a:t>
            </a:r>
          </a:p>
          <a:p>
            <a:pPr algn="just">
              <a:lnSpc>
                <a:spcPct val="150000"/>
              </a:lnSpc>
            </a:pPr>
            <a:r>
              <a:rPr lang="en-US" b="1" cap="none" dirty="0"/>
              <a:t>Flight planning:</a:t>
            </a:r>
            <a:r>
              <a:rPr lang="en-US" cap="none" dirty="0"/>
              <a:t> design flight paths to ensure comprehensive coverage of the area of interest while considering altitude, overlap, and side-lap for image stitching.</a:t>
            </a:r>
          </a:p>
          <a:p>
            <a:pPr marL="0" indent="0" algn="just">
              <a:lnSpc>
                <a:spcPct val="150000"/>
              </a:lnSpc>
              <a:buNone/>
            </a:pPr>
            <a:r>
              <a:rPr lang="en-US" b="1" cap="none" dirty="0"/>
              <a:t>2. Image preprocessing:</a:t>
            </a:r>
            <a:endParaRPr lang="en-US" cap="none" dirty="0"/>
          </a:p>
          <a:p>
            <a:pPr algn="just">
              <a:lnSpc>
                <a:spcPct val="150000"/>
              </a:lnSpc>
              <a:buFont typeface="Arial" panose="020B0604020202020204" pitchFamily="34" charset="0"/>
              <a:buChar char="•"/>
            </a:pPr>
            <a:r>
              <a:rPr lang="en-US" b="1" cap="none" dirty="0"/>
              <a:t>Georeferencing:</a:t>
            </a:r>
            <a:r>
              <a:rPr lang="en-US" cap="none" dirty="0"/>
              <a:t> correct the images to geographical coordinates to ensure accurate spatial representation</a:t>
            </a:r>
          </a:p>
          <a:p>
            <a:pPr algn="just">
              <a:lnSpc>
                <a:spcPct val="150000"/>
              </a:lnSpc>
            </a:pPr>
            <a:r>
              <a:rPr lang="en-US" b="1" cap="none" dirty="0"/>
              <a:t>Image enhancement:</a:t>
            </a:r>
            <a:r>
              <a:rPr lang="en-US" cap="none" dirty="0"/>
              <a:t> apply techniques such as histogram equalization, filtering, and noise reduction to improve image quality.</a:t>
            </a:r>
          </a:p>
          <a:p>
            <a:pPr algn="just">
              <a:lnSpc>
                <a:spcPct val="150000"/>
              </a:lnSpc>
            </a:pPr>
            <a:r>
              <a:rPr lang="en-US" b="1" cap="none" dirty="0"/>
              <a:t>Orthorectification:</a:t>
            </a:r>
            <a:r>
              <a:rPr lang="en-US" cap="none" dirty="0"/>
              <a:t> remove geometric distortions to create orthophotos that accurately represent the earth's surface.</a:t>
            </a:r>
            <a:endParaRPr lang="en-IN" cap="none"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066800" y="198942"/>
            <a:ext cx="10058400" cy="1449388"/>
          </a:xfrm>
        </p:spPr>
        <p:txBody>
          <a:bodyPr>
            <a:normAutofit fontScale="90000"/>
          </a:bodyPr>
          <a:lstStyle/>
          <a:p>
            <a:r>
              <a:rPr lang="en-IN" sz="4000" cap="none" dirty="0"/>
              <a:t>DATA ANNOTATION AND LABELING</a:t>
            </a:r>
            <a:br>
              <a:rPr lang="en-IN" sz="4800" b="1" cap="none"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655618" y="1070264"/>
            <a:ext cx="8413894" cy="5268768"/>
          </a:xfrm>
        </p:spPr>
        <p:txBody>
          <a:bodyPr>
            <a:normAutofit/>
          </a:bodyPr>
          <a:lstStyle/>
          <a:p>
            <a:pPr algn="just">
              <a:lnSpc>
                <a:spcPct val="150000"/>
              </a:lnSpc>
            </a:pPr>
            <a:r>
              <a:rPr lang="en-US" b="1" cap="none" dirty="0"/>
              <a:t>Manual </a:t>
            </a:r>
            <a:r>
              <a:rPr lang="en-US" b="1" cap="none" dirty="0" err="1"/>
              <a:t>annotation:</a:t>
            </a:r>
            <a:r>
              <a:rPr lang="en-US" cap="none" dirty="0" err="1"/>
              <a:t>utilize</a:t>
            </a:r>
            <a:r>
              <a:rPr lang="en-US" cap="none" dirty="0"/>
              <a:t> tools for manual labeling of features (</a:t>
            </a:r>
            <a:r>
              <a:rPr lang="en-US" cap="none" dirty="0" err="1"/>
              <a:t>e.G.</a:t>
            </a:r>
            <a:r>
              <a:rPr lang="en-US" cap="none" dirty="0"/>
              <a:t>, Roads, buildings, vegetation) in a subset of images to create a training dataset.</a:t>
            </a:r>
          </a:p>
          <a:p>
            <a:pPr algn="just">
              <a:lnSpc>
                <a:spcPct val="150000"/>
              </a:lnSpc>
            </a:pPr>
            <a:r>
              <a:rPr lang="en-US" b="1" cap="none" dirty="0"/>
              <a:t>Semi-automatic </a:t>
            </a:r>
            <a:r>
              <a:rPr lang="en-US" b="1" cap="none" dirty="0" err="1"/>
              <a:t>annotation:</a:t>
            </a:r>
            <a:r>
              <a:rPr lang="en-US" cap="none" dirty="0" err="1"/>
              <a:t>use</a:t>
            </a:r>
            <a:r>
              <a:rPr lang="en-US" cap="none" dirty="0"/>
              <a:t> existing models or algorithms to assist in labeling, followed by manual verification to reduce time and effort.</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478973" y="415637"/>
            <a:ext cx="10058400" cy="1449388"/>
          </a:xfrm>
        </p:spPr>
        <p:txBody>
          <a:bodyPr>
            <a:noAutofit/>
          </a:bodyPr>
          <a:lstStyle/>
          <a:p>
            <a:r>
              <a:rPr lang="en-US" cap="none" dirty="0"/>
              <a:t>FEATURE IDENTIFICATION AND EXTRACTION MODULE</a:t>
            </a:r>
            <a:br>
              <a:rPr lang="en-IN" b="1" cap="none" dirty="0">
                <a:latin typeface="Times New Roman" panose="02020603050405020304" pitchFamily="18" charset="0"/>
                <a:cs typeface="Times New Roman" panose="02020603050405020304" pitchFamily="18" charset="0"/>
              </a:rPr>
            </a:br>
            <a:br>
              <a:rPr lang="en-IN"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782782" y="713076"/>
            <a:ext cx="10754591" cy="5729287"/>
          </a:xfrm>
        </p:spPr>
        <p:txBody>
          <a:bodyPr>
            <a:normAutofit/>
          </a:bodyPr>
          <a:lstStyle/>
          <a:p>
            <a:pPr marL="0" indent="0" algn="just">
              <a:lnSpc>
                <a:spcPct val="150000"/>
              </a:lnSpc>
              <a:buNone/>
            </a:pPr>
            <a:r>
              <a:rPr lang="en-US" b="1" cap="none" dirty="0"/>
              <a:t>1. Model selection:</a:t>
            </a:r>
            <a:endParaRPr lang="en-US" cap="none" dirty="0"/>
          </a:p>
          <a:p>
            <a:pPr algn="just">
              <a:lnSpc>
                <a:spcPct val="150000"/>
              </a:lnSpc>
              <a:buFont typeface="Arial" panose="020B0604020202020204" pitchFamily="34" charset="0"/>
              <a:buChar char="•"/>
            </a:pPr>
            <a:r>
              <a:rPr lang="en-US" cap="none" dirty="0"/>
              <a:t>Choose appropriate machine learning or deep learning architectures (</a:t>
            </a:r>
            <a:r>
              <a:rPr lang="en-US" cap="none" dirty="0" err="1"/>
              <a:t>e.G.</a:t>
            </a:r>
            <a:r>
              <a:rPr lang="en-US" cap="none" dirty="0"/>
              <a:t>, Convolutional neural networks, u-net, or </a:t>
            </a:r>
            <a:r>
              <a:rPr lang="en-US" cap="none" dirty="0" err="1"/>
              <a:t>resnet</a:t>
            </a:r>
            <a:r>
              <a:rPr lang="en-US" cap="none" dirty="0"/>
              <a:t>) based on the complexity of the task and available data.</a:t>
            </a:r>
          </a:p>
          <a:p>
            <a:pPr marL="0" indent="0" algn="just">
              <a:lnSpc>
                <a:spcPct val="150000"/>
              </a:lnSpc>
              <a:buNone/>
            </a:pPr>
            <a:r>
              <a:rPr lang="en-US" b="1" cap="none" dirty="0"/>
              <a:t>2. Training module:</a:t>
            </a:r>
            <a:endParaRPr lang="en-US" cap="none" dirty="0"/>
          </a:p>
          <a:p>
            <a:pPr algn="just">
              <a:lnSpc>
                <a:spcPct val="150000"/>
              </a:lnSpc>
              <a:buFont typeface="Arial" panose="020B0604020202020204" pitchFamily="34" charset="0"/>
              <a:buChar char="•"/>
            </a:pPr>
            <a:r>
              <a:rPr lang="en-US" b="1" cap="none" dirty="0"/>
              <a:t>Hyperparameter tuning:</a:t>
            </a:r>
            <a:r>
              <a:rPr lang="en-US" cap="none" dirty="0"/>
              <a:t> optimize parameters (</a:t>
            </a:r>
            <a:r>
              <a:rPr lang="en-US" cap="none" dirty="0" err="1"/>
              <a:t>e.G.</a:t>
            </a:r>
            <a:r>
              <a:rPr lang="en-US" cap="none" dirty="0"/>
              <a:t>, Learning rate, batch size) using techniques like grid search or random search to improve model performance.</a:t>
            </a:r>
          </a:p>
          <a:p>
            <a:pPr algn="just">
              <a:lnSpc>
                <a:spcPct val="150000"/>
              </a:lnSpc>
            </a:pPr>
            <a:r>
              <a:rPr lang="en-US" b="1" cap="none" dirty="0"/>
              <a:t>Transfer learning:</a:t>
            </a:r>
            <a:r>
              <a:rPr lang="en-US" cap="none" dirty="0"/>
              <a:t> leverage pre-trained models on similar tasks to enhance feature extraction capabilities and reduce training time.</a:t>
            </a:r>
          </a:p>
          <a:p>
            <a:pPr marL="0" indent="0" algn="just">
              <a:lnSpc>
                <a:spcPct val="150000"/>
              </a:lnSpc>
              <a:buNone/>
            </a:pPr>
            <a:r>
              <a:rPr lang="en-US" b="1" cap="none" dirty="0"/>
              <a:t>3. Feature extraction techniques:</a:t>
            </a:r>
            <a:endParaRPr lang="en-US" cap="none" dirty="0"/>
          </a:p>
          <a:p>
            <a:pPr algn="just">
              <a:lnSpc>
                <a:spcPct val="150000"/>
              </a:lnSpc>
              <a:buFont typeface="Arial" panose="020B0604020202020204" pitchFamily="34" charset="0"/>
              <a:buChar char="•"/>
            </a:pPr>
            <a:r>
              <a:rPr lang="en-US" b="1" cap="none" dirty="0"/>
              <a:t>Semantic segmentation:</a:t>
            </a:r>
            <a:r>
              <a:rPr lang="en-US" cap="none" dirty="0"/>
              <a:t> classify each pixel in the image to identify different features accurately.</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696190" y="293903"/>
            <a:ext cx="10058400" cy="1449388"/>
          </a:xfrm>
        </p:spPr>
        <p:txBody>
          <a:bodyPr>
            <a:normAutofit fontScale="90000"/>
          </a:bodyPr>
          <a:lstStyle/>
          <a:p>
            <a:r>
              <a:rPr lang="en-IN" sz="4000" cap="none" dirty="0"/>
              <a:t>POST-PROCESSING AND VALIDATION</a:t>
            </a:r>
            <a:br>
              <a:rPr lang="en-IN" sz="4800" b="1" cap="none"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319646" y="1018597"/>
            <a:ext cx="9060873" cy="4820805"/>
          </a:xfrm>
        </p:spPr>
        <p:txBody>
          <a:bodyPr>
            <a:normAutofit/>
          </a:bodyPr>
          <a:lstStyle/>
          <a:p>
            <a:pPr marL="0" indent="0" algn="just">
              <a:lnSpc>
                <a:spcPct val="150000"/>
              </a:lnSpc>
              <a:buNone/>
            </a:pPr>
            <a:r>
              <a:rPr lang="en-US" b="1" cap="none" dirty="0"/>
              <a:t>1. Post-processing:</a:t>
            </a:r>
            <a:endParaRPr lang="en-US" cap="none" dirty="0"/>
          </a:p>
          <a:p>
            <a:pPr marL="742950" lvl="1" indent="-285750" algn="just">
              <a:lnSpc>
                <a:spcPct val="150000"/>
              </a:lnSpc>
              <a:buFont typeface="Arial" panose="020B0604020202020204" pitchFamily="34" charset="0"/>
              <a:buChar char="•"/>
            </a:pPr>
            <a:r>
              <a:rPr lang="en-US" sz="2000" cap="none" dirty="0"/>
              <a:t>Apply morphological operations, filtering, or aggregation to refine extracted features and eliminate noise.</a:t>
            </a:r>
          </a:p>
          <a:p>
            <a:pPr marL="0" indent="0" algn="just">
              <a:lnSpc>
                <a:spcPct val="150000"/>
              </a:lnSpc>
              <a:buNone/>
            </a:pPr>
            <a:r>
              <a:rPr lang="en-US" b="1" cap="none" dirty="0"/>
              <a:t>2. Model evaluation</a:t>
            </a:r>
          </a:p>
          <a:p>
            <a:pPr algn="just">
              <a:lnSpc>
                <a:spcPct val="150000"/>
              </a:lnSpc>
            </a:pPr>
            <a:r>
              <a:rPr lang="en-US" b="1" cap="none" dirty="0"/>
              <a:t>metrics calculation:</a:t>
            </a:r>
            <a:r>
              <a:rPr lang="en-US" cap="none" dirty="0"/>
              <a:t> evaluate model performance using metrics such as accuracy, precision, recall, f1-score, and intersection over union (</a:t>
            </a:r>
            <a:r>
              <a:rPr lang="en-US" cap="none" dirty="0" err="1"/>
              <a:t>iou</a:t>
            </a:r>
            <a:r>
              <a:rPr lang="en-US" cap="none" dirty="0"/>
              <a:t>).</a:t>
            </a:r>
          </a:p>
          <a:p>
            <a:pPr algn="just">
              <a:lnSpc>
                <a:spcPct val="150000"/>
              </a:lnSpc>
            </a:pPr>
            <a:r>
              <a:rPr lang="en-US" b="1" cap="none" dirty="0"/>
              <a:t>Cross-validation:</a:t>
            </a:r>
            <a:r>
              <a:rPr lang="en-US" cap="none" dirty="0"/>
              <a:t> use k-fold cross-validation to ensure the model generalizes well to unseen data.</a:t>
            </a:r>
            <a:endParaRPr lang="en-IN" cap="none"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35081" y="-35083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163782" y="1098550"/>
            <a:ext cx="9590088" cy="4491038"/>
          </a:xfrm>
        </p:spPr>
        <p:txBody>
          <a:bodyPr>
            <a:normAutofit/>
          </a:bodyPr>
          <a:lstStyle/>
          <a:p>
            <a:pPr algn="just">
              <a:lnSpc>
                <a:spcPct val="150000"/>
              </a:lnSpc>
              <a:buFont typeface="Arial" panose="020B0604020202020204" pitchFamily="34" charset="0"/>
              <a:buChar char="•"/>
            </a:pPr>
            <a:r>
              <a:rPr lang="en-US" cap="none"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cap="none"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70164" y="-33655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009577" y="1041112"/>
            <a:ext cx="9599541" cy="4350182"/>
          </a:xfrm>
        </p:spPr>
        <p:txBody>
          <a:bodyPr>
            <a:normAutofit fontScale="85000" lnSpcReduction="20000"/>
          </a:bodyPr>
          <a:lstStyle/>
          <a:p>
            <a:pPr algn="just">
              <a:lnSpc>
                <a:spcPct val="150000"/>
              </a:lnSpc>
              <a:buFont typeface="Arial" panose="020B0604020202020204" pitchFamily="34" charset="0"/>
              <a:buChar char="•"/>
            </a:pPr>
            <a:r>
              <a:rPr lang="en-US" sz="2400" cap="none"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2400" cap="none" dirty="0">
                <a:cs typeface="Times New Roman" panose="02020603050405020304" pitchFamily="18" charset="0"/>
              </a:rPr>
              <a:t>Cascading style sheets (</a:t>
            </a:r>
            <a:r>
              <a:rPr lang="en-US" sz="2400" cap="none" dirty="0" err="1">
                <a:cs typeface="Times New Roman" panose="02020603050405020304" pitchFamily="18" charset="0"/>
              </a:rPr>
              <a:t>css</a:t>
            </a:r>
            <a:r>
              <a:rPr lang="en-US" sz="2400" cap="none" dirty="0">
                <a:cs typeface="Times New Roman" panose="02020603050405020304" pitchFamily="18" charset="0"/>
              </a:rPr>
              <a:t>)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4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457200" y="-39803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066800" y="957840"/>
            <a:ext cx="10058400" cy="4022725"/>
          </a:xfrm>
        </p:spPr>
        <p:txBody>
          <a:bodyPr>
            <a:normAutofit/>
          </a:bodyPr>
          <a:lstStyle/>
          <a:p>
            <a:pPr algn="just">
              <a:lnSpc>
                <a:spcPct val="150000"/>
              </a:lnSpc>
              <a:buFont typeface="Arial" panose="020B0604020202020204" pitchFamily="34" charset="0"/>
              <a:buChar char="•"/>
            </a:pPr>
            <a:r>
              <a:rPr lang="en-US" cap="none"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cap="none"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cap="none"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509154" y="-30509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976745" y="909853"/>
            <a:ext cx="10058400" cy="4872038"/>
          </a:xfrm>
        </p:spPr>
        <p:txBody>
          <a:bodyPr/>
          <a:lstStyle/>
          <a:p>
            <a:pPr algn="just">
              <a:lnSpc>
                <a:spcPct val="150000"/>
              </a:lnSpc>
              <a:buFont typeface="Arial" panose="020B0604020202020204" pitchFamily="34" charset="0"/>
              <a:buChar char="•"/>
            </a:pPr>
            <a:r>
              <a:rPr lang="en-US" cap="none"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cap="none"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cap="none" dirty="0">
                <a:cs typeface="Times New Roman" panose="02020603050405020304" pitchFamily="18" charset="0"/>
              </a:rPr>
              <a:t>It provides a flexible environment for the developers which allows them to work on projects from anywhere using any device with internet access</a:t>
            </a:r>
            <a:r>
              <a:rPr lang="en-US" dirty="0">
                <a:latin typeface="Times New Roman" panose="02020603050405020304" pitchFamily="18" charset="0"/>
                <a:cs typeface="Times New Roman" panose="02020603050405020304" pitchFamily="18" charset="0"/>
              </a:rPr>
              <a:t>.</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54627" y="-33568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478973" y="718850"/>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cap="none" dirty="0">
                <a:cs typeface="Times New Roman" pitchFamily="18" charset="0"/>
              </a:rPr>
              <a:t>Operating system	: windows 10</a:t>
            </a:r>
          </a:p>
          <a:p>
            <a:pPr lvl="0" algn="just">
              <a:lnSpc>
                <a:spcPct val="150000"/>
              </a:lnSpc>
              <a:buFont typeface="Arial" panose="020B0604020202020204" pitchFamily="34" charset="0"/>
              <a:buChar char="•"/>
            </a:pPr>
            <a:r>
              <a:rPr lang="en-US" sz="2000" cap="none" dirty="0">
                <a:cs typeface="Times New Roman" pitchFamily="18" charset="0"/>
              </a:rPr>
              <a:t>Language	               :PYTHON google </a:t>
            </a:r>
            <a:r>
              <a:rPr lang="en-US" sz="2000" cap="none" dirty="0" err="1">
                <a:cs typeface="Times New Roman" pitchFamily="18" charset="0"/>
              </a:rPr>
              <a:t>colab</a:t>
            </a:r>
            <a:endParaRPr lang="en-US" sz="2000" cap="none"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727364" y="-242023"/>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849581" y="1085129"/>
            <a:ext cx="10058400" cy="4022725"/>
          </a:xfrm>
        </p:spPr>
        <p:txBody>
          <a:bodyPr/>
          <a:lstStyle/>
          <a:p>
            <a:pPr algn="just">
              <a:lnSpc>
                <a:spcPct val="150000"/>
              </a:lnSpc>
              <a:buFont typeface="Arial" panose="020B0604020202020204" pitchFamily="34" charset="0"/>
              <a:buChar char="•"/>
            </a:pPr>
            <a:r>
              <a:rPr lang="en-US" sz="2000" cap="none" dirty="0">
                <a:latin typeface="+mj-lt"/>
                <a:cs typeface="Times New Roman" pitchFamily="18" charset="0"/>
              </a:rPr>
              <a:t>Keyboard</a:t>
            </a:r>
          </a:p>
          <a:p>
            <a:pPr algn="just">
              <a:lnSpc>
                <a:spcPct val="150000"/>
              </a:lnSpc>
              <a:buFont typeface="Arial" panose="020B0604020202020204" pitchFamily="34" charset="0"/>
              <a:buChar char="•"/>
            </a:pPr>
            <a:r>
              <a:rPr lang="en-US" sz="2000" cap="none" dirty="0">
                <a:latin typeface="+mj-lt"/>
                <a:cs typeface="Times New Roman" pitchFamily="18" charset="0"/>
              </a:rPr>
              <a:t>Mouse </a:t>
            </a:r>
          </a:p>
          <a:p>
            <a:pPr algn="just">
              <a:lnSpc>
                <a:spcPct val="150000"/>
              </a:lnSpc>
              <a:buFont typeface="Arial" panose="020B0604020202020204" pitchFamily="34" charset="0"/>
              <a:buChar char="•"/>
            </a:pPr>
            <a:r>
              <a:rPr lang="en-US" sz="2000" cap="none" dirty="0" err="1">
                <a:latin typeface="+mj-lt"/>
                <a:cs typeface="Times New Roman" pitchFamily="18" charset="0"/>
              </a:rPr>
              <a:t>Harddisk</a:t>
            </a:r>
            <a:r>
              <a:rPr lang="en-US" sz="2000" cap="none" dirty="0">
                <a:latin typeface="+mj-lt"/>
                <a:cs typeface="Times New Roman" pitchFamily="18" charset="0"/>
              </a:rPr>
              <a:t>	</a:t>
            </a:r>
          </a:p>
          <a:p>
            <a:pPr algn="just">
              <a:lnSpc>
                <a:spcPct val="150000"/>
              </a:lnSpc>
              <a:buFont typeface="Arial" panose="020B0604020202020204" pitchFamily="34" charset="0"/>
              <a:buChar char="•"/>
            </a:pPr>
            <a:r>
              <a:rPr lang="en-US" sz="2000" cap="none" dirty="0">
                <a:latin typeface="+mj-lt"/>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97428" y="-366857"/>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184564" y="1082531"/>
            <a:ext cx="10155238" cy="4449762"/>
          </a:xfrm>
        </p:spPr>
        <p:txBody>
          <a:bodyPr>
            <a:noAutofit/>
          </a:bodyPr>
          <a:lstStyle/>
          <a:p>
            <a:pPr algn="just">
              <a:lnSpc>
                <a:spcPct val="150000"/>
              </a:lnSpc>
              <a:buFont typeface="Arial" panose="020B0604020202020204" pitchFamily="34" charset="0"/>
              <a:buChar char="•"/>
            </a:pPr>
            <a:r>
              <a:rPr lang="en-US" cap="none" dirty="0"/>
              <a:t>Using several mathematical models and methods, such as neural networks, FCA and NMF, we have developed and described a system which can analyze orthophotos, detect user-oriented features in the photos, visualize the structure of the region and allow the user to effectively navigate through different types of segments of the region. </a:t>
            </a:r>
          </a:p>
          <a:p>
            <a:pPr algn="just">
              <a:lnSpc>
                <a:spcPct val="150000"/>
              </a:lnSpc>
              <a:buFont typeface="Arial" panose="020B0604020202020204" pitchFamily="34" charset="0"/>
              <a:buChar char="•"/>
            </a:pPr>
            <a:r>
              <a:rPr lang="en-US" cap="none" dirty="0"/>
              <a:t>We have investigated the similarities between different image segments and sources of these similarities in different kinds of maps. </a:t>
            </a:r>
          </a:p>
          <a:p>
            <a:pPr algn="just">
              <a:lnSpc>
                <a:spcPct val="150000"/>
              </a:lnSpc>
              <a:buFont typeface="Arial" panose="020B0604020202020204" pitchFamily="34" charset="0"/>
              <a:buChar char="•"/>
            </a:pPr>
            <a:r>
              <a:rPr lang="en-US" cap="none" dirty="0"/>
              <a:t>A promising area seems to be the study of how the computed characteristics change, for example by comparing orthophotos of the same region from different time periods. </a:t>
            </a:r>
            <a:endParaRPr lang="en-IN"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Droplet</Template>
  <TotalTime>80</TotalTime>
  <Words>2607</Words>
  <Application>Microsoft Office PowerPoint</Application>
  <PresentationFormat>Widescreen</PresentationFormat>
  <Paragraphs>102</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Times New Roman</vt:lpstr>
      <vt:lpstr>Tw Cen MT</vt:lpstr>
      <vt:lpstr>Droplet</vt:lpstr>
      <vt:lpstr>PowerPoint Presentation</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DATA ACQUISITION AND PREPROCESSING  </vt:lpstr>
      <vt:lpstr>DATA ANNOTATION AND LABELING  </vt:lpstr>
      <vt:lpstr>FEATURE IDENTIFICATION AND EXTRACTION MODULE  </vt:lpstr>
      <vt:lpstr>POST-PROCESSING AND VALIDATION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43</cp:revision>
  <dcterms:created xsi:type="dcterms:W3CDTF">2024-08-14T12:13:16Z</dcterms:created>
  <dcterms:modified xsi:type="dcterms:W3CDTF">2024-10-13T14:41:17Z</dcterms:modified>
</cp:coreProperties>
</file>