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6" r:id="rId1"/>
  </p:sldMasterIdLst>
  <p:sldIdLst>
    <p:sldId id="256" r:id="rId2"/>
    <p:sldId id="280" r:id="rId3"/>
    <p:sldId id="257" r:id="rId4"/>
    <p:sldId id="281" r:id="rId5"/>
    <p:sldId id="282"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83" r:id="rId26"/>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4" d="100"/>
          <a:sy n="74" d="100"/>
        </p:scale>
        <p:origin x="1013" y="5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784284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96592557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3742286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23C765A-790E-4DDD-B720-A3DC44661A02}" type="datetimeFigureOut">
              <a:rPr lang="en-IN" smtClean="0"/>
              <a:t>13-10-2024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99164590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23C765A-790E-4DDD-B720-A3DC44661A02}" type="datetimeFigureOut">
              <a:rPr lang="en-IN" smtClean="0"/>
              <a:t>13-10-2024</a:t>
            </a:fld>
            <a:endParaRPr lang="en-IN"/>
          </a:p>
        </p:txBody>
      </p:sp>
      <p:sp>
        <p:nvSpPr>
          <p:cNvPr id="8" name="Footer Placeholder 7"/>
          <p:cNvSpPr>
            <a:spLocks noGrp="1"/>
          </p:cNvSpPr>
          <p:nvPr>
            <p:ph type="ftr" sz="quarter" idx="11"/>
          </p:nvPr>
        </p:nvSpPr>
        <p:spPr/>
        <p:txBody>
          <a:bodyPr/>
          <a:lstStyle/>
          <a:p>
            <a:endParaRPr lang="en-IN"/>
          </a:p>
        </p:txBody>
      </p:sp>
      <p:sp>
        <p:nvSpPr>
          <p:cNvPr id="9" name="Slide Number Placeholder 8"/>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09038917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A23C765A-790E-4DDD-B720-A3DC44661A02}" type="datetimeFigureOut">
              <a:rPr lang="en-IN" smtClean="0"/>
              <a:t>13-10-2024</a:t>
            </a:fld>
            <a:endParaRPr lang="en-IN"/>
          </a:p>
        </p:txBody>
      </p:sp>
      <p:sp>
        <p:nvSpPr>
          <p:cNvPr id="4" name="Footer Placeholder 3"/>
          <p:cNvSpPr>
            <a:spLocks noGrp="1"/>
          </p:cNvSpPr>
          <p:nvPr>
            <p:ph type="ftr" sz="quarter" idx="11"/>
          </p:nvPr>
        </p:nvSpPr>
        <p:spPr/>
        <p:txBody>
          <a:bodyPr/>
          <a:lstStyle/>
          <a:p>
            <a:endParaRPr lang="en-IN"/>
          </a:p>
        </p:txBody>
      </p:sp>
      <p:sp>
        <p:nvSpPr>
          <p:cNvPr id="5" name="Slide Number Placeholder 4"/>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1905734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23C765A-790E-4DDD-B720-A3DC44661A02}" type="datetimeFigureOut">
              <a:rPr lang="en-IN" smtClean="0"/>
              <a:t>13-10-2024</a:t>
            </a:fld>
            <a:endParaRPr lang="en-IN"/>
          </a:p>
        </p:txBody>
      </p:sp>
      <p:sp>
        <p:nvSpPr>
          <p:cNvPr id="3" name="Footer Placeholder 2"/>
          <p:cNvSpPr>
            <a:spLocks noGrp="1"/>
          </p:cNvSpPr>
          <p:nvPr>
            <p:ph type="ftr" sz="quarter" idx="11"/>
          </p:nvPr>
        </p:nvSpPr>
        <p:spPr/>
        <p:txBody>
          <a:bodyPr/>
          <a:lstStyle/>
          <a:p>
            <a:endParaRPr lang="en-IN"/>
          </a:p>
        </p:txBody>
      </p:sp>
      <p:sp>
        <p:nvSpPr>
          <p:cNvPr id="4" name="Slide Number Placeholder 3"/>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20396187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6660168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23C765A-790E-4DDD-B720-A3DC44661A02}" type="datetimeFigureOut">
              <a:rPr lang="en-IN" smtClean="0"/>
              <a:t>13-10-2024</a:t>
            </a:fld>
            <a:endParaRPr lang="en-IN"/>
          </a:p>
        </p:txBody>
      </p:sp>
      <p:sp>
        <p:nvSpPr>
          <p:cNvPr id="6" name="Footer Placeholder 5"/>
          <p:cNvSpPr>
            <a:spLocks noGrp="1"/>
          </p:cNvSpPr>
          <p:nvPr>
            <p:ph type="ftr" sz="quarter" idx="11"/>
          </p:nvPr>
        </p:nvSpPr>
        <p:spPr/>
        <p:txBody>
          <a:bodyPr/>
          <a:lstStyle/>
          <a:p>
            <a:endParaRPr lang="en-IN"/>
          </a:p>
        </p:txBody>
      </p:sp>
      <p:sp>
        <p:nvSpPr>
          <p:cNvPr id="7" name="Slide Number Placeholder 6"/>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94899169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36557958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425748163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112815081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52433609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415369110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372340950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23C765A-790E-4DDD-B720-A3DC44661A02}" type="datetimeFigureOut">
              <a:rPr lang="en-IN" smtClean="0"/>
              <a:t>13-10-2024</a:t>
            </a:fld>
            <a:endParaRPr lang="en-IN"/>
          </a:p>
        </p:txBody>
      </p:sp>
      <p:sp>
        <p:nvSpPr>
          <p:cNvPr id="5" name="Footer Placeholder 4"/>
          <p:cNvSpPr>
            <a:spLocks noGrp="1"/>
          </p:cNvSpPr>
          <p:nvPr>
            <p:ph type="ftr" sz="quarter" idx="11"/>
          </p:nvPr>
        </p:nvSpPr>
        <p:spPr/>
        <p:txBody>
          <a:bodyPr/>
          <a:lstStyle/>
          <a:p>
            <a:endParaRPr lang="en-IN"/>
          </a:p>
        </p:txBody>
      </p:sp>
      <p:sp>
        <p:nvSpPr>
          <p:cNvPr id="6" name="Slide Number Placeholder 5"/>
          <p:cNvSpPr>
            <a:spLocks noGrp="1"/>
          </p:cNvSpPr>
          <p:nvPr>
            <p:ph type="sldNum" sz="quarter" idx="12"/>
          </p:nvPr>
        </p:nvSpPr>
        <p:spPr/>
        <p:txBody>
          <a:bodyPr/>
          <a:lstStyle/>
          <a:p>
            <a:fld id="{D534AA5E-9EEF-4675-9141-69214F07058E}" type="slidenum">
              <a:rPr lang="en-IN" smtClean="0"/>
              <a:t>‹#›</a:t>
            </a:fld>
            <a:endParaRPr lang="en-IN"/>
          </a:p>
        </p:txBody>
      </p:sp>
    </p:spTree>
    <p:extLst>
      <p:ext uri="{BB962C8B-B14F-4D97-AF65-F5344CB8AC3E}">
        <p14:creationId xmlns:p14="http://schemas.microsoft.com/office/powerpoint/2010/main" val="239806131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A23C765A-790E-4DDD-B720-A3DC44661A02}" type="datetimeFigureOut">
              <a:rPr lang="en-IN" smtClean="0"/>
              <a:t>13-10-2024</a:t>
            </a:fld>
            <a:endParaRPr lang="en-IN"/>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IN"/>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D534AA5E-9EEF-4675-9141-69214F07058E}" type="slidenum">
              <a:rPr lang="en-IN" smtClean="0"/>
              <a:t>‹#›</a:t>
            </a:fld>
            <a:endParaRPr lang="en-IN"/>
          </a:p>
        </p:txBody>
      </p:sp>
    </p:spTree>
    <p:extLst>
      <p:ext uri="{BB962C8B-B14F-4D97-AF65-F5344CB8AC3E}">
        <p14:creationId xmlns:p14="http://schemas.microsoft.com/office/powerpoint/2010/main" val="3483638279"/>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708" r:id="rId12"/>
    <p:sldLayoutId id="2147483709" r:id="rId13"/>
    <p:sldLayoutId id="2147483710" r:id="rId14"/>
    <p:sldLayoutId id="2147483711" r:id="rId15"/>
    <p:sldLayoutId id="2147483712"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278234DA-CD77-76B3-1D04-F8D9EBF3BDB7}"/>
              </a:ext>
            </a:extLst>
          </p:cNvPr>
          <p:cNvSpPr txBox="1"/>
          <p:nvPr/>
        </p:nvSpPr>
        <p:spPr>
          <a:xfrm>
            <a:off x="477982" y="2597728"/>
            <a:ext cx="9380393" cy="1384995"/>
          </a:xfrm>
          <a:prstGeom prst="rect">
            <a:avLst/>
          </a:prstGeom>
          <a:noFill/>
        </p:spPr>
        <p:txBody>
          <a:bodyPr wrap="square">
            <a:spAutoFit/>
          </a:bodyPr>
          <a:lstStyle/>
          <a:p>
            <a:pPr algn="ctr"/>
            <a:r>
              <a:rPr lang="en-US" sz="2800" dirty="0"/>
              <a:t>Design/Development of an efficient Energy Storage System (ESS) to integrate intermittent Renewable Energy sources and to support/stabilize the grid</a:t>
            </a:r>
            <a:endParaRPr lang="en-IN" sz="2800" dirty="0"/>
          </a:p>
        </p:txBody>
      </p:sp>
    </p:spTree>
    <p:extLst>
      <p:ext uri="{BB962C8B-B14F-4D97-AF65-F5344CB8AC3E}">
        <p14:creationId xmlns:p14="http://schemas.microsoft.com/office/powerpoint/2010/main" val="52059232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up of a contact us&#10;&#10;Description automatically generated">
            <a:extLst>
              <a:ext uri="{FF2B5EF4-FFF2-40B4-BE49-F238E27FC236}">
                <a16:creationId xmlns:a16="http://schemas.microsoft.com/office/drawing/2014/main" id="{342D2269-81D6-2867-8B5A-FA575C7B4A8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644563"/>
            <a:ext cx="9694718" cy="3227772"/>
          </a:xfrm>
          <a:prstGeom prst="rect">
            <a:avLst/>
          </a:prstGeom>
        </p:spPr>
      </p:pic>
    </p:spTree>
    <p:extLst>
      <p:ext uri="{BB962C8B-B14F-4D97-AF65-F5344CB8AC3E}">
        <p14:creationId xmlns:p14="http://schemas.microsoft.com/office/powerpoint/2010/main" val="137540331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E9BA13-2AF7-84DC-65D1-C4C3B7C0C749}"/>
              </a:ext>
            </a:extLst>
          </p:cNvPr>
          <p:cNvSpPr>
            <a:spLocks noGrp="1"/>
          </p:cNvSpPr>
          <p:nvPr>
            <p:ph type="title" idx="4294967295"/>
          </p:nvPr>
        </p:nvSpPr>
        <p:spPr>
          <a:xfrm>
            <a:off x="31173" y="0"/>
            <a:ext cx="10058400" cy="1449388"/>
          </a:xfrm>
        </p:spPr>
        <p:txBody>
          <a:bodyPr/>
          <a:lstStyle/>
          <a:p>
            <a:r>
              <a:rPr lang="en-US" b="1" dirty="0"/>
              <a:t>Abstract</a:t>
            </a:r>
            <a:endParaRPr lang="en-IN" dirty="0"/>
          </a:p>
        </p:txBody>
      </p:sp>
      <p:sp>
        <p:nvSpPr>
          <p:cNvPr id="3" name="Content Placeholder 2">
            <a:extLst>
              <a:ext uri="{FF2B5EF4-FFF2-40B4-BE49-F238E27FC236}">
                <a16:creationId xmlns:a16="http://schemas.microsoft.com/office/drawing/2014/main" id="{8DF4D067-6FD0-2E4A-1C4E-F43EBB113764}"/>
              </a:ext>
            </a:extLst>
          </p:cNvPr>
          <p:cNvSpPr>
            <a:spLocks noGrp="1"/>
          </p:cNvSpPr>
          <p:nvPr>
            <p:ph idx="4294967295"/>
          </p:nvPr>
        </p:nvSpPr>
        <p:spPr>
          <a:xfrm>
            <a:off x="197429" y="862446"/>
            <a:ext cx="9331036" cy="5694218"/>
          </a:xfrm>
        </p:spPr>
        <p:txBody>
          <a:bodyPr>
            <a:noAutofit/>
          </a:bodyPr>
          <a:lstStyle/>
          <a:p>
            <a:pPr algn="just">
              <a:lnSpc>
                <a:spcPct val="150000"/>
              </a:lnSpc>
              <a:buFont typeface="Arial" panose="020B0604020202020204" pitchFamily="34" charset="0"/>
              <a:buChar char="•"/>
            </a:pPr>
            <a:r>
              <a:rPr lang="en-US" dirty="0"/>
              <a:t>Background: The increasing adoption of renewable energy sources like solar and wind presents significant challenges due to their intermittent nature. This variability can strain the power grid, leading to inefficiencies and reliability issues. </a:t>
            </a:r>
          </a:p>
          <a:p>
            <a:pPr algn="just">
              <a:lnSpc>
                <a:spcPct val="150000"/>
              </a:lnSpc>
              <a:buFont typeface="Arial" panose="020B0604020202020204" pitchFamily="34" charset="0"/>
              <a:buChar char="•"/>
            </a:pPr>
            <a:r>
              <a:rPr lang="en-US" dirty="0"/>
              <a:t>Traditional grid infrastructure is not designed to handle these fluctuations effectively, resulting in energy wastage and a reliance on fossil fuel-based backup power. </a:t>
            </a:r>
          </a:p>
          <a:p>
            <a:pPr algn="just">
              <a:lnSpc>
                <a:spcPct val="150000"/>
              </a:lnSpc>
              <a:buFont typeface="Arial" panose="020B0604020202020204" pitchFamily="34" charset="0"/>
              <a:buChar char="•"/>
            </a:pPr>
            <a:r>
              <a:rPr lang="en-US" dirty="0"/>
              <a:t>Energy storage systems (ESS) offer a potential solution by storing excess energy generated during peak production periods and releasing it during times of high demand or low generation, ensuring a stable and reliable power supply. Description: The task is to design an innovative and efficient energy storage system to integrate intermittent renewable energy sources and stabilize the grid. </a:t>
            </a:r>
          </a:p>
          <a:p>
            <a:pPr algn="just">
              <a:lnSpc>
                <a:spcPct val="150000"/>
              </a:lnSpc>
              <a:buFont typeface="Arial" panose="020B0604020202020204" pitchFamily="34" charset="0"/>
              <a:buChar char="•"/>
            </a:pPr>
            <a:r>
              <a:rPr lang="en-US" dirty="0"/>
              <a:t>This requires addressing several key challenges: high costs, technological limitations, and regulatory barriers.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463584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779D377-8D05-4AA3-DBDC-A3AA4564BB2F}"/>
              </a:ext>
            </a:extLst>
          </p:cNvPr>
          <p:cNvSpPr>
            <a:spLocks noGrp="1"/>
          </p:cNvSpPr>
          <p:nvPr>
            <p:ph idx="4294967295"/>
          </p:nvPr>
        </p:nvSpPr>
        <p:spPr>
          <a:xfrm>
            <a:off x="353291" y="384464"/>
            <a:ext cx="8905009" cy="6847608"/>
          </a:xfrm>
        </p:spPr>
        <p:txBody>
          <a:bodyPr>
            <a:noAutofit/>
          </a:bodyPr>
          <a:lstStyle/>
          <a:p>
            <a:pPr algn="just">
              <a:lnSpc>
                <a:spcPct val="150000"/>
              </a:lnSpc>
            </a:pPr>
            <a:r>
              <a:rPr lang="en-US" dirty="0"/>
              <a:t>Current ESS technologies, such as lithium-ion batteries, pumped hydro storage, and flow batteries, each have their own strengths and weaknesses. Innovative ideas need to be explored to reduce costs, enhance storage capacities, and improve the efficiency and lifespan of these technologies. </a:t>
            </a:r>
          </a:p>
          <a:p>
            <a:pPr algn="just">
              <a:lnSpc>
                <a:spcPct val="150000"/>
              </a:lnSpc>
            </a:pPr>
            <a:r>
              <a:rPr lang="en-US" dirty="0"/>
              <a:t>Additionally, how to navigate and potentially reform regulatory frameworks to support the widespread adoption of ESS may also be explored. Expected Solution: Develop approaches to lower the initial and operational costs of ESS, potentially through new materials, manufacturing processes, or economies of scale. </a:t>
            </a:r>
          </a:p>
          <a:p>
            <a:pPr algn="just">
              <a:lnSpc>
                <a:spcPct val="150000"/>
              </a:lnSpc>
            </a:pPr>
            <a:r>
              <a:rPr lang="en-US" dirty="0"/>
              <a:t>Identify or create advanced ESS technologies that offer higher efficiency, greater storage capacity, and longer operational lifespans.</a:t>
            </a:r>
          </a:p>
          <a:p>
            <a:pPr algn="just">
              <a:lnSpc>
                <a:spcPct val="150000"/>
              </a:lnSpc>
            </a:pPr>
            <a:r>
              <a:rPr lang="en-US" dirty="0"/>
              <a:t> Suggest changes to policies and regulations that facilitate ESS integration, including safety standards, performance metrics, and grid interconnection protocols.</a:t>
            </a:r>
          </a:p>
        </p:txBody>
      </p:sp>
    </p:spTree>
    <p:extLst>
      <p:ext uri="{BB962C8B-B14F-4D97-AF65-F5344CB8AC3E}">
        <p14:creationId xmlns:p14="http://schemas.microsoft.com/office/powerpoint/2010/main" val="15371260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43C55CAE-0D4C-274C-89DD-EECEDCA91CDA}"/>
              </a:ext>
            </a:extLst>
          </p:cNvPr>
          <p:cNvSpPr>
            <a:spLocks noGrp="1"/>
          </p:cNvSpPr>
          <p:nvPr>
            <p:ph idx="4294967295"/>
          </p:nvPr>
        </p:nvSpPr>
        <p:spPr>
          <a:xfrm>
            <a:off x="581891" y="613066"/>
            <a:ext cx="8478982" cy="4571998"/>
          </a:xfrm>
        </p:spPr>
        <p:txBody>
          <a:bodyPr/>
          <a:lstStyle/>
          <a:p>
            <a:pPr algn="just">
              <a:lnSpc>
                <a:spcPct val="150000"/>
              </a:lnSpc>
            </a:pPr>
            <a:r>
              <a:rPr lang="en-US" dirty="0"/>
              <a:t>Formulate strategies to engage key stakeholders, including policymakers, utility companies, and consumers, to build support for ESS deployment.</a:t>
            </a:r>
          </a:p>
          <a:p>
            <a:pPr algn="just">
              <a:lnSpc>
                <a:spcPct val="150000"/>
              </a:lnSpc>
            </a:pPr>
            <a:r>
              <a:rPr lang="en-US" dirty="0"/>
              <a:t> Design small-scale pilot projects to test and refine their proposed solutions in real-world settings, gathering data to demonstrate effectiveness and scalability.</a:t>
            </a:r>
            <a:endParaRPr lang="en-IN" dirty="0"/>
          </a:p>
        </p:txBody>
      </p:sp>
    </p:spTree>
    <p:extLst>
      <p:ext uri="{BB962C8B-B14F-4D97-AF65-F5344CB8AC3E}">
        <p14:creationId xmlns:p14="http://schemas.microsoft.com/office/powerpoint/2010/main" val="304536786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9D928C-F909-75A1-3CD7-3B85F4BD2DDD}"/>
              </a:ext>
            </a:extLst>
          </p:cNvPr>
          <p:cNvSpPr>
            <a:spLocks noGrp="1"/>
          </p:cNvSpPr>
          <p:nvPr>
            <p:ph type="title" idx="4294967295"/>
          </p:nvPr>
        </p:nvSpPr>
        <p:spPr>
          <a:xfrm>
            <a:off x="93518" y="0"/>
            <a:ext cx="10058400" cy="1449388"/>
          </a:xfrm>
        </p:spPr>
        <p:txBody>
          <a:bodyPr/>
          <a:lstStyle/>
          <a:p>
            <a:r>
              <a:rPr lang="en-US" dirty="0"/>
              <a:t>Objective</a:t>
            </a:r>
            <a:endParaRPr lang="en-IN" dirty="0"/>
          </a:p>
        </p:txBody>
      </p:sp>
      <p:sp>
        <p:nvSpPr>
          <p:cNvPr id="3" name="Content Placeholder 2">
            <a:extLst>
              <a:ext uri="{FF2B5EF4-FFF2-40B4-BE49-F238E27FC236}">
                <a16:creationId xmlns:a16="http://schemas.microsoft.com/office/drawing/2014/main" id="{4447C9E6-31C6-5BA7-814B-893322AB1FF9}"/>
              </a:ext>
            </a:extLst>
          </p:cNvPr>
          <p:cNvSpPr>
            <a:spLocks noGrp="1"/>
          </p:cNvSpPr>
          <p:nvPr>
            <p:ph idx="4294967295"/>
          </p:nvPr>
        </p:nvSpPr>
        <p:spPr>
          <a:xfrm>
            <a:off x="228601" y="727363"/>
            <a:ext cx="9247908" cy="5829300"/>
          </a:xfrm>
        </p:spPr>
        <p:txBody>
          <a:bodyPr>
            <a:noAutofit/>
          </a:bodyPr>
          <a:lstStyle/>
          <a:p>
            <a:pPr algn="just">
              <a:lnSpc>
                <a:spcPct val="150000"/>
              </a:lnSpc>
              <a:buFont typeface="Arial" panose="020B0604020202020204" pitchFamily="34" charset="0"/>
              <a:buChar char="•"/>
            </a:pPr>
            <a:r>
              <a:rPr lang="en-US" dirty="0"/>
              <a:t>To have 24×7 dispatchable RE power i.e., RE-RTC (Renewable Energy- Round the Clock).</a:t>
            </a:r>
          </a:p>
          <a:p>
            <a:pPr algn="just">
              <a:lnSpc>
                <a:spcPct val="150000"/>
              </a:lnSpc>
              <a:buFont typeface="Arial" panose="020B0604020202020204" pitchFamily="34" charset="0"/>
              <a:buChar char="•"/>
            </a:pPr>
            <a:r>
              <a:rPr lang="en-US" dirty="0"/>
              <a:t> To reduce greenhouse gas emissions and reduce overall costs of energy by incentivizing the deployment of ESS and reducing the need for fossil fuel power plants.</a:t>
            </a:r>
          </a:p>
          <a:p>
            <a:pPr algn="just">
              <a:lnSpc>
                <a:spcPct val="150000"/>
              </a:lnSpc>
              <a:buFont typeface="Arial" panose="020B0604020202020204" pitchFamily="34" charset="0"/>
              <a:buChar char="•"/>
            </a:pPr>
            <a:r>
              <a:rPr lang="en-US" dirty="0"/>
              <a:t> To support the development and deployment of ESS through policy and regulatory measures, financial and fiscal incentives, and performance-based incentives. </a:t>
            </a:r>
          </a:p>
          <a:p>
            <a:pPr algn="just">
              <a:lnSpc>
                <a:spcPct val="150000"/>
              </a:lnSpc>
              <a:buFont typeface="Arial" panose="020B0604020202020204" pitchFamily="34" charset="0"/>
              <a:buChar char="•"/>
            </a:pPr>
            <a:r>
              <a:rPr lang="en-US" dirty="0"/>
              <a:t>To redesign energy markets to incentivize participation of ESS in the markets and to establish market mechanisms through introduction of products, and compensation methods for storage services.</a:t>
            </a:r>
          </a:p>
          <a:p>
            <a:pPr algn="just">
              <a:lnSpc>
                <a:spcPct val="150000"/>
              </a:lnSpc>
              <a:buFont typeface="Arial" panose="020B0604020202020204" pitchFamily="34" charset="0"/>
              <a:buChar char="•"/>
            </a:pPr>
            <a:r>
              <a:rPr lang="en-US" dirty="0"/>
              <a:t> To improve grid stability and reliability through deployment of ESS that provides grid services such as frequency regulation, voltage support, ramping, and other ancillary support services.</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00588527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4B41F-4A49-06D9-0FB8-C334373E838A}"/>
              </a:ext>
            </a:extLst>
          </p:cNvPr>
          <p:cNvSpPr>
            <a:spLocks noGrp="1"/>
          </p:cNvSpPr>
          <p:nvPr>
            <p:ph type="title" idx="4294967295"/>
          </p:nvPr>
        </p:nvSpPr>
        <p:spPr>
          <a:xfrm>
            <a:off x="0" y="0"/>
            <a:ext cx="10058400" cy="1449388"/>
          </a:xfrm>
        </p:spPr>
        <p:txBody>
          <a:bodyPr/>
          <a:lstStyle/>
          <a:p>
            <a:r>
              <a:rPr lang="en-US" dirty="0"/>
              <a:t>Existing System</a:t>
            </a:r>
            <a:endParaRPr lang="en-IN" dirty="0"/>
          </a:p>
        </p:txBody>
      </p:sp>
      <p:sp>
        <p:nvSpPr>
          <p:cNvPr id="3" name="Content Placeholder 2">
            <a:extLst>
              <a:ext uri="{FF2B5EF4-FFF2-40B4-BE49-F238E27FC236}">
                <a16:creationId xmlns:a16="http://schemas.microsoft.com/office/drawing/2014/main" id="{46FB43AD-85E8-1BFB-B855-BDCC3EEC3E48}"/>
              </a:ext>
            </a:extLst>
          </p:cNvPr>
          <p:cNvSpPr>
            <a:spLocks noGrp="1"/>
          </p:cNvSpPr>
          <p:nvPr>
            <p:ph idx="4294967295"/>
          </p:nvPr>
        </p:nvSpPr>
        <p:spPr>
          <a:xfrm>
            <a:off x="218210" y="706582"/>
            <a:ext cx="9455726" cy="5766955"/>
          </a:xfrm>
        </p:spPr>
        <p:txBody>
          <a:bodyPr>
            <a:noAutofit/>
          </a:bodyPr>
          <a:lstStyle/>
          <a:p>
            <a:pPr algn="just">
              <a:lnSpc>
                <a:spcPct val="150000"/>
              </a:lnSpc>
              <a:buFont typeface="Arial" panose="020B0604020202020204" pitchFamily="34" charset="0"/>
              <a:buChar char="•"/>
            </a:pPr>
            <a:r>
              <a:rPr lang="en-US" dirty="0"/>
              <a:t>However, the same is not the case with Renewable Energy (RE) sources such as Solar, Wind &amp; Run of the River Hydro (without pondage) are to be used instantly, and in case they are not </a:t>
            </a:r>
            <a:r>
              <a:rPr lang="en-US" dirty="0" err="1"/>
              <a:t>utilised</a:t>
            </a:r>
            <a:r>
              <a:rPr lang="en-US" dirty="0"/>
              <a:t> they will be lost forever. </a:t>
            </a:r>
          </a:p>
          <a:p>
            <a:pPr algn="just">
              <a:lnSpc>
                <a:spcPct val="150000"/>
              </a:lnSpc>
              <a:buFont typeface="Arial" panose="020B0604020202020204" pitchFamily="34" charset="0"/>
              <a:buChar char="•"/>
            </a:pPr>
            <a:r>
              <a:rPr lang="en-US" dirty="0"/>
              <a:t>The challenge with RE sources arises due to their varying nature with time, climate, season or geographic location. The variability associated with the RE sources leads to issues as grid balancing creating a need for flexibility. </a:t>
            </a:r>
          </a:p>
          <a:p>
            <a:pPr algn="just">
              <a:lnSpc>
                <a:spcPct val="150000"/>
              </a:lnSpc>
              <a:buFont typeface="Arial" panose="020B0604020202020204" pitchFamily="34" charset="0"/>
              <a:buChar char="•"/>
            </a:pPr>
            <a:r>
              <a:rPr lang="en-US" dirty="0"/>
              <a:t>In this context, Energy Storage Systems (ESS) can be used for storing energy available from RE sources to be used at other times of the day. Storage of energy will help in bringing down the variability of generation in RE sources, improving grid stability, enabling energy/ peak shifting, providing ancillary support services and enabling larger renewable energy integration. </a:t>
            </a:r>
          </a:p>
          <a:p>
            <a:pPr algn="just">
              <a:lnSpc>
                <a:spcPct val="150000"/>
              </a:lnSpc>
              <a:buFont typeface="Arial" panose="020B0604020202020204" pitchFamily="34" charset="0"/>
              <a:buChar char="•"/>
            </a:pPr>
            <a:r>
              <a:rPr lang="en-US" dirty="0"/>
              <a:t>Storage Systems will also benefit consumers by bringing down peak deficits, peak tariffs, reduction of carbon emissions, deferral of transmission and distribution capex, and energy arbitrage. </a:t>
            </a:r>
            <a:endParaRPr lang="en-IN"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538196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BB1902-BDAA-9B03-1F29-A53360BE5E2A}"/>
              </a:ext>
            </a:extLst>
          </p:cNvPr>
          <p:cNvSpPr>
            <a:spLocks noGrp="1"/>
          </p:cNvSpPr>
          <p:nvPr>
            <p:ph type="title" idx="4294967295"/>
          </p:nvPr>
        </p:nvSpPr>
        <p:spPr>
          <a:xfrm>
            <a:off x="142081" y="121516"/>
            <a:ext cx="10058400" cy="1449388"/>
          </a:xfrm>
        </p:spPr>
        <p:txBody>
          <a:bodyPr/>
          <a:lstStyle/>
          <a:p>
            <a:r>
              <a:rPr lang="en-US" dirty="0"/>
              <a:t>Disadvantage</a:t>
            </a:r>
            <a:endParaRPr lang="en-IN" dirty="0"/>
          </a:p>
        </p:txBody>
      </p:sp>
      <p:sp>
        <p:nvSpPr>
          <p:cNvPr id="3" name="Content Placeholder 2">
            <a:extLst>
              <a:ext uri="{FF2B5EF4-FFF2-40B4-BE49-F238E27FC236}">
                <a16:creationId xmlns:a16="http://schemas.microsoft.com/office/drawing/2014/main" id="{59A00DC6-2B53-AD33-9CF9-2A2C8E0D7DCF}"/>
              </a:ext>
            </a:extLst>
          </p:cNvPr>
          <p:cNvSpPr>
            <a:spLocks noGrp="1"/>
          </p:cNvSpPr>
          <p:nvPr>
            <p:ph idx="4294967295"/>
          </p:nvPr>
        </p:nvSpPr>
        <p:spPr>
          <a:xfrm>
            <a:off x="41565" y="1035195"/>
            <a:ext cx="10058400" cy="5033096"/>
          </a:xfrm>
        </p:spPr>
        <p:txBody>
          <a:bodyPr>
            <a:normAutofit/>
          </a:bodyPr>
          <a:lstStyle/>
          <a:p>
            <a:pPr>
              <a:lnSpc>
                <a:spcPct val="150000"/>
              </a:lnSpc>
              <a:buFont typeface="Arial" panose="020B0604020202020204" pitchFamily="34" charset="0"/>
              <a:buChar char="•"/>
            </a:pPr>
            <a:r>
              <a:rPr lang="en-US" b="1" dirty="0"/>
              <a:t>Capital Investment</a:t>
            </a:r>
            <a:r>
              <a:rPr lang="en-US" dirty="0"/>
              <a:t>: The upfront cost of deploying energy storage technologies, such as batteries, pumped hydro storage, or other systems, can be quite high. This includes costs for materials, installation, and infrastructure.</a:t>
            </a:r>
          </a:p>
          <a:p>
            <a:pPr>
              <a:lnSpc>
                <a:spcPct val="150000"/>
              </a:lnSpc>
              <a:buFont typeface="Arial" panose="020B0604020202020204" pitchFamily="34" charset="0"/>
              <a:buChar char="•"/>
            </a:pPr>
            <a:r>
              <a:rPr lang="en-US" b="1" dirty="0"/>
              <a:t>Battery Degradation</a:t>
            </a:r>
            <a:r>
              <a:rPr lang="en-US" dirty="0"/>
              <a:t>: Many battery technologies, particularly lithium-ion batteries, degrade over time and with repeated cycling, leading to reduced capacity and efficiency. This limits the overall lifespan and effectiveness of the system.</a:t>
            </a:r>
          </a:p>
          <a:p>
            <a:pPr>
              <a:lnSpc>
                <a:spcPct val="150000"/>
              </a:lnSpc>
              <a:buFont typeface="Arial" panose="020B0604020202020204" pitchFamily="34" charset="0"/>
              <a:buChar char="•"/>
            </a:pPr>
            <a:r>
              <a:rPr lang="en-US" b="1" dirty="0"/>
              <a:t>Resource Extraction</a:t>
            </a:r>
            <a:r>
              <a:rPr lang="en-US" dirty="0"/>
              <a:t>: The extraction of raw materials (e.g., lithium, cobalt) for battery production can have significant environmental impacts, including habitat destruction and pollution.</a:t>
            </a:r>
          </a:p>
          <a:p>
            <a:pPr>
              <a:lnSpc>
                <a:spcPct val="150000"/>
              </a:lnSpc>
              <a:buFont typeface="Arial" panose="020B0604020202020204" pitchFamily="34" charset="0"/>
              <a:buChar char="•"/>
            </a:pPr>
            <a:r>
              <a:rPr lang="en-US" b="1" dirty="0"/>
              <a:t>Scalability Issues</a:t>
            </a:r>
            <a:r>
              <a:rPr lang="en-US" dirty="0"/>
              <a:t>: Some energy storage technologies may not scale well for large applications, limiting their effectiveness in providing grid-level support.</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132658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1AAEF1-5D31-6B5A-B739-52377D5A46BB}"/>
              </a:ext>
            </a:extLst>
          </p:cNvPr>
          <p:cNvSpPr>
            <a:spLocks noGrp="1"/>
          </p:cNvSpPr>
          <p:nvPr>
            <p:ph type="title" idx="4294967295"/>
          </p:nvPr>
        </p:nvSpPr>
        <p:spPr>
          <a:xfrm>
            <a:off x="0" y="0"/>
            <a:ext cx="10058400" cy="1449388"/>
          </a:xfrm>
        </p:spPr>
        <p:txBody>
          <a:bodyPr/>
          <a:lstStyle/>
          <a:p>
            <a:r>
              <a:rPr lang="en-US" b="1" dirty="0"/>
              <a:t>PROPOSED SYSTEM :</a:t>
            </a:r>
            <a:endParaRPr lang="en-IN" dirty="0"/>
          </a:p>
        </p:txBody>
      </p:sp>
      <p:sp>
        <p:nvSpPr>
          <p:cNvPr id="3" name="Content Placeholder 2">
            <a:extLst>
              <a:ext uri="{FF2B5EF4-FFF2-40B4-BE49-F238E27FC236}">
                <a16:creationId xmlns:a16="http://schemas.microsoft.com/office/drawing/2014/main" id="{8CB787A7-0C8D-683D-E7A2-5E8836CFAB2A}"/>
              </a:ext>
            </a:extLst>
          </p:cNvPr>
          <p:cNvSpPr>
            <a:spLocks noGrp="1"/>
          </p:cNvSpPr>
          <p:nvPr>
            <p:ph idx="4294967295"/>
          </p:nvPr>
        </p:nvSpPr>
        <p:spPr>
          <a:xfrm>
            <a:off x="197427" y="962313"/>
            <a:ext cx="9268691" cy="5448877"/>
          </a:xfrm>
        </p:spPr>
        <p:txBody>
          <a:bodyPr>
            <a:normAutofit/>
          </a:bodyPr>
          <a:lstStyle/>
          <a:p>
            <a:pPr algn="just">
              <a:lnSpc>
                <a:spcPct val="150000"/>
              </a:lnSpc>
            </a:pPr>
            <a:r>
              <a:rPr lang="en-US" dirty="0"/>
              <a:t>The ESS features a sophisticated Energy Management System (EMS) that utilizes predictive analytics and real-time monitoring to optimize energy flow, ensuring that excess renewable energy is stored during peak production and dispatched during periods of high demand.</a:t>
            </a:r>
          </a:p>
          <a:p>
            <a:pPr algn="just">
              <a:lnSpc>
                <a:spcPct val="150000"/>
              </a:lnSpc>
            </a:pPr>
            <a:r>
              <a:rPr lang="en-US" dirty="0"/>
              <a:t>A robust power conversion module with bidirectional inverters allows seamless interaction between the ESS, renewable generation sources, and the grid, providing essential functions such as frequency regulation and voltage support. </a:t>
            </a:r>
          </a:p>
          <a:p>
            <a:pPr algn="just">
              <a:lnSpc>
                <a:spcPct val="150000"/>
              </a:lnSpc>
            </a:pPr>
            <a:r>
              <a:rPr lang="en-US" dirty="0"/>
              <a:t>Safety protocols and thermal management systems are integrated to maintain optimal performance and prevent overheating, ensuring the longevity and reliability of the storage components. </a:t>
            </a:r>
          </a:p>
          <a:p>
            <a:pPr algn="just">
              <a:lnSpc>
                <a:spcPct val="150000"/>
              </a:lnSpc>
            </a:pPr>
            <a:r>
              <a:rPr lang="en-US" dirty="0"/>
              <a:t>The system is designed to be scalable, making it adaptable for various applications, from small microgrids to large utility-scale projects.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35061242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4A2289-E354-FF60-A728-C5141EDFC700}"/>
              </a:ext>
            </a:extLst>
          </p:cNvPr>
          <p:cNvSpPr>
            <a:spLocks noGrp="1"/>
          </p:cNvSpPr>
          <p:nvPr>
            <p:ph type="title" idx="4294967295"/>
          </p:nvPr>
        </p:nvSpPr>
        <p:spPr>
          <a:xfrm>
            <a:off x="0" y="0"/>
            <a:ext cx="10058400" cy="1449388"/>
          </a:xfrm>
        </p:spPr>
        <p:txBody>
          <a:bodyPr>
            <a:normAutofit/>
          </a:bodyPr>
          <a:lstStyle/>
          <a:p>
            <a:r>
              <a:rPr lang="en-US" dirty="0"/>
              <a:t>Advantage</a:t>
            </a:r>
            <a:endParaRPr lang="en-IN" dirty="0"/>
          </a:p>
        </p:txBody>
      </p:sp>
      <p:sp>
        <p:nvSpPr>
          <p:cNvPr id="3" name="Content Placeholder 2">
            <a:extLst>
              <a:ext uri="{FF2B5EF4-FFF2-40B4-BE49-F238E27FC236}">
                <a16:creationId xmlns:a16="http://schemas.microsoft.com/office/drawing/2014/main" id="{23D26C47-0968-8D73-88A8-951D61FB667A}"/>
              </a:ext>
            </a:extLst>
          </p:cNvPr>
          <p:cNvSpPr>
            <a:spLocks noGrp="1"/>
          </p:cNvSpPr>
          <p:nvPr>
            <p:ph idx="4294967295"/>
          </p:nvPr>
        </p:nvSpPr>
        <p:spPr>
          <a:xfrm>
            <a:off x="401351" y="710262"/>
            <a:ext cx="8306232" cy="5437475"/>
          </a:xfrm>
        </p:spPr>
        <p:txBody>
          <a:bodyPr>
            <a:normAutofit/>
          </a:bodyPr>
          <a:lstStyle/>
          <a:p>
            <a:pPr algn="just">
              <a:lnSpc>
                <a:spcPct val="150000"/>
              </a:lnSpc>
              <a:buFont typeface="Arial" panose="020B0604020202020204" pitchFamily="34" charset="0"/>
              <a:buChar char="•"/>
            </a:pPr>
            <a:r>
              <a:rPr lang="en-US" b="1" dirty="0"/>
              <a:t>Frequency Regulation</a:t>
            </a:r>
            <a:r>
              <a:rPr lang="en-US" dirty="0"/>
              <a:t>: ESS can provide fast response times to help maintain the frequency of the grid within required limits, ensuring a stable power supply.</a:t>
            </a:r>
          </a:p>
          <a:p>
            <a:pPr algn="just">
              <a:lnSpc>
                <a:spcPct val="150000"/>
              </a:lnSpc>
              <a:buFont typeface="Arial" panose="020B0604020202020204" pitchFamily="34" charset="0"/>
              <a:buChar char="•"/>
            </a:pPr>
            <a:r>
              <a:rPr lang="en-US" b="1" dirty="0"/>
              <a:t>Smooth Integration</a:t>
            </a:r>
            <a:r>
              <a:rPr lang="en-US" dirty="0"/>
              <a:t>: ESS allows for the smooth integration of intermittent renewable energy sources, such as solar and wind, by storing excess energy generated during peak production times for use during low production periods.</a:t>
            </a:r>
          </a:p>
          <a:p>
            <a:pPr algn="just">
              <a:lnSpc>
                <a:spcPct val="150000"/>
              </a:lnSpc>
              <a:buFont typeface="Arial" panose="020B0604020202020204" pitchFamily="34" charset="0"/>
              <a:buChar char="•"/>
            </a:pPr>
            <a:r>
              <a:rPr lang="en-US" b="1" dirty="0"/>
              <a:t>Load Balancing</a:t>
            </a:r>
            <a:r>
              <a:rPr lang="en-US" dirty="0"/>
              <a:t>: By balancing supply and demand, energy storage systems can increase the overall efficiency of the energy grid, reducing waste and ensuring more effective energy use.</a:t>
            </a:r>
          </a:p>
          <a:p>
            <a:pPr algn="just">
              <a:lnSpc>
                <a:spcPct val="150000"/>
              </a:lnSpc>
              <a:buFont typeface="Arial" panose="020B0604020202020204" pitchFamily="34" charset="0"/>
              <a:buChar char="•"/>
            </a:pPr>
            <a:r>
              <a:rPr lang="en-US" b="1" dirty="0"/>
              <a:t>Cost Savings</a:t>
            </a:r>
            <a:r>
              <a:rPr lang="en-US" dirty="0"/>
              <a:t>: By optimizing energy use and reducing peak demand charges, ESS can lead to significant cost savings for utilities and consumers.</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90443047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7340B6-3714-D840-78C5-F0705D262952}"/>
              </a:ext>
            </a:extLst>
          </p:cNvPr>
          <p:cNvSpPr>
            <a:spLocks noGrp="1"/>
          </p:cNvSpPr>
          <p:nvPr>
            <p:ph type="title" idx="4294967295"/>
          </p:nvPr>
        </p:nvSpPr>
        <p:spPr>
          <a:xfrm>
            <a:off x="190500" y="64293"/>
            <a:ext cx="10058400" cy="1449388"/>
          </a:xfrm>
        </p:spPr>
        <p:txBody>
          <a:bodyPr/>
          <a:lstStyle/>
          <a:p>
            <a:r>
              <a:rPr lang="en-US" dirty="0"/>
              <a:t>Introduction</a:t>
            </a:r>
            <a:endParaRPr lang="en-IN" dirty="0"/>
          </a:p>
        </p:txBody>
      </p:sp>
      <p:sp>
        <p:nvSpPr>
          <p:cNvPr id="3" name="Content Placeholder 2">
            <a:extLst>
              <a:ext uri="{FF2B5EF4-FFF2-40B4-BE49-F238E27FC236}">
                <a16:creationId xmlns:a16="http://schemas.microsoft.com/office/drawing/2014/main" id="{EA8B1101-19E3-C0FC-9A04-1A113CFF17FF}"/>
              </a:ext>
            </a:extLst>
          </p:cNvPr>
          <p:cNvSpPr>
            <a:spLocks noGrp="1"/>
          </p:cNvSpPr>
          <p:nvPr>
            <p:ph idx="4294967295"/>
          </p:nvPr>
        </p:nvSpPr>
        <p:spPr>
          <a:xfrm>
            <a:off x="190500" y="1059872"/>
            <a:ext cx="9040091" cy="5081877"/>
          </a:xfrm>
        </p:spPr>
        <p:txBody>
          <a:bodyPr>
            <a:normAutofit lnSpcReduction="10000"/>
          </a:bodyPr>
          <a:lstStyle/>
          <a:p>
            <a:pPr algn="just">
              <a:lnSpc>
                <a:spcPct val="150000"/>
              </a:lnSpc>
              <a:buFont typeface="Arial" panose="020B0604020202020204" pitchFamily="34" charset="0"/>
              <a:buChar char="•"/>
            </a:pPr>
            <a:r>
              <a:rPr lang="en-US" dirty="0"/>
              <a:t>The worldwide projection of renewable energy (RE) shares is expected to be in the range of 15% to 25% by 2020 [1]. In Malaysia, the government has recently announced a target RE penetration of 2080 MW over the same timeframe [2].</a:t>
            </a:r>
          </a:p>
          <a:p>
            <a:pPr algn="just">
              <a:lnSpc>
                <a:spcPct val="150000"/>
              </a:lnSpc>
              <a:buFont typeface="Arial" panose="020B0604020202020204" pitchFamily="34" charset="0"/>
              <a:buChar char="•"/>
            </a:pPr>
            <a:r>
              <a:rPr lang="en-US" dirty="0"/>
              <a:t> Increasing grid integration from multiple DGs, particularly from wind and solar sources, introduces several technical issues in grid operation, which sometimes requires the deployment of energy storage system (ESS) technologies. </a:t>
            </a:r>
          </a:p>
          <a:p>
            <a:pPr algn="just">
              <a:lnSpc>
                <a:spcPct val="150000"/>
              </a:lnSpc>
              <a:buFont typeface="Arial" panose="020B0604020202020204" pitchFamily="34" charset="0"/>
              <a:buChar char="•"/>
            </a:pPr>
            <a:r>
              <a:rPr lang="en-US" dirty="0"/>
              <a:t>Furthermore, ESS fulfils the need for better management of the energies extracted from renewable energy sources. The role of ESS in power systems has been reviewed by several researchers who have investigated state-of-</a:t>
            </a:r>
            <a:r>
              <a:rPr lang="en-US" dirty="0" err="1"/>
              <a:t>theart</a:t>
            </a:r>
            <a:r>
              <a:rPr lang="en-US" dirty="0"/>
              <a:t> storage technologies suitable for energy and power applications [3-6].</a:t>
            </a:r>
          </a:p>
          <a:p>
            <a:pPr algn="just">
              <a:lnSpc>
                <a:spcPct val="150000"/>
              </a:lnSpc>
              <a:buFont typeface="Arial" panose="020B0604020202020204" pitchFamily="34" charset="0"/>
              <a:buChar char="•"/>
            </a:pPr>
            <a:r>
              <a:rPr lang="en-US" dirty="0"/>
              <a:t> Comparisons of different storage characteristics, including emerging storage technologies, have also been presented.</a:t>
            </a:r>
            <a:endParaRPr lang="en-IN" dirty="0"/>
          </a:p>
        </p:txBody>
      </p:sp>
    </p:spTree>
    <p:extLst>
      <p:ext uri="{BB962C8B-B14F-4D97-AF65-F5344CB8AC3E}">
        <p14:creationId xmlns:p14="http://schemas.microsoft.com/office/powerpoint/2010/main" val="3342761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98DC49E-EFF3-066E-B2D6-F2798C537B1A}"/>
              </a:ext>
            </a:extLst>
          </p:cNvPr>
          <p:cNvSpPr>
            <a:spLocks noGrp="1"/>
          </p:cNvSpPr>
          <p:nvPr>
            <p:ph idx="4294967295"/>
          </p:nvPr>
        </p:nvSpPr>
        <p:spPr>
          <a:xfrm>
            <a:off x="0" y="647844"/>
            <a:ext cx="9632373" cy="5562311"/>
          </a:xfrm>
        </p:spPr>
        <p:txBody>
          <a:bodyPr>
            <a:normAutofit lnSpcReduction="10000"/>
          </a:bodyPr>
          <a:lstStyle/>
          <a:p>
            <a:pPr algn="just">
              <a:lnSpc>
                <a:spcPct val="150000"/>
              </a:lnSpc>
              <a:buFont typeface="Arial" panose="020B0604020202020204" pitchFamily="34" charset="0"/>
              <a:buChar char="•"/>
            </a:pPr>
            <a:r>
              <a:rPr lang="en-US" dirty="0"/>
              <a:t>Some examples of large scale multi-megawatt systems currently installed worldwide have been described by [7, 8], while others have discussed the potential of storage devices when coupled with flexible AC transmission system (FACTS) devices [9-11]. </a:t>
            </a:r>
          </a:p>
          <a:p>
            <a:pPr algn="just">
              <a:lnSpc>
                <a:spcPct val="150000"/>
              </a:lnSpc>
              <a:buFont typeface="Arial" panose="020B0604020202020204" pitchFamily="34" charset="0"/>
              <a:buChar char="•"/>
            </a:pPr>
            <a:r>
              <a:rPr lang="en-US" dirty="0"/>
              <a:t>In the literature, the varieties of storage methods available for use in power systems, including traditional and emerging storage technologies, such as pumped hydroelectric storage systems (PHS), compressed air energy storage (CAES), flywheel energy storage, semiconducting magnetic energy storage (SMES), ultracapacitors and battery energy storage systems (BESS), have also been described.</a:t>
            </a:r>
          </a:p>
          <a:p>
            <a:pPr algn="just">
              <a:lnSpc>
                <a:spcPct val="150000"/>
              </a:lnSpc>
              <a:buFont typeface="Arial" panose="020B0604020202020204" pitchFamily="34" charset="0"/>
              <a:buChar char="•"/>
            </a:pPr>
            <a:r>
              <a:rPr lang="en-US" dirty="0"/>
              <a:t>Most of these storage methods, particularly BESS, require a power electronic interface consisting of solid state switching devices to control the flow of energies. In the context of power system simulation studies, it may be challenging to model power systems that </a:t>
            </a:r>
            <a:r>
              <a:rPr lang="en-US" dirty="0" err="1"/>
              <a:t>utilise</a:t>
            </a:r>
            <a:r>
              <a:rPr lang="en-US" dirty="0"/>
              <a:t> such high frequency switching devices, particularly for approaches that use dynamic modelling.</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3346854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2FF58E-A04A-EEE6-0BF4-764251107DA0}"/>
              </a:ext>
            </a:extLst>
          </p:cNvPr>
          <p:cNvSpPr>
            <a:spLocks noGrp="1"/>
          </p:cNvSpPr>
          <p:nvPr>
            <p:ph type="title" idx="4294967295"/>
          </p:nvPr>
        </p:nvSpPr>
        <p:spPr>
          <a:xfrm>
            <a:off x="103909" y="110547"/>
            <a:ext cx="10058400" cy="1449388"/>
          </a:xfrm>
        </p:spPr>
        <p:txBody>
          <a:bodyPr/>
          <a:lstStyle/>
          <a:p>
            <a:r>
              <a:rPr lang="en-IN" dirty="0"/>
              <a:t>MODULES</a:t>
            </a:r>
          </a:p>
        </p:txBody>
      </p:sp>
      <p:sp>
        <p:nvSpPr>
          <p:cNvPr id="3" name="Content Placeholder 2">
            <a:extLst>
              <a:ext uri="{FF2B5EF4-FFF2-40B4-BE49-F238E27FC236}">
                <a16:creationId xmlns:a16="http://schemas.microsoft.com/office/drawing/2014/main" id="{A04BFE57-A035-9503-2968-D41208C8F3BF}"/>
              </a:ext>
            </a:extLst>
          </p:cNvPr>
          <p:cNvSpPr>
            <a:spLocks noGrp="1"/>
          </p:cNvSpPr>
          <p:nvPr>
            <p:ph idx="4294967295"/>
          </p:nvPr>
        </p:nvSpPr>
        <p:spPr>
          <a:xfrm>
            <a:off x="1406236" y="1559935"/>
            <a:ext cx="10058400" cy="4022725"/>
          </a:xfrm>
        </p:spPr>
        <p:txBody>
          <a:bodyPr>
            <a:normAutofit/>
          </a:bodyPr>
          <a:lstStyle/>
          <a:p>
            <a:pPr algn="just">
              <a:lnSpc>
                <a:spcPct val="150000"/>
              </a:lnSpc>
              <a:buFont typeface="Arial" panose="020B0604020202020204" pitchFamily="34" charset="0"/>
              <a:buChar char="•"/>
            </a:pPr>
            <a:r>
              <a:rPr lang="en-IN" sz="2800" dirty="0"/>
              <a:t>Energy Storage Technology Module</a:t>
            </a:r>
          </a:p>
          <a:p>
            <a:pPr algn="just">
              <a:lnSpc>
                <a:spcPct val="150000"/>
              </a:lnSpc>
              <a:buFont typeface="Arial" panose="020B0604020202020204" pitchFamily="34" charset="0"/>
              <a:buChar char="•"/>
            </a:pPr>
            <a:r>
              <a:rPr lang="en-IN" sz="2800" dirty="0"/>
              <a:t>Power Conversion Module</a:t>
            </a:r>
          </a:p>
          <a:p>
            <a:pPr algn="just">
              <a:lnSpc>
                <a:spcPct val="150000"/>
              </a:lnSpc>
              <a:buFont typeface="Arial" panose="020B0604020202020204" pitchFamily="34" charset="0"/>
              <a:buChar char="•"/>
            </a:pPr>
            <a:r>
              <a:rPr lang="en-IN" sz="2800" dirty="0"/>
              <a:t>Energy Management System (EMS)</a:t>
            </a:r>
          </a:p>
          <a:p>
            <a:pPr algn="just">
              <a:lnSpc>
                <a:spcPct val="150000"/>
              </a:lnSpc>
              <a:buFont typeface="Arial" panose="020B0604020202020204" pitchFamily="34" charset="0"/>
              <a:buChar char="•"/>
            </a:pPr>
            <a:r>
              <a:rPr lang="en-IN" sz="2800" dirty="0"/>
              <a:t>Integration Module</a:t>
            </a:r>
            <a:endParaRPr lang="en-IN" sz="2800" b="1"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8873846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E8912F1-4655-D6F0-BCEB-FA6C4D3EB195}"/>
              </a:ext>
            </a:extLst>
          </p:cNvPr>
          <p:cNvSpPr>
            <a:spLocks noGrp="1"/>
          </p:cNvSpPr>
          <p:nvPr>
            <p:ph type="title" idx="4294967295"/>
          </p:nvPr>
        </p:nvSpPr>
        <p:spPr>
          <a:xfrm>
            <a:off x="0" y="140494"/>
            <a:ext cx="10058400" cy="1449388"/>
          </a:xfrm>
        </p:spPr>
        <p:txBody>
          <a:bodyPr>
            <a:normAutofit fontScale="90000"/>
          </a:bodyPr>
          <a:lstStyle/>
          <a:p>
            <a:r>
              <a:rPr lang="en-IN" sz="4000" dirty="0"/>
              <a:t>Energy Storage Technology Module</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91BE7953-73D4-EAA4-EFCC-A3C5C6355F37}"/>
              </a:ext>
            </a:extLst>
          </p:cNvPr>
          <p:cNvSpPr>
            <a:spLocks noGrp="1"/>
          </p:cNvSpPr>
          <p:nvPr>
            <p:ph idx="4294967295"/>
          </p:nvPr>
        </p:nvSpPr>
        <p:spPr>
          <a:xfrm>
            <a:off x="683059" y="958706"/>
            <a:ext cx="8377814" cy="5670694"/>
          </a:xfrm>
        </p:spPr>
        <p:txBody>
          <a:bodyPr>
            <a:normAutofit/>
          </a:bodyPr>
          <a:lstStyle/>
          <a:p>
            <a:pPr algn="just">
              <a:lnSpc>
                <a:spcPct val="150000"/>
              </a:lnSpc>
              <a:buFont typeface="Arial" panose="020B0604020202020204" pitchFamily="34" charset="0"/>
              <a:buChar char="•"/>
            </a:pPr>
            <a:r>
              <a:rPr lang="en-US" b="1" dirty="0"/>
              <a:t>Battery Systems</a:t>
            </a:r>
            <a:r>
              <a:rPr lang="en-US" dirty="0"/>
              <a:t>: Different types of batteries can be used based on the application:</a:t>
            </a:r>
          </a:p>
          <a:p>
            <a:pPr marL="742950" lvl="1" indent="-285750" algn="just">
              <a:lnSpc>
                <a:spcPct val="150000"/>
              </a:lnSpc>
              <a:buFont typeface="Arial" panose="020B0604020202020204" pitchFamily="34" charset="0"/>
              <a:buChar char="•"/>
            </a:pPr>
            <a:r>
              <a:rPr lang="en-US" sz="1800" b="1" dirty="0"/>
              <a:t>Lithium-Ion Batteries</a:t>
            </a:r>
            <a:r>
              <a:rPr lang="en-US" sz="1800" dirty="0"/>
              <a:t>: High energy density, efficiency, and a wide range of applications.</a:t>
            </a:r>
          </a:p>
          <a:p>
            <a:pPr marL="742950" lvl="1" indent="-285750" algn="just">
              <a:lnSpc>
                <a:spcPct val="150000"/>
              </a:lnSpc>
              <a:buFont typeface="Arial" panose="020B0604020202020204" pitchFamily="34" charset="0"/>
              <a:buChar char="•"/>
            </a:pPr>
            <a:r>
              <a:rPr lang="en-US" sz="1800" b="1" dirty="0"/>
              <a:t>Lead-Acid Batteries</a:t>
            </a:r>
            <a:r>
              <a:rPr lang="en-US" sz="1800" dirty="0"/>
              <a:t>: Lower cost, widely used for shorter-duration applications.</a:t>
            </a:r>
          </a:p>
          <a:p>
            <a:pPr marL="742950" lvl="1" indent="-285750" algn="just">
              <a:lnSpc>
                <a:spcPct val="150000"/>
              </a:lnSpc>
              <a:buFont typeface="Arial" panose="020B0604020202020204" pitchFamily="34" charset="0"/>
              <a:buChar char="•"/>
            </a:pPr>
            <a:r>
              <a:rPr lang="en-US" sz="1800" b="1" dirty="0"/>
              <a:t>Flow Batteries</a:t>
            </a:r>
            <a:r>
              <a:rPr lang="en-US" sz="1800" dirty="0"/>
              <a:t>: Suitable for longer-duration storage, offering scalability and longevity.</a:t>
            </a:r>
          </a:p>
          <a:p>
            <a:pPr marL="742950" lvl="1" indent="-285750" algn="just">
              <a:lnSpc>
                <a:spcPct val="150000"/>
              </a:lnSpc>
              <a:buFont typeface="Arial" panose="020B0604020202020204" pitchFamily="34" charset="0"/>
              <a:buChar char="•"/>
            </a:pPr>
            <a:r>
              <a:rPr lang="en-US" sz="1800" b="1" dirty="0"/>
              <a:t>Solid-State Batteries</a:t>
            </a:r>
            <a:r>
              <a:rPr lang="en-US" sz="1800" dirty="0"/>
              <a:t>: Emerging technology promising higher safety and energy density.</a:t>
            </a:r>
          </a:p>
          <a:p>
            <a:pPr algn="just">
              <a:lnSpc>
                <a:spcPct val="150000"/>
              </a:lnSpc>
              <a:buFont typeface="Arial" panose="020B0604020202020204" pitchFamily="34" charset="0"/>
              <a:buChar char="•"/>
            </a:pPr>
            <a:r>
              <a:rPr lang="en-US" b="1" dirty="0"/>
              <a:t>Mechanical Storage</a:t>
            </a:r>
            <a:r>
              <a:rPr lang="en-US" dirty="0"/>
              <a:t>: Options like pumped hydro storage, flywheels, and compressed air energy storage (CAES) for longer-duration applications.</a:t>
            </a:r>
          </a:p>
          <a:p>
            <a:endParaRPr lang="en-IN" dirty="0"/>
          </a:p>
        </p:txBody>
      </p:sp>
    </p:spTree>
    <p:extLst>
      <p:ext uri="{BB962C8B-B14F-4D97-AF65-F5344CB8AC3E}">
        <p14:creationId xmlns:p14="http://schemas.microsoft.com/office/powerpoint/2010/main" val="201597325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283CC5-657A-3D09-DB1B-577B1829AF57}"/>
              </a:ext>
            </a:extLst>
          </p:cNvPr>
          <p:cNvSpPr>
            <a:spLocks noGrp="1"/>
          </p:cNvSpPr>
          <p:nvPr>
            <p:ph type="title" idx="4294967295"/>
          </p:nvPr>
        </p:nvSpPr>
        <p:spPr>
          <a:xfrm>
            <a:off x="51955" y="0"/>
            <a:ext cx="10058400" cy="1449388"/>
          </a:xfrm>
        </p:spPr>
        <p:txBody>
          <a:bodyPr>
            <a:normAutofit fontScale="90000"/>
          </a:bodyPr>
          <a:lstStyle/>
          <a:p>
            <a:r>
              <a:rPr lang="en-IN" sz="4000" dirty="0"/>
              <a:t>Power Conversion Module</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FE1FE50C-2AC5-9763-5AA4-C8ADE9B67032}"/>
              </a:ext>
            </a:extLst>
          </p:cNvPr>
          <p:cNvSpPr>
            <a:spLocks noGrp="1"/>
          </p:cNvSpPr>
          <p:nvPr>
            <p:ph idx="4294967295"/>
          </p:nvPr>
        </p:nvSpPr>
        <p:spPr>
          <a:xfrm>
            <a:off x="439161" y="1137661"/>
            <a:ext cx="8933440" cy="4742656"/>
          </a:xfrm>
        </p:spPr>
        <p:txBody>
          <a:bodyPr>
            <a:normAutofit/>
          </a:bodyPr>
          <a:lstStyle/>
          <a:p>
            <a:pPr algn="just">
              <a:lnSpc>
                <a:spcPct val="150000"/>
              </a:lnSpc>
              <a:buFont typeface="Arial" panose="020B0604020202020204" pitchFamily="34" charset="0"/>
              <a:buChar char="•"/>
            </a:pPr>
            <a:r>
              <a:rPr lang="en-US" b="1" dirty="0"/>
              <a:t>Inverters/Converters</a:t>
            </a:r>
            <a:r>
              <a:rPr lang="en-US" dirty="0"/>
              <a:t>: Essential for converting DC to AC and vice versa, enabling integration with the grid and renewable energy sources.</a:t>
            </a:r>
          </a:p>
          <a:p>
            <a:pPr algn="just">
              <a:lnSpc>
                <a:spcPct val="150000"/>
              </a:lnSpc>
              <a:buFont typeface="Arial" panose="020B0604020202020204" pitchFamily="34" charset="0"/>
              <a:buChar char="•"/>
            </a:pPr>
            <a:r>
              <a:rPr lang="en-US" b="1" dirty="0"/>
              <a:t>Bidirectional Inverters</a:t>
            </a:r>
            <a:r>
              <a:rPr lang="en-US" dirty="0"/>
              <a:t>: Allows for energy flow in both directions, supporting charging and discharging operations.</a:t>
            </a:r>
          </a:p>
          <a:p>
            <a:pPr algn="just">
              <a:lnSpc>
                <a:spcPct val="150000"/>
              </a:lnSpc>
              <a:buFont typeface="Arial" panose="020B0604020202020204" pitchFamily="34" charset="0"/>
              <a:buChar char="•"/>
            </a:pPr>
            <a:r>
              <a:rPr lang="en-US" b="1" dirty="0"/>
              <a:t>Power Quality Controllers</a:t>
            </a:r>
            <a:r>
              <a:rPr lang="en-US" dirty="0"/>
              <a:t>: Manage voltage and frequency stability to ensure smooth operation within the grid.</a:t>
            </a:r>
          </a:p>
          <a:p>
            <a:pPr>
              <a:lnSpc>
                <a:spcPct val="120000"/>
              </a:lnSpc>
            </a:pPr>
            <a:endParaRPr lang="en-IN" dirty="0"/>
          </a:p>
        </p:txBody>
      </p:sp>
    </p:spTree>
    <p:extLst>
      <p:ext uri="{BB962C8B-B14F-4D97-AF65-F5344CB8AC3E}">
        <p14:creationId xmlns:p14="http://schemas.microsoft.com/office/powerpoint/2010/main" val="173937684"/>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47D0D5-7AAB-43E7-28F9-4EAA862F64F7}"/>
              </a:ext>
            </a:extLst>
          </p:cNvPr>
          <p:cNvSpPr>
            <a:spLocks noGrp="1"/>
          </p:cNvSpPr>
          <p:nvPr>
            <p:ph type="title" idx="4294967295"/>
          </p:nvPr>
        </p:nvSpPr>
        <p:spPr>
          <a:xfrm>
            <a:off x="158750" y="0"/>
            <a:ext cx="10058400" cy="1449388"/>
          </a:xfrm>
        </p:spPr>
        <p:txBody>
          <a:bodyPr>
            <a:normAutofit fontScale="90000"/>
          </a:bodyPr>
          <a:lstStyle/>
          <a:p>
            <a:r>
              <a:rPr lang="en-IN" sz="4000" dirty="0"/>
              <a:t>Energy Management System (EMS)</a:t>
            </a:r>
            <a:br>
              <a:rPr lang="en-IN" sz="4800" dirty="0"/>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D8D3C916-2FD3-E64F-AF57-F378A0F14625}"/>
              </a:ext>
            </a:extLst>
          </p:cNvPr>
          <p:cNvSpPr>
            <a:spLocks noGrp="1"/>
          </p:cNvSpPr>
          <p:nvPr>
            <p:ph idx="4294967295"/>
          </p:nvPr>
        </p:nvSpPr>
        <p:spPr>
          <a:xfrm>
            <a:off x="696191" y="1039092"/>
            <a:ext cx="8281555" cy="5237740"/>
          </a:xfrm>
        </p:spPr>
        <p:txBody>
          <a:bodyPr>
            <a:normAutofit/>
          </a:bodyPr>
          <a:lstStyle/>
          <a:p>
            <a:pPr algn="just">
              <a:lnSpc>
                <a:spcPct val="150000"/>
              </a:lnSpc>
              <a:buFont typeface="Arial" panose="020B0604020202020204" pitchFamily="34" charset="0"/>
              <a:buChar char="•"/>
            </a:pPr>
            <a:r>
              <a:rPr lang="en-US" b="1" dirty="0"/>
              <a:t>Control Algorithms</a:t>
            </a:r>
            <a:r>
              <a:rPr lang="en-US" dirty="0"/>
              <a:t>: Implement algorithms for optimal charging, discharging, and load balancing based on demand forecasts and energy availability.</a:t>
            </a:r>
          </a:p>
          <a:p>
            <a:pPr algn="just">
              <a:lnSpc>
                <a:spcPct val="150000"/>
              </a:lnSpc>
              <a:buFont typeface="Arial" panose="020B0604020202020204" pitchFamily="34" charset="0"/>
              <a:buChar char="•"/>
            </a:pPr>
            <a:r>
              <a:rPr lang="en-US" b="1" dirty="0"/>
              <a:t>Real-time Monitoring</a:t>
            </a:r>
            <a:r>
              <a:rPr lang="en-US" dirty="0"/>
              <a:t>: Continuous monitoring of system performance, energy flow, and grid conditions.</a:t>
            </a:r>
          </a:p>
          <a:p>
            <a:pPr algn="just">
              <a:lnSpc>
                <a:spcPct val="150000"/>
              </a:lnSpc>
              <a:buFont typeface="Arial" panose="020B0604020202020204" pitchFamily="34" charset="0"/>
              <a:buChar char="•"/>
            </a:pPr>
            <a:r>
              <a:rPr lang="en-US" b="1" dirty="0"/>
              <a:t>Predictive Analytics</a:t>
            </a:r>
            <a:r>
              <a:rPr lang="en-US" dirty="0"/>
              <a:t>: Use machine learning to predict energy demand and generation patterns, optimizing storage operation schedules.</a:t>
            </a:r>
          </a:p>
          <a:p>
            <a:endParaRPr lang="en-IN" dirty="0"/>
          </a:p>
        </p:txBody>
      </p:sp>
    </p:spTree>
    <p:extLst>
      <p:ext uri="{BB962C8B-B14F-4D97-AF65-F5344CB8AC3E}">
        <p14:creationId xmlns:p14="http://schemas.microsoft.com/office/powerpoint/2010/main" val="141585292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5175FA-5A3A-7B92-790C-808B61D1241C}"/>
              </a:ext>
            </a:extLst>
          </p:cNvPr>
          <p:cNvSpPr>
            <a:spLocks noGrp="1"/>
          </p:cNvSpPr>
          <p:nvPr>
            <p:ph type="title" idx="4294967295"/>
          </p:nvPr>
        </p:nvSpPr>
        <p:spPr>
          <a:xfrm>
            <a:off x="147782" y="69418"/>
            <a:ext cx="10058400" cy="1449388"/>
          </a:xfrm>
        </p:spPr>
        <p:txBody>
          <a:bodyPr>
            <a:normAutofit fontScale="90000"/>
          </a:bodyPr>
          <a:lstStyle/>
          <a:p>
            <a:r>
              <a:rPr lang="en-IN" sz="4000" dirty="0"/>
              <a:t>Integration Module</a:t>
            </a:r>
            <a:br>
              <a:rPr lang="en-IN" sz="4800" b="1" dirty="0">
                <a:latin typeface="Times New Roman" panose="02020603050405020304" pitchFamily="18" charset="0"/>
                <a:cs typeface="Times New Roman" panose="02020603050405020304" pitchFamily="18" charset="0"/>
              </a:rPr>
            </a:br>
            <a:br>
              <a:rPr lang="en-IN" sz="4800" b="1" dirty="0">
                <a:latin typeface="Times New Roman" panose="02020603050405020304" pitchFamily="18" charset="0"/>
                <a:cs typeface="Times New Roman" panose="02020603050405020304" pitchFamily="18" charset="0"/>
              </a:rPr>
            </a:br>
            <a:endParaRPr lang="en-IN" dirty="0"/>
          </a:p>
        </p:txBody>
      </p:sp>
      <p:sp>
        <p:nvSpPr>
          <p:cNvPr id="3" name="Content Placeholder 2">
            <a:extLst>
              <a:ext uri="{FF2B5EF4-FFF2-40B4-BE49-F238E27FC236}">
                <a16:creationId xmlns:a16="http://schemas.microsoft.com/office/drawing/2014/main" id="{435DE7D8-93D5-39E8-5E3D-27A7B75F04B8}"/>
              </a:ext>
            </a:extLst>
          </p:cNvPr>
          <p:cNvSpPr>
            <a:spLocks noGrp="1"/>
          </p:cNvSpPr>
          <p:nvPr>
            <p:ph idx="4294967295"/>
          </p:nvPr>
        </p:nvSpPr>
        <p:spPr>
          <a:xfrm>
            <a:off x="665018" y="794112"/>
            <a:ext cx="8406245" cy="4748068"/>
          </a:xfrm>
        </p:spPr>
        <p:txBody>
          <a:bodyPr>
            <a:normAutofit/>
          </a:bodyPr>
          <a:lstStyle/>
          <a:p>
            <a:pPr algn="just">
              <a:lnSpc>
                <a:spcPct val="150000"/>
              </a:lnSpc>
              <a:buFont typeface="Arial" panose="020B0604020202020204" pitchFamily="34" charset="0"/>
              <a:buChar char="•"/>
            </a:pPr>
            <a:r>
              <a:rPr lang="en-US" b="1" dirty="0"/>
              <a:t>Grid Interconnection</a:t>
            </a:r>
            <a:r>
              <a:rPr lang="en-US" dirty="0"/>
              <a:t>: Design the interconnection of the ESS with the existing grid infrastructure, ensuring compliance with grid codes and standards.</a:t>
            </a:r>
          </a:p>
          <a:p>
            <a:pPr algn="just">
              <a:lnSpc>
                <a:spcPct val="150000"/>
              </a:lnSpc>
              <a:buFont typeface="Arial" panose="020B0604020202020204" pitchFamily="34" charset="0"/>
              <a:buChar char="•"/>
            </a:pPr>
            <a:r>
              <a:rPr lang="en-US" b="1" dirty="0"/>
              <a:t>Renewable Source Interface</a:t>
            </a:r>
            <a:r>
              <a:rPr lang="en-US" dirty="0"/>
              <a:t>: Manage integration with solar, wind, or other renewable sources, including MPPT (Maximum Power Point Tracking) controllers.</a:t>
            </a:r>
          </a:p>
          <a:p>
            <a:pPr algn="just">
              <a:lnSpc>
                <a:spcPct val="150000"/>
              </a:lnSpc>
              <a:buFont typeface="Arial" panose="020B0604020202020204" pitchFamily="34" charset="0"/>
              <a:buChar char="•"/>
            </a:pPr>
            <a:r>
              <a:rPr lang="en-US" b="1" dirty="0"/>
              <a:t>Microgrid Capabilities</a:t>
            </a:r>
            <a:r>
              <a:rPr lang="en-US" dirty="0"/>
              <a:t>: Enable operation in grid-connected and islanded modes, allowing local energy management during outages.</a:t>
            </a:r>
          </a:p>
          <a:p>
            <a:pPr>
              <a:lnSpc>
                <a:spcPct val="100000"/>
              </a:lnSpc>
            </a:pPr>
            <a:endParaRPr lang="en-IN" dirty="0"/>
          </a:p>
        </p:txBody>
      </p:sp>
    </p:spTree>
    <p:extLst>
      <p:ext uri="{BB962C8B-B14F-4D97-AF65-F5344CB8AC3E}">
        <p14:creationId xmlns:p14="http://schemas.microsoft.com/office/powerpoint/2010/main" val="273316683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DD2DD7-D182-DC0B-419B-74BB6864944E}"/>
              </a:ext>
            </a:extLst>
          </p:cNvPr>
          <p:cNvSpPr>
            <a:spLocks noGrp="1"/>
          </p:cNvSpPr>
          <p:nvPr>
            <p:ph type="title" idx="4294967295"/>
          </p:nvPr>
        </p:nvSpPr>
        <p:spPr>
          <a:xfrm>
            <a:off x="166255" y="173471"/>
            <a:ext cx="10058400" cy="1449388"/>
          </a:xfrm>
        </p:spPr>
        <p:txBody>
          <a:bodyPr/>
          <a:lstStyle/>
          <a:p>
            <a:r>
              <a:rPr lang="en-IN" dirty="0"/>
              <a:t>Software Details</a:t>
            </a:r>
          </a:p>
        </p:txBody>
      </p:sp>
      <p:sp>
        <p:nvSpPr>
          <p:cNvPr id="3" name="Content Placeholder 2">
            <a:extLst>
              <a:ext uri="{FF2B5EF4-FFF2-40B4-BE49-F238E27FC236}">
                <a16:creationId xmlns:a16="http://schemas.microsoft.com/office/drawing/2014/main" id="{636CBC3A-715C-07AE-7F69-126DCE1F319A}"/>
              </a:ext>
            </a:extLst>
          </p:cNvPr>
          <p:cNvSpPr>
            <a:spLocks noGrp="1"/>
          </p:cNvSpPr>
          <p:nvPr>
            <p:ph idx="4294967295"/>
          </p:nvPr>
        </p:nvSpPr>
        <p:spPr>
          <a:xfrm>
            <a:off x="218210" y="1285586"/>
            <a:ext cx="9590088" cy="4491038"/>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web application (web app) is an application program that is stored on a remote server and delivered over the internet through a browser interface. Web services are web apps by definition and many, although not all, websites contain web apps.</a:t>
            </a:r>
          </a:p>
          <a:p>
            <a:pPr algn="just">
              <a:lnSpc>
                <a:spcPct val="150000"/>
              </a:lnSpc>
              <a:buFont typeface="Arial" panose="020B0604020202020204" pitchFamily="34" charset="0"/>
              <a:buChar char="•"/>
            </a:pPr>
            <a:r>
              <a:rPr lang="en-US" sz="1800" dirty="0">
                <a:cs typeface="Times New Roman" panose="02020603050405020304" pitchFamily="18" charset="0"/>
              </a:rPr>
              <a:t>Developers design web applications for a wide variety of uses and users, from an organization to an individual for numerous reasons. Commonly used web applications can include webmail, online calculators or e-commerce shops. While users can only access some web apps by a specific browser, most are available no matter the browser.</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57587274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F8AF3E-29E2-E389-8C6B-7F22354DE799}"/>
              </a:ext>
            </a:extLst>
          </p:cNvPr>
          <p:cNvSpPr>
            <a:spLocks noGrp="1"/>
          </p:cNvSpPr>
          <p:nvPr>
            <p:ph type="title" idx="4294967295"/>
          </p:nvPr>
        </p:nvSpPr>
        <p:spPr>
          <a:xfrm>
            <a:off x="155864" y="98424"/>
            <a:ext cx="10058400" cy="1449388"/>
          </a:xfrm>
        </p:spPr>
        <p:txBody>
          <a:bodyPr/>
          <a:lstStyle/>
          <a:p>
            <a:r>
              <a:rPr lang="en-IN" dirty="0"/>
              <a:t>Front End</a:t>
            </a:r>
          </a:p>
        </p:txBody>
      </p:sp>
      <p:sp>
        <p:nvSpPr>
          <p:cNvPr id="3" name="Content Placeholder 2">
            <a:extLst>
              <a:ext uri="{FF2B5EF4-FFF2-40B4-BE49-F238E27FC236}">
                <a16:creationId xmlns:a16="http://schemas.microsoft.com/office/drawing/2014/main" id="{558C517E-684B-6917-77EC-67EC70447F0E}"/>
              </a:ext>
            </a:extLst>
          </p:cNvPr>
          <p:cNvSpPr>
            <a:spLocks noGrp="1"/>
          </p:cNvSpPr>
          <p:nvPr>
            <p:ph idx="4294967295"/>
          </p:nvPr>
        </p:nvSpPr>
        <p:spPr>
          <a:xfrm>
            <a:off x="398174" y="1119476"/>
            <a:ext cx="9161463" cy="4232275"/>
          </a:xfrm>
        </p:spPr>
        <p:txBody>
          <a:bodyPr>
            <a:normAutofit lnSpcReduction="10000"/>
          </a:bodyPr>
          <a:lstStyle/>
          <a:p>
            <a:pPr algn="just">
              <a:lnSpc>
                <a:spcPct val="150000"/>
              </a:lnSpc>
              <a:buFont typeface="Arial" panose="020B0604020202020204" pitchFamily="34" charset="0"/>
              <a:buChar char="•"/>
            </a:pPr>
            <a:r>
              <a:rPr lang="en-US" sz="1800" dirty="0">
                <a:cs typeface="Times New Roman" panose="02020603050405020304" pitchFamily="18" charset="0"/>
              </a:rPr>
              <a:t>Hyper Text Markup Language (HTML) is the backbone of any website development process, without which a web page does not exist. Hypertext means that text has links, termed hyperlinks, embedded in it. When a user clicks on a word or a phrase that has a hyperlink, it will bring another web-page. A markup language indicates text can be turned into images, tables, links, and other representations.</a:t>
            </a:r>
          </a:p>
          <a:p>
            <a:pPr algn="just">
              <a:lnSpc>
                <a:spcPct val="150000"/>
              </a:lnSpc>
              <a:buFont typeface="Arial" panose="020B0604020202020204" pitchFamily="34" charset="0"/>
              <a:buChar char="•"/>
            </a:pPr>
            <a:r>
              <a:rPr lang="en-US" sz="1800" dirty="0">
                <a:cs typeface="Times New Roman" panose="02020603050405020304" pitchFamily="18" charset="0"/>
              </a:rPr>
              <a:t>Cascading Style Sheets (CSS) controls the presentation aspect of the site and allows your site to have its own unique look. It does this by maintaining style sheets that sit on top of other style rules and are triggered based on other inputs, such as device screen size and resolution. The CSS can be added either externally, internally, or embedded in the HTML tags.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85522747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BB4DE54-EB6F-29DA-279B-45DEF712FB96}"/>
              </a:ext>
            </a:extLst>
          </p:cNvPr>
          <p:cNvSpPr>
            <a:spLocks noGrp="1"/>
          </p:cNvSpPr>
          <p:nvPr>
            <p:ph type="title" idx="4294967295"/>
          </p:nvPr>
        </p:nvSpPr>
        <p:spPr>
          <a:xfrm>
            <a:off x="0" y="0"/>
            <a:ext cx="10058400" cy="1449388"/>
          </a:xfrm>
        </p:spPr>
        <p:txBody>
          <a:bodyPr/>
          <a:lstStyle/>
          <a:p>
            <a:r>
              <a:rPr lang="en-IN" dirty="0"/>
              <a:t>Database</a:t>
            </a:r>
          </a:p>
        </p:txBody>
      </p:sp>
      <p:sp>
        <p:nvSpPr>
          <p:cNvPr id="3" name="Content Placeholder 2">
            <a:extLst>
              <a:ext uri="{FF2B5EF4-FFF2-40B4-BE49-F238E27FC236}">
                <a16:creationId xmlns:a16="http://schemas.microsoft.com/office/drawing/2014/main" id="{4D08F02A-EA92-97C9-7FB0-3F89626CB4C5}"/>
              </a:ext>
            </a:extLst>
          </p:cNvPr>
          <p:cNvSpPr>
            <a:spLocks noGrp="1"/>
          </p:cNvSpPr>
          <p:nvPr>
            <p:ph idx="4294967295"/>
          </p:nvPr>
        </p:nvSpPr>
        <p:spPr>
          <a:xfrm>
            <a:off x="145473" y="1033173"/>
            <a:ext cx="9195954" cy="4609090"/>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A Database Management System (DBMS) is a software system that is designed to manage and organize data in a structured manner. It allows users to create, modify, and query a database, as well as manage the security and access controls for that database.</a:t>
            </a:r>
          </a:p>
          <a:p>
            <a:pPr algn="just">
              <a:lnSpc>
                <a:spcPct val="150000"/>
              </a:lnSpc>
              <a:buFont typeface="Arial" panose="020B0604020202020204" pitchFamily="34" charset="0"/>
              <a:buChar char="•"/>
            </a:pPr>
            <a:r>
              <a:rPr lang="en-US" sz="1800" dirty="0">
                <a:cs typeface="Times New Roman" panose="02020603050405020304" pitchFamily="18" charset="0"/>
              </a:rPr>
              <a:t>A database is a collection of interrelated data which helps in the efficient retrieval, insertion, and deletion of data from the database and organizes the data in the form of tables, views, schemas, reports, etc. </a:t>
            </a:r>
          </a:p>
          <a:p>
            <a:pPr algn="just">
              <a:lnSpc>
                <a:spcPct val="150000"/>
              </a:lnSpc>
              <a:buFont typeface="Arial" panose="020B0604020202020204" pitchFamily="34" charset="0"/>
              <a:buChar char="•"/>
            </a:pPr>
            <a:r>
              <a:rPr lang="en-US" sz="1800" dirty="0">
                <a:cs typeface="Times New Roman" panose="02020603050405020304" pitchFamily="18" charset="0"/>
              </a:rPr>
              <a:t>For Example, a university database organizes the data about students, faculty, admin staff, etc. which helps in the efficient retrieval, insertion, and deletion of data from it.</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2550701220"/>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6EB23C-DFBC-07F0-D8E2-733451EE856F}"/>
              </a:ext>
            </a:extLst>
          </p:cNvPr>
          <p:cNvSpPr>
            <a:spLocks noGrp="1"/>
          </p:cNvSpPr>
          <p:nvPr>
            <p:ph type="title" idx="4294967295"/>
          </p:nvPr>
        </p:nvSpPr>
        <p:spPr>
          <a:xfrm>
            <a:off x="218209" y="131907"/>
            <a:ext cx="10058400" cy="1449388"/>
          </a:xfrm>
        </p:spPr>
        <p:txBody>
          <a:bodyPr/>
          <a:lstStyle/>
          <a:p>
            <a:r>
              <a:rPr lang="en-IN" dirty="0"/>
              <a:t>Cloud Web Server</a:t>
            </a:r>
          </a:p>
        </p:txBody>
      </p:sp>
      <p:sp>
        <p:nvSpPr>
          <p:cNvPr id="3" name="Content Placeholder 2">
            <a:extLst>
              <a:ext uri="{FF2B5EF4-FFF2-40B4-BE49-F238E27FC236}">
                <a16:creationId xmlns:a16="http://schemas.microsoft.com/office/drawing/2014/main" id="{4808F221-6B8F-F347-7971-D1064E9E1C3B}"/>
              </a:ext>
            </a:extLst>
          </p:cNvPr>
          <p:cNvSpPr>
            <a:spLocks noGrp="1"/>
          </p:cNvSpPr>
          <p:nvPr>
            <p:ph idx="4294967295"/>
          </p:nvPr>
        </p:nvSpPr>
        <p:spPr>
          <a:xfrm>
            <a:off x="218209" y="925368"/>
            <a:ext cx="9123218" cy="5007264"/>
          </a:xfrm>
        </p:spPr>
        <p:txBody>
          <a:bodyPr/>
          <a:lstStyle/>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plays a significant part in today's world. Cloud has allowed a generation of Internet-enabled applications. What started as one of the major technological advancements, has revolutionized the entire development paradigm and made it simpler than ever to develop applications.</a:t>
            </a:r>
          </a:p>
          <a:p>
            <a:pPr algn="just">
              <a:lnSpc>
                <a:spcPct val="150000"/>
              </a:lnSpc>
              <a:buFont typeface="Arial" panose="020B0604020202020204" pitchFamily="34" charset="0"/>
              <a:buChar char="•"/>
            </a:pPr>
            <a:r>
              <a:rPr lang="en-US" sz="1800" dirty="0">
                <a:cs typeface="Times New Roman" panose="02020603050405020304" pitchFamily="18" charset="0"/>
              </a:rPr>
              <a:t>Cloud-based application development has become a revolutionary trend in the IT industry today due to its various benefits over traditional software development models. It helps cloud application development services to reduce the costs of software maintenance and deployment. </a:t>
            </a:r>
          </a:p>
          <a:p>
            <a:pPr algn="just">
              <a:lnSpc>
                <a:spcPct val="150000"/>
              </a:lnSpc>
              <a:buFont typeface="Arial" panose="020B0604020202020204" pitchFamily="34" charset="0"/>
              <a:buChar char="•"/>
            </a:pPr>
            <a:r>
              <a:rPr lang="en-US" sz="1800" dirty="0">
                <a:cs typeface="Times New Roman" panose="02020603050405020304" pitchFamily="18" charset="0"/>
              </a:rPr>
              <a:t>It provides a flexible environment for the developers which allows them to work on projects from anywhere using any device with internet access.</a:t>
            </a:r>
            <a:endParaRPr lang="en-IN" sz="1800" dirty="0">
              <a:cs typeface="Times New Roman" panose="02020603050405020304" pitchFamily="18" charset="0"/>
            </a:endParaRPr>
          </a:p>
          <a:p>
            <a:endParaRPr lang="en-IN" dirty="0"/>
          </a:p>
        </p:txBody>
      </p:sp>
    </p:spTree>
    <p:extLst>
      <p:ext uri="{BB962C8B-B14F-4D97-AF65-F5344CB8AC3E}">
        <p14:creationId xmlns:p14="http://schemas.microsoft.com/office/powerpoint/2010/main" val="136877573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BF66E50-C1DA-CAD3-62FA-A339F332CA9E}"/>
              </a:ext>
            </a:extLst>
          </p:cNvPr>
          <p:cNvSpPr>
            <a:spLocks noGrp="1"/>
          </p:cNvSpPr>
          <p:nvPr>
            <p:ph type="title" idx="4294967295"/>
          </p:nvPr>
        </p:nvSpPr>
        <p:spPr>
          <a:xfrm>
            <a:off x="477982" y="111125"/>
            <a:ext cx="10058400" cy="1449388"/>
          </a:xfrm>
        </p:spPr>
        <p:txBody>
          <a:bodyPr/>
          <a:lstStyle/>
          <a:p>
            <a:r>
              <a:rPr lang="en-US" b="1" dirty="0"/>
              <a:t>SOFTWARE REQUIREMENTS:</a:t>
            </a:r>
            <a:endParaRPr lang="en-IN" dirty="0"/>
          </a:p>
        </p:txBody>
      </p:sp>
      <p:sp>
        <p:nvSpPr>
          <p:cNvPr id="3" name="Content Placeholder 2">
            <a:extLst>
              <a:ext uri="{FF2B5EF4-FFF2-40B4-BE49-F238E27FC236}">
                <a16:creationId xmlns:a16="http://schemas.microsoft.com/office/drawing/2014/main" id="{214F7A0F-AB04-9D9E-B582-C47760B7A19F}"/>
              </a:ext>
            </a:extLst>
          </p:cNvPr>
          <p:cNvSpPr>
            <a:spLocks noGrp="1"/>
          </p:cNvSpPr>
          <p:nvPr>
            <p:ph idx="4294967295"/>
          </p:nvPr>
        </p:nvSpPr>
        <p:spPr>
          <a:xfrm>
            <a:off x="976746" y="511032"/>
            <a:ext cx="10058400" cy="4022725"/>
          </a:xfrm>
        </p:spPr>
        <p:txBody>
          <a:bodyPr/>
          <a:lstStyle/>
          <a:p>
            <a:pPr algn="just">
              <a:lnSpc>
                <a:spcPct val="150000"/>
              </a:lnSpc>
              <a:buFont typeface="Arial" panose="020B0604020202020204" pitchFamily="34" charset="0"/>
              <a:buChar char="•"/>
            </a:pPr>
            <a:endParaRPr lang="en-US" sz="2000" dirty="0">
              <a:latin typeface="Times New Roman" pitchFamily="18" charset="0"/>
              <a:cs typeface="Times New Roman" pitchFamily="18" charset="0"/>
            </a:endParaRPr>
          </a:p>
          <a:p>
            <a:pPr lvl="0" algn="just">
              <a:lnSpc>
                <a:spcPct val="150000"/>
              </a:lnSpc>
              <a:buFont typeface="Arial" panose="020B0604020202020204" pitchFamily="34" charset="0"/>
              <a:buChar char="•"/>
            </a:pPr>
            <a:r>
              <a:rPr lang="en-US" sz="2000" dirty="0">
                <a:cs typeface="Times New Roman" pitchFamily="18" charset="0"/>
              </a:rPr>
              <a:t>Operating System	: Windows 10</a:t>
            </a:r>
          </a:p>
          <a:p>
            <a:pPr lvl="0" algn="just">
              <a:lnSpc>
                <a:spcPct val="150000"/>
              </a:lnSpc>
              <a:buFont typeface="Arial" panose="020B0604020202020204" pitchFamily="34" charset="0"/>
              <a:buChar char="•"/>
            </a:pPr>
            <a:r>
              <a:rPr lang="en-US" sz="2000" dirty="0">
                <a:cs typeface="Times New Roman" pitchFamily="18" charset="0"/>
              </a:rPr>
              <a:t>Language	               :PYTHON Google </a:t>
            </a:r>
            <a:r>
              <a:rPr lang="en-US" sz="2000" dirty="0" err="1">
                <a:cs typeface="Times New Roman" pitchFamily="18" charset="0"/>
              </a:rPr>
              <a:t>Colab</a:t>
            </a:r>
            <a:endParaRPr lang="en-US" sz="2000" dirty="0">
              <a:cs typeface="Times New Roman" pitchFamily="18" charset="0"/>
            </a:endParaRPr>
          </a:p>
          <a:p>
            <a:endParaRPr lang="en-IN" dirty="0"/>
          </a:p>
        </p:txBody>
      </p:sp>
    </p:spTree>
    <p:extLst>
      <p:ext uri="{BB962C8B-B14F-4D97-AF65-F5344CB8AC3E}">
        <p14:creationId xmlns:p14="http://schemas.microsoft.com/office/powerpoint/2010/main" val="8648309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B34E0F-1CAA-1BFF-61C2-D338CE0EF440}"/>
              </a:ext>
            </a:extLst>
          </p:cNvPr>
          <p:cNvSpPr>
            <a:spLocks noGrp="1"/>
          </p:cNvSpPr>
          <p:nvPr>
            <p:ph type="title" idx="4294967295"/>
          </p:nvPr>
        </p:nvSpPr>
        <p:spPr>
          <a:xfrm>
            <a:off x="571500" y="173615"/>
            <a:ext cx="10058400" cy="1449388"/>
          </a:xfrm>
        </p:spPr>
        <p:txBody>
          <a:bodyPr/>
          <a:lstStyle/>
          <a:p>
            <a:r>
              <a:rPr lang="en-US" b="1" dirty="0"/>
              <a:t>HARDWARE REQUIREMENTS:</a:t>
            </a:r>
            <a:endParaRPr lang="en-IN" dirty="0"/>
          </a:p>
        </p:txBody>
      </p:sp>
      <p:sp>
        <p:nvSpPr>
          <p:cNvPr id="3" name="Content Placeholder 2">
            <a:extLst>
              <a:ext uri="{FF2B5EF4-FFF2-40B4-BE49-F238E27FC236}">
                <a16:creationId xmlns:a16="http://schemas.microsoft.com/office/drawing/2014/main" id="{3E411FD9-583D-31D8-1779-E08C7AB1B422}"/>
              </a:ext>
            </a:extLst>
          </p:cNvPr>
          <p:cNvSpPr>
            <a:spLocks noGrp="1"/>
          </p:cNvSpPr>
          <p:nvPr>
            <p:ph idx="4294967295"/>
          </p:nvPr>
        </p:nvSpPr>
        <p:spPr>
          <a:xfrm>
            <a:off x="1562100" y="1085129"/>
            <a:ext cx="10058400" cy="4022725"/>
          </a:xfrm>
        </p:spPr>
        <p:txBody>
          <a:bodyPr/>
          <a:lstStyle/>
          <a:p>
            <a:pPr algn="just">
              <a:lnSpc>
                <a:spcPct val="150000"/>
              </a:lnSpc>
              <a:buFont typeface="Arial" panose="020B0604020202020204" pitchFamily="34" charset="0"/>
              <a:buChar char="•"/>
            </a:pPr>
            <a:r>
              <a:rPr lang="en-US" sz="2000" dirty="0">
                <a:cs typeface="Times New Roman" pitchFamily="18" charset="0"/>
              </a:rPr>
              <a:t>Keyboard</a:t>
            </a:r>
          </a:p>
          <a:p>
            <a:pPr algn="just">
              <a:lnSpc>
                <a:spcPct val="150000"/>
              </a:lnSpc>
              <a:buFont typeface="Arial" panose="020B0604020202020204" pitchFamily="34" charset="0"/>
              <a:buChar char="•"/>
            </a:pPr>
            <a:r>
              <a:rPr lang="en-US" sz="2000" dirty="0">
                <a:cs typeface="Times New Roman" pitchFamily="18" charset="0"/>
              </a:rPr>
              <a:t>Mouse </a:t>
            </a:r>
          </a:p>
          <a:p>
            <a:pPr algn="just">
              <a:lnSpc>
                <a:spcPct val="150000"/>
              </a:lnSpc>
              <a:buFont typeface="Arial" panose="020B0604020202020204" pitchFamily="34" charset="0"/>
              <a:buChar char="•"/>
            </a:pPr>
            <a:r>
              <a:rPr lang="en-US" sz="2000" dirty="0" err="1">
                <a:cs typeface="Times New Roman" pitchFamily="18" charset="0"/>
              </a:rPr>
              <a:t>Harddisk</a:t>
            </a:r>
            <a:r>
              <a:rPr lang="en-US" sz="2000" dirty="0">
                <a:cs typeface="Times New Roman" pitchFamily="18" charset="0"/>
              </a:rPr>
              <a:t>	</a:t>
            </a:r>
          </a:p>
          <a:p>
            <a:pPr algn="just">
              <a:lnSpc>
                <a:spcPct val="150000"/>
              </a:lnSpc>
              <a:buFont typeface="Arial" panose="020B0604020202020204" pitchFamily="34" charset="0"/>
              <a:buChar char="•"/>
            </a:pPr>
            <a:r>
              <a:rPr lang="en-US" sz="2000" dirty="0">
                <a:cs typeface="Times New Roman" pitchFamily="18" charset="0"/>
              </a:rPr>
              <a:t>Ram	</a:t>
            </a:r>
          </a:p>
          <a:p>
            <a:endParaRPr lang="en-IN" dirty="0"/>
          </a:p>
        </p:txBody>
      </p:sp>
    </p:spTree>
    <p:extLst>
      <p:ext uri="{BB962C8B-B14F-4D97-AF65-F5344CB8AC3E}">
        <p14:creationId xmlns:p14="http://schemas.microsoft.com/office/powerpoint/2010/main" val="227938605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4ED166-9586-2619-9A54-B5E298470AE0}"/>
              </a:ext>
            </a:extLst>
          </p:cNvPr>
          <p:cNvSpPr>
            <a:spLocks noGrp="1"/>
          </p:cNvSpPr>
          <p:nvPr>
            <p:ph type="title" idx="4294967295"/>
          </p:nvPr>
        </p:nvSpPr>
        <p:spPr>
          <a:xfrm>
            <a:off x="96838" y="0"/>
            <a:ext cx="10058400" cy="1449388"/>
          </a:xfrm>
        </p:spPr>
        <p:txBody>
          <a:bodyPr/>
          <a:lstStyle/>
          <a:p>
            <a:r>
              <a:rPr lang="en-US" dirty="0"/>
              <a:t>CONCLUSION</a:t>
            </a:r>
            <a:endParaRPr lang="en-IN" dirty="0"/>
          </a:p>
        </p:txBody>
      </p:sp>
      <p:sp>
        <p:nvSpPr>
          <p:cNvPr id="3" name="Content Placeholder 2">
            <a:extLst>
              <a:ext uri="{FF2B5EF4-FFF2-40B4-BE49-F238E27FC236}">
                <a16:creationId xmlns:a16="http://schemas.microsoft.com/office/drawing/2014/main" id="{9A13F28A-8BE4-B296-D662-B603448AEF8B}"/>
              </a:ext>
            </a:extLst>
          </p:cNvPr>
          <p:cNvSpPr>
            <a:spLocks noGrp="1"/>
          </p:cNvSpPr>
          <p:nvPr>
            <p:ph idx="4294967295"/>
          </p:nvPr>
        </p:nvSpPr>
        <p:spPr>
          <a:xfrm>
            <a:off x="280554" y="810491"/>
            <a:ext cx="9310255" cy="5850082"/>
          </a:xfrm>
        </p:spPr>
        <p:txBody>
          <a:bodyPr>
            <a:normAutofit fontScale="77500" lnSpcReduction="20000"/>
          </a:bodyPr>
          <a:lstStyle/>
          <a:p>
            <a:pPr algn="just">
              <a:lnSpc>
                <a:spcPct val="170000"/>
              </a:lnSpc>
              <a:buFont typeface="Arial" panose="020B0604020202020204" pitchFamily="34" charset="0"/>
              <a:buChar char="•"/>
            </a:pPr>
            <a:r>
              <a:rPr lang="en-US" sz="2300" dirty="0"/>
              <a:t>Energy storage systems (ESS) allow for the smooth integration of clean energy generation sources, such as wind and solar energy. Increasing interest in ESS, particularly in battery technologies, has led to increased research and deployment of BESS, which will contribute to their future viability.</a:t>
            </a:r>
          </a:p>
          <a:p>
            <a:pPr algn="just">
              <a:lnSpc>
                <a:spcPct val="170000"/>
              </a:lnSpc>
              <a:buFont typeface="Arial" panose="020B0604020202020204" pitchFamily="34" charset="0"/>
              <a:buChar char="•"/>
            </a:pPr>
            <a:r>
              <a:rPr lang="en-US" sz="2300" dirty="0"/>
              <a:t> Among the BESS technologies available, lead acid batteries are currently the most widely used battery due to their cost, technological maturity and availability.</a:t>
            </a:r>
          </a:p>
          <a:p>
            <a:pPr algn="just">
              <a:lnSpc>
                <a:spcPct val="170000"/>
              </a:lnSpc>
              <a:buFont typeface="Arial" panose="020B0604020202020204" pitchFamily="34" charset="0"/>
              <a:buChar char="•"/>
            </a:pPr>
            <a:r>
              <a:rPr lang="en-US" sz="2300" dirty="0"/>
              <a:t> The motivation for continuous development of battery technologies includes many factors, such as application flexibilities and decreasing investment costs resulting from parallel advancement of the technologies for use in power system and electric vehicle applications. </a:t>
            </a:r>
          </a:p>
          <a:p>
            <a:pPr algn="just">
              <a:lnSpc>
                <a:spcPct val="170000"/>
              </a:lnSpc>
              <a:buFont typeface="Arial" panose="020B0604020202020204" pitchFamily="34" charset="0"/>
              <a:buChar char="•"/>
            </a:pPr>
            <a:r>
              <a:rPr lang="en-US" sz="2300" dirty="0"/>
              <a:t>In this paper, a review of real-world </a:t>
            </a:r>
            <a:r>
              <a:rPr lang="en-US" sz="2300" dirty="0" err="1"/>
              <a:t>utilisation</a:t>
            </a:r>
            <a:r>
              <a:rPr lang="en-US" sz="2300" dirty="0"/>
              <a:t> of various storage technologies is discussed, and most of the installation examples provided are still under operation. </a:t>
            </a:r>
            <a:endParaRPr lang="en-IN" sz="1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74226702"/>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E7667BD3-FC0B-994E-C38F-38E4ECBDD4D5}"/>
              </a:ext>
            </a:extLst>
          </p:cNvPr>
          <p:cNvSpPr>
            <a:spLocks noGrp="1"/>
          </p:cNvSpPr>
          <p:nvPr>
            <p:ph idx="4294967295"/>
          </p:nvPr>
        </p:nvSpPr>
        <p:spPr>
          <a:xfrm>
            <a:off x="509155" y="570779"/>
            <a:ext cx="8596313" cy="3881437"/>
          </a:xfrm>
        </p:spPr>
        <p:txBody>
          <a:bodyPr/>
          <a:lstStyle/>
          <a:p>
            <a:pPr algn="just">
              <a:lnSpc>
                <a:spcPct val="150000"/>
              </a:lnSpc>
            </a:pPr>
            <a:r>
              <a:rPr lang="en-US" dirty="0"/>
              <a:t>State-of-the-art research and development of BESS are generally focused on increasing their power, energy capacity and applications.</a:t>
            </a:r>
          </a:p>
          <a:p>
            <a:pPr algn="just">
              <a:lnSpc>
                <a:spcPct val="150000"/>
              </a:lnSpc>
            </a:pPr>
            <a:r>
              <a:rPr lang="en-US" dirty="0"/>
              <a:t> The approaches used in power system simulation studies are also described with a specific focus on chemical battery modelling by means of electrical equivalent circuit models. </a:t>
            </a:r>
          </a:p>
          <a:p>
            <a:pPr algn="just">
              <a:lnSpc>
                <a:spcPct val="150000"/>
              </a:lnSpc>
            </a:pPr>
            <a:r>
              <a:rPr lang="en-US" dirty="0"/>
              <a:t>Steady state and dynamic models of lead-acid batteries are reviewed based on their distinct characteristics and applications. </a:t>
            </a:r>
            <a:endParaRPr lang="en-IN" dirty="0"/>
          </a:p>
        </p:txBody>
      </p:sp>
    </p:spTree>
    <p:extLst>
      <p:ext uri="{BB962C8B-B14F-4D97-AF65-F5344CB8AC3E}">
        <p14:creationId xmlns:p14="http://schemas.microsoft.com/office/powerpoint/2010/main" val="161588290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docProps/app.xml><?xml version="1.0" encoding="utf-8"?>
<Properties xmlns="http://schemas.openxmlformats.org/officeDocument/2006/extended-properties" xmlns:vt="http://schemas.openxmlformats.org/officeDocument/2006/docPropsVTypes">
  <Template>Facet</Template>
  <TotalTime>83</TotalTime>
  <Words>2426</Words>
  <Application>Microsoft Office PowerPoint</Application>
  <PresentationFormat>Widescreen</PresentationFormat>
  <Paragraphs>101</Paragraphs>
  <Slides>25</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25</vt:i4>
      </vt:variant>
    </vt:vector>
  </HeadingPairs>
  <TitlesOfParts>
    <vt:vector size="30" baseType="lpstr">
      <vt:lpstr>Arial</vt:lpstr>
      <vt:lpstr>Times New Roman</vt:lpstr>
      <vt:lpstr>Trebuchet MS</vt:lpstr>
      <vt:lpstr>Wingdings 3</vt:lpstr>
      <vt:lpstr>Facet</vt:lpstr>
      <vt:lpstr>PowerPoint Presentation</vt:lpstr>
      <vt:lpstr>PowerPoint Presentation</vt:lpstr>
      <vt:lpstr>Abstract</vt:lpstr>
      <vt:lpstr>PowerPoint Presentation</vt:lpstr>
      <vt:lpstr>PowerPoint Presentation</vt:lpstr>
      <vt:lpstr>Objective</vt:lpstr>
      <vt:lpstr>Existing System</vt:lpstr>
      <vt:lpstr>Disadvantage</vt:lpstr>
      <vt:lpstr>PROPOSED SYSTEM :</vt:lpstr>
      <vt:lpstr>Advantage</vt:lpstr>
      <vt:lpstr>Introduction</vt:lpstr>
      <vt:lpstr>PowerPoint Presentation</vt:lpstr>
      <vt:lpstr>MODULES</vt:lpstr>
      <vt:lpstr>Energy Storage Technology Module  </vt:lpstr>
      <vt:lpstr>Power Conversion Module  </vt:lpstr>
      <vt:lpstr>Energy Management System (EMS)  </vt:lpstr>
      <vt:lpstr>Integration Module  </vt:lpstr>
      <vt:lpstr>Software Details</vt:lpstr>
      <vt:lpstr>Front End</vt:lpstr>
      <vt:lpstr>Database</vt:lpstr>
      <vt:lpstr>Cloud Web Server</vt:lpstr>
      <vt:lpstr>SOFTWARE REQUIREMENTS:</vt:lpstr>
      <vt:lpstr>HARDWARE REQUIREMENTS:</vt:lpstr>
      <vt:lpstr>CONCLUSION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vishalrameshv13@gmail.com</dc:creator>
  <cp:lastModifiedBy>vishalrameshv13@gmail.com</cp:lastModifiedBy>
  <cp:revision>48</cp:revision>
  <dcterms:created xsi:type="dcterms:W3CDTF">2024-08-14T12:13:16Z</dcterms:created>
  <dcterms:modified xsi:type="dcterms:W3CDTF">2024-10-13T14:01:00Z</dcterms:modified>
</cp:coreProperties>
</file>