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81"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0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7659041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1595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44854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154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39011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22447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06775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93391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2949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27662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20388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47640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88113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38992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4685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0881052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0875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13-10-2024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85621784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789710" y="2321913"/>
            <a:ext cx="9705108" cy="954107"/>
          </a:xfrm>
          <a:prstGeom prst="rect">
            <a:avLst/>
          </a:prstGeom>
          <a:noFill/>
        </p:spPr>
        <p:txBody>
          <a:bodyPr wrap="square">
            <a:spAutoFit/>
          </a:bodyPr>
          <a:lstStyle/>
          <a:p>
            <a:pPr algn="ctr"/>
            <a:r>
              <a:rPr lang="en-US" sz="2800" dirty="0"/>
              <a:t>Building Integrated Photo-voltaic (BIPV) potential assessment and </a:t>
            </a:r>
            <a:r>
              <a:rPr lang="en-US" sz="2800" dirty="0" err="1"/>
              <a:t>visualisation</a:t>
            </a:r>
            <a:r>
              <a:rPr lang="en-US" sz="2800" dirty="0"/>
              <a:t> using LOD-1 3D City Model</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507483"/>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24691" y="-242166"/>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635793" y="840689"/>
            <a:ext cx="11085151" cy="5840665"/>
          </a:xfrm>
        </p:spPr>
        <p:txBody>
          <a:bodyPr>
            <a:noAutofit/>
          </a:bodyPr>
          <a:lstStyle/>
          <a:p>
            <a:pPr algn="just">
              <a:lnSpc>
                <a:spcPct val="150000"/>
              </a:lnSpc>
              <a:buFont typeface="Arial" panose="020B0604020202020204" pitchFamily="34" charset="0"/>
              <a:buChar char="•"/>
            </a:pPr>
            <a:r>
              <a:rPr lang="en-US" dirty="0"/>
              <a:t>Description: Building Integrated Photovoltaic (BIPV) systems are the solar power generating products or systems that are seamlessly integrated into the building envelop. The satellite data from Indian Satellites such as Cartosat-2/3 and Cartosat-1 are capable of generating 3D city models up to LoD-1. These LoD1 models, which are derived by extruding a footprint to a uniform height, can be used for simulating building shadows. </a:t>
            </a:r>
          </a:p>
          <a:p>
            <a:pPr algn="just">
              <a:lnSpc>
                <a:spcPct val="150000"/>
              </a:lnSpc>
              <a:buFont typeface="Arial" panose="020B0604020202020204" pitchFamily="34" charset="0"/>
              <a:buChar char="•"/>
            </a:pPr>
            <a:r>
              <a:rPr lang="en-US" dirty="0"/>
              <a:t>This project aims to develop an interactive application for assessing BIPV potential using LOD-1 3D city model. It will involve simulating shadow of adjoining buildings on each face of the building and estimating incident solar energy on the vertical face of the building. The application will render the building surface according to available BIPV potential. </a:t>
            </a:r>
          </a:p>
          <a:p>
            <a:pPr algn="just">
              <a:lnSpc>
                <a:spcPct val="150000"/>
              </a:lnSpc>
              <a:buFont typeface="Arial" panose="020B0604020202020204" pitchFamily="34" charset="0"/>
              <a:buChar char="•"/>
            </a:pPr>
            <a:r>
              <a:rPr lang="en-US" dirty="0"/>
              <a:t>Challenge: * 3D </a:t>
            </a:r>
            <a:r>
              <a:rPr lang="en-US" dirty="0" err="1"/>
              <a:t>Visualisation</a:t>
            </a:r>
            <a:r>
              <a:rPr lang="en-US" dirty="0"/>
              <a:t> of LOD-1 City Model * Simulating Building Shadows in 3D * 3D Rendering of BIPV Potential on Building Usage: </a:t>
            </a:r>
          </a:p>
          <a:p>
            <a:pPr algn="just">
              <a:lnSpc>
                <a:spcPct val="150000"/>
              </a:lnSpc>
            </a:pPr>
            <a:r>
              <a:rPr lang="en-US" dirty="0"/>
              <a:t>Application of Space-based inputs for Renewable Energy Users: The application will be deployed on VEDAS portal's '3D City Model and Rooftop Solar Potential' application. It will be </a:t>
            </a:r>
            <a:r>
              <a:rPr lang="en-US" dirty="0" err="1"/>
              <a:t>usefu</a:t>
            </a:r>
            <a:r>
              <a:rPr lang="en-US" dirty="0"/>
              <a:t> for Policy-makers (State &amp; Central Government), Solar Energy Solution Providers, Architects and citizens.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112B6E-685A-C1D5-BF9E-34CF2FC1CD7E}"/>
              </a:ext>
            </a:extLst>
          </p:cNvPr>
          <p:cNvSpPr>
            <a:spLocks noGrp="1"/>
          </p:cNvSpPr>
          <p:nvPr>
            <p:ph idx="4294967295"/>
          </p:nvPr>
        </p:nvSpPr>
        <p:spPr>
          <a:xfrm>
            <a:off x="999114" y="322118"/>
            <a:ext cx="9755477" cy="4364182"/>
          </a:xfrm>
        </p:spPr>
        <p:txBody>
          <a:bodyPr/>
          <a:lstStyle/>
          <a:p>
            <a:pPr algn="just">
              <a:lnSpc>
                <a:spcPct val="150000"/>
              </a:lnSpc>
            </a:pPr>
            <a:r>
              <a:rPr lang="en-US" sz="1800" dirty="0"/>
              <a:t>Available Solutions (if Yes, reasons for not using them): Commercial Architectural Packages like Autodesk are suitable for building-level analysis and require substantial level of details. 3D GIS packages such as ESRI City Engine or Cesium provide </a:t>
            </a:r>
            <a:r>
              <a:rPr lang="en-US" sz="1800" dirty="0" err="1"/>
              <a:t>visualisation</a:t>
            </a:r>
            <a:r>
              <a:rPr lang="en-US" sz="1800" dirty="0"/>
              <a:t> capabilities. </a:t>
            </a:r>
          </a:p>
          <a:p>
            <a:pPr algn="just">
              <a:lnSpc>
                <a:spcPct val="150000"/>
              </a:lnSpc>
            </a:pPr>
            <a:r>
              <a:rPr lang="en-US" sz="1800" dirty="0"/>
              <a:t>Software for city-wide BIPV potential estimation are currently not available in public domain. Desired Outcome: An interactive application where user provides a date (for calculating sun-position) and daily Global Horizontal Irradiation (GHI) value, and the application generates corresponding 3D city model rendered according to incident solar energy for that day. </a:t>
            </a:r>
          </a:p>
          <a:p>
            <a:pPr algn="just">
              <a:lnSpc>
                <a:spcPct val="150000"/>
              </a:lnSpc>
            </a:pPr>
            <a:r>
              <a:rPr lang="en-US" sz="1800" dirty="0"/>
              <a:t>The application also provide total BIPV and rooftop PV energy potential available in the building.</a:t>
            </a:r>
            <a:endParaRPr lang="en-IN" dirty="0"/>
          </a:p>
        </p:txBody>
      </p:sp>
    </p:spTree>
    <p:extLst>
      <p:ext uri="{BB962C8B-B14F-4D97-AF65-F5344CB8AC3E}">
        <p14:creationId xmlns:p14="http://schemas.microsoft.com/office/powerpoint/2010/main" val="3778717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72736" y="-341456"/>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70609" y="914399"/>
            <a:ext cx="11450782" cy="5787737"/>
          </a:xfrm>
        </p:spPr>
        <p:txBody>
          <a:bodyPr>
            <a:normAutofit/>
          </a:bodyPr>
          <a:lstStyle/>
          <a:p>
            <a:pPr algn="just">
              <a:lnSpc>
                <a:spcPct val="150000"/>
              </a:lnSpc>
              <a:buFont typeface="Arial" panose="020B0604020202020204" pitchFamily="34" charset="0"/>
              <a:buChar char="•"/>
            </a:pPr>
            <a:r>
              <a:rPr lang="en-US" dirty="0"/>
              <a:t>to understand the current possibilities of features and functions in the available BIPV design and management tools</a:t>
            </a:r>
          </a:p>
          <a:p>
            <a:pPr algn="just">
              <a:lnSpc>
                <a:spcPct val="150000"/>
              </a:lnSpc>
              <a:buFont typeface="Arial" panose="020B0604020202020204" pitchFamily="34" charset="0"/>
              <a:buChar char="•"/>
            </a:pPr>
            <a:r>
              <a:rPr lang="en-US" dirty="0"/>
              <a:t>to describe the features and functions of current solar PV design and management tools in relation to geophysical, technical, economic and environment</a:t>
            </a:r>
          </a:p>
          <a:p>
            <a:pPr algn="just">
              <a:lnSpc>
                <a:spcPct val="150000"/>
              </a:lnSpc>
              <a:buFont typeface="Arial" panose="020B0604020202020204" pitchFamily="34" charset="0"/>
              <a:buChar char="•"/>
            </a:pPr>
            <a:r>
              <a:rPr lang="en-US" dirty="0"/>
              <a:t> to provide insight into possible limitations and bottlenecks of particular functionalities, procedures, and tools</a:t>
            </a:r>
          </a:p>
          <a:p>
            <a:pPr algn="just">
              <a:lnSpc>
                <a:spcPct val="150000"/>
              </a:lnSpc>
              <a:buFont typeface="Arial" panose="020B0604020202020204" pitchFamily="34" charset="0"/>
              <a:buChar char="•"/>
            </a:pPr>
            <a:r>
              <a:rPr lang="en-US" dirty="0"/>
              <a:t>to offer a quick and effective comparison in a visually structured way that could be done in two ways, per feature/category and/or per tool/discipline</a:t>
            </a:r>
          </a:p>
          <a:p>
            <a:pPr algn="just">
              <a:lnSpc>
                <a:spcPct val="150000"/>
              </a:lnSpc>
              <a:buFont typeface="Arial" panose="020B0604020202020204" pitchFamily="34" charset="0"/>
              <a:buChar char="•"/>
            </a:pPr>
            <a:r>
              <a:rPr lang="en-US" dirty="0"/>
              <a:t>to target needs and facilitate decision-making of end-users from all backgrounds and level of expertise who are interested in learning and working in the BIPV sector. </a:t>
            </a:r>
          </a:p>
          <a:p>
            <a:pPr algn="just">
              <a:lnSpc>
                <a:spcPct val="150000"/>
              </a:lnSpc>
              <a:buFont typeface="Arial" panose="020B0604020202020204" pitchFamily="34" charset="0"/>
              <a:buChar char="•"/>
            </a:pPr>
            <a:r>
              <a:rPr lang="en-US" dirty="0"/>
              <a:t>to aid the right tool selection for the planning of specific BIPV categories considering their requirements in relation to geophysical, technical, economic and environment </a:t>
            </a:r>
          </a:p>
          <a:p>
            <a:pPr algn="just">
              <a:lnSpc>
                <a:spcPct val="150000"/>
              </a:lnSpc>
              <a:buFont typeface="Arial" panose="020B0604020202020204" pitchFamily="34" charset="0"/>
              <a:buChar char="•"/>
            </a:pPr>
            <a:r>
              <a:rPr lang="en-US" dirty="0"/>
              <a:t>to propose potential improvements for an integrated solution for PV design and management.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55864" y="-138257"/>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441505" y="837406"/>
            <a:ext cx="11308989" cy="5183187"/>
          </a:xfrm>
        </p:spPr>
        <p:txBody>
          <a:bodyPr>
            <a:normAutofit/>
          </a:bodyPr>
          <a:lstStyle/>
          <a:p>
            <a:pPr algn="just">
              <a:lnSpc>
                <a:spcPct val="150000"/>
              </a:lnSpc>
              <a:buFont typeface="Arial" panose="020B0604020202020204" pitchFamily="34" charset="0"/>
              <a:buChar char="•"/>
            </a:pPr>
            <a:r>
              <a:rPr lang="en-US" dirty="0"/>
              <a:t>Therefore, to accelerate the implementation of BIPV systems, there is an increase in demand for convenient software tools for stakeholders, along with the supply chain and planning process that can be used for design, analysis, and troubleshooting [3].</a:t>
            </a:r>
          </a:p>
          <a:p>
            <a:pPr algn="just">
              <a:lnSpc>
                <a:spcPct val="150000"/>
              </a:lnSpc>
              <a:buFont typeface="Arial" panose="020B0604020202020204" pitchFamily="34" charset="0"/>
              <a:buChar char="•"/>
            </a:pPr>
            <a:r>
              <a:rPr lang="en-US" dirty="0"/>
              <a:t> This report will examine features and functions, as well as potential development and limitations of currently available tools used in BIPV planning process, including tools specifically designed for BIPV and PV tools with capacity to simulate certain BIPV cases. </a:t>
            </a:r>
          </a:p>
          <a:p>
            <a:pPr algn="just">
              <a:lnSpc>
                <a:spcPct val="150000"/>
              </a:lnSpc>
              <a:buFont typeface="Arial" panose="020B0604020202020204" pitchFamily="34" charset="0"/>
              <a:buChar char="•"/>
            </a:pPr>
            <a:r>
              <a:rPr lang="en-US" dirty="0"/>
              <a:t>BIPV design and management tools are analyzed in relation to geophysical, technical, economic and environmental aspects. Moreover, report provides information on limitation and reliability of these tools in different settings and for different BIPV categories, indicating pathways and tools’ selection that would provide the highest confidence and fidelity of results as well as positive user experience throughout the process.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28373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88373" y="851766"/>
            <a:ext cx="10733809" cy="5154468"/>
          </a:xfrm>
        </p:spPr>
        <p:txBody>
          <a:bodyPr>
            <a:normAutofit/>
          </a:bodyPr>
          <a:lstStyle/>
          <a:p>
            <a:pPr algn="just">
              <a:lnSpc>
                <a:spcPct val="150000"/>
              </a:lnSpc>
              <a:buFont typeface="Arial" panose="020B0604020202020204" pitchFamily="34" charset="0"/>
              <a:buChar char="•"/>
            </a:pPr>
            <a:r>
              <a:rPr lang="en-US" b="1" dirty="0"/>
              <a:t>Basic Geometric Representation:</a:t>
            </a:r>
            <a:r>
              <a:rPr lang="en-US" dirty="0"/>
              <a:t> LOD-1 models typically represent buildings as simple blocks, which do not capture architectural features such as roof slopes, orientations, and the presence of overhangs that are crucial for accurate solar energy assessments.</a:t>
            </a:r>
          </a:p>
          <a:p>
            <a:pPr algn="just">
              <a:lnSpc>
                <a:spcPct val="150000"/>
              </a:lnSpc>
              <a:buFont typeface="Arial" panose="020B0604020202020204" pitchFamily="34" charset="0"/>
              <a:buChar char="•"/>
            </a:pPr>
            <a:r>
              <a:rPr lang="en-US" b="1" dirty="0"/>
              <a:t>Lack of Aesthetic Representation:</a:t>
            </a:r>
            <a:r>
              <a:rPr lang="en-US" dirty="0"/>
              <a:t> The basic geometric forms in LOD-1 do not provide a realistic visualization of how BIPV systems would look on buildings, making it challenging for stakeholders to understand their integration into the urban landscape.</a:t>
            </a:r>
          </a:p>
          <a:p>
            <a:pPr algn="just">
              <a:lnSpc>
                <a:spcPct val="150000"/>
              </a:lnSpc>
              <a:buFont typeface="Arial" panose="020B0604020202020204" pitchFamily="34" charset="0"/>
              <a:buChar char="•"/>
            </a:pPr>
            <a:r>
              <a:rPr lang="en-US" b="1" dirty="0"/>
              <a:t>Simplified Energy Modeling:</a:t>
            </a:r>
            <a:r>
              <a:rPr lang="en-US" dirty="0"/>
              <a:t> Performance simulations, including energy yield and financial assessments, may be based on inaccurate or overly simplified assumptions, resulting in misleading conclusions</a:t>
            </a:r>
          </a:p>
          <a:p>
            <a:pPr algn="just">
              <a:lnSpc>
                <a:spcPct val="150000"/>
              </a:lnSpc>
              <a:buFont typeface="Arial" panose="020B0604020202020204" pitchFamily="34" charset="0"/>
              <a:buChar char="•"/>
            </a:pPr>
            <a:r>
              <a:rPr lang="en-US" b="1" dirty="0"/>
              <a:t>Compatibility Issues:</a:t>
            </a:r>
            <a:r>
              <a:rPr lang="en-US" dirty="0"/>
              <a:t> LOD-1 models may not integrate well with advanced modeling tools or Geographic Information Systems (GIS) that require more detailed data layers for effective analysis and simulation.</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238991" y="-19122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914398" y="1149348"/>
            <a:ext cx="10162309" cy="4752687"/>
          </a:xfrm>
        </p:spPr>
        <p:txBody>
          <a:bodyPr>
            <a:noAutofit/>
          </a:bodyPr>
          <a:lstStyle/>
          <a:p>
            <a:pPr algn="just">
              <a:lnSpc>
                <a:spcPct val="150000"/>
              </a:lnSpc>
              <a:buFont typeface="Arial" panose="020B0604020202020204" pitchFamily="34" charset="0"/>
              <a:buChar char="•"/>
            </a:pPr>
            <a:r>
              <a:rPr lang="en-US" dirty="0"/>
              <a:t>The </a:t>
            </a:r>
            <a:r>
              <a:rPr lang="en-US" b="1" dirty="0"/>
              <a:t>3D City Model Module</a:t>
            </a:r>
            <a:r>
              <a:rPr lang="en-US" dirty="0"/>
              <a:t> serves as the foundational layer, generating simple geometric representations of buildings and urban layouts, allowing for rapid visualization of city structures.</a:t>
            </a:r>
          </a:p>
          <a:p>
            <a:pPr algn="just">
              <a:lnSpc>
                <a:spcPct val="150000"/>
              </a:lnSpc>
              <a:buFont typeface="Arial" panose="020B0604020202020204" pitchFamily="34" charset="0"/>
              <a:buChar char="•"/>
            </a:pPr>
            <a:r>
              <a:rPr lang="en-US" dirty="0"/>
              <a:t> Coupled with this is the </a:t>
            </a:r>
            <a:r>
              <a:rPr lang="en-US" b="1" dirty="0"/>
              <a:t>Solar Radiation Analysis Module</a:t>
            </a:r>
            <a:r>
              <a:rPr lang="en-US" dirty="0"/>
              <a:t>, which evaluates solar insolation levels on building surfaces, identifying optimal locations for BIPV installation by accounting for shading effects from nearby structures and vegetation. </a:t>
            </a:r>
          </a:p>
          <a:p>
            <a:pPr algn="just">
              <a:lnSpc>
                <a:spcPct val="150000"/>
              </a:lnSpc>
              <a:buFont typeface="Arial" panose="020B0604020202020204" pitchFamily="34" charset="0"/>
              <a:buChar char="•"/>
            </a:pPr>
            <a:r>
              <a:rPr lang="en-US" dirty="0"/>
              <a:t>The </a:t>
            </a:r>
            <a:r>
              <a:rPr lang="en-US" b="1" dirty="0"/>
              <a:t>Energy Production Estimation Module</a:t>
            </a:r>
            <a:r>
              <a:rPr lang="en-US" dirty="0"/>
              <a:t> leverages solar radiation data to forecast the potential energy output of various BIPV technologies, offering insights into their efficiency and feasibility.</a:t>
            </a:r>
          </a:p>
          <a:p>
            <a:pPr algn="just">
              <a:lnSpc>
                <a:spcPct val="150000"/>
              </a:lnSpc>
              <a:buFont typeface="Arial" panose="020B0604020202020204" pitchFamily="34" charset="0"/>
              <a:buChar char="•"/>
            </a:pPr>
            <a:r>
              <a:rPr lang="en-US" dirty="0"/>
              <a:t>To enhance stakeholder engagement, the </a:t>
            </a:r>
            <a:r>
              <a:rPr lang="en-US" b="1" dirty="0"/>
              <a:t>Visualization Module</a:t>
            </a:r>
            <a:r>
              <a:rPr lang="en-US" dirty="0"/>
              <a:t> generates interactive 3D models that illustrate how BIPV systems would integrate into the urban fabric, enabling decision-makers and community members to visualize potential installations in their neighborhoods.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21506" y="912812"/>
            <a:ext cx="10948987" cy="5032375"/>
          </a:xfrm>
        </p:spPr>
        <p:txBody>
          <a:bodyPr>
            <a:normAutofit/>
          </a:bodyPr>
          <a:lstStyle/>
          <a:p>
            <a:pPr algn="just">
              <a:lnSpc>
                <a:spcPct val="150000"/>
              </a:lnSpc>
              <a:buFont typeface="Arial" panose="020B0604020202020204" pitchFamily="34" charset="0"/>
              <a:buChar char="•"/>
            </a:pPr>
            <a:r>
              <a:rPr lang="en-US" b="1" dirty="0"/>
              <a:t>Low Resource Requirements:</a:t>
            </a:r>
            <a:r>
              <a:rPr lang="en-US" dirty="0"/>
              <a:t> LOD-1 models are simpler and require less computational power and time for generation, making them a cost-effective option for initial assessments of BIPV potential.</a:t>
            </a:r>
          </a:p>
          <a:p>
            <a:pPr algn="just">
              <a:lnSpc>
                <a:spcPct val="150000"/>
              </a:lnSpc>
              <a:buFont typeface="Arial" panose="020B0604020202020204" pitchFamily="34" charset="0"/>
              <a:buChar char="•"/>
            </a:pPr>
            <a:r>
              <a:rPr lang="en-US" b="1" dirty="0"/>
              <a:t>Easy to Understand:</a:t>
            </a:r>
            <a:r>
              <a:rPr lang="en-US" dirty="0"/>
              <a:t> The straightforward geometric representation makes it easier for non-experts to comprehend and visualize urban layouts, making it useful for preliminary discussions and stakeholder engagement.</a:t>
            </a:r>
            <a:r>
              <a:rPr lang="en-US" b="1" dirty="0"/>
              <a:t> </a:t>
            </a:r>
          </a:p>
          <a:p>
            <a:pPr algn="just">
              <a:lnSpc>
                <a:spcPct val="150000"/>
              </a:lnSpc>
              <a:buFont typeface="Arial" panose="020B0604020202020204" pitchFamily="34" charset="0"/>
              <a:buChar char="•"/>
            </a:pPr>
            <a:r>
              <a:rPr lang="en-US" b="1" dirty="0"/>
              <a:t>Initial Screening Tool:</a:t>
            </a:r>
            <a:r>
              <a:rPr lang="en-US" dirty="0"/>
              <a:t> LOD-1 models can serve as effective tools for broad assessments of potential solar energy generation across urban areas, allowing for the identification of suitable zones for BIPV installations without detailed analysis.</a:t>
            </a:r>
          </a:p>
          <a:p>
            <a:pPr algn="just">
              <a:lnSpc>
                <a:spcPct val="150000"/>
              </a:lnSpc>
              <a:buFont typeface="Arial" panose="020B0604020202020204" pitchFamily="34" charset="0"/>
              <a:buChar char="•"/>
            </a:pPr>
            <a:r>
              <a:rPr lang="en-US" b="1" dirty="0"/>
              <a:t>Compatibility with GIS Tools:</a:t>
            </a:r>
            <a:r>
              <a:rPr lang="en-US" dirty="0"/>
              <a:t> LOD-1 models can be easily integrated with GIS platforms, allowing for the analysis of spatial relationships, land use, and environmental factors that influence solar energy generation.</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30537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675408" y="891020"/>
            <a:ext cx="10577945" cy="5530562"/>
          </a:xfrm>
        </p:spPr>
        <p:txBody>
          <a:bodyPr>
            <a:noAutofit/>
          </a:bodyPr>
          <a:lstStyle/>
          <a:p>
            <a:pPr algn="just">
              <a:lnSpc>
                <a:spcPct val="150000"/>
              </a:lnSpc>
              <a:buFont typeface="Arial" panose="020B0604020202020204" pitchFamily="34" charset="0"/>
              <a:buChar char="•"/>
            </a:pPr>
            <a:r>
              <a:rPr lang="en-US" dirty="0"/>
              <a:t>Buildings account for approximately 32% of global final energy use, 19% of energy-related greenhouse gas emissions and 51% of global electricity consumption [1]. Therefore, there is an urgent need to explore the renewable energy resources which not only meet the increasing energy requirements of the world but also are environmentally friendly [2]. </a:t>
            </a:r>
          </a:p>
          <a:p>
            <a:pPr algn="just">
              <a:lnSpc>
                <a:spcPct val="150000"/>
              </a:lnSpc>
              <a:buFont typeface="Arial" panose="020B0604020202020204" pitchFamily="34" charset="0"/>
              <a:buChar char="•"/>
            </a:pPr>
            <a:r>
              <a:rPr lang="en-US" dirty="0"/>
              <a:t>The long-term role of solar power as a renewable energy source has recently become a much more popular topic of discussion because of its impact on the future of energy and reduction of CO2 emissions.</a:t>
            </a:r>
          </a:p>
          <a:p>
            <a:pPr algn="just">
              <a:lnSpc>
                <a:spcPct val="150000"/>
              </a:lnSpc>
              <a:buFont typeface="Arial" panose="020B0604020202020204" pitchFamily="34" charset="0"/>
              <a:buChar char="•"/>
            </a:pPr>
            <a:r>
              <a:rPr lang="en-US" dirty="0"/>
              <a:t> Solar power expansion has happened across continents and in many forms and environmental settings. It covered a wide range of scenarios, from solar power plants focusing on energy generation for external use, up to small decentralized solar units generating on-site energy for improving self-sufficiency. </a:t>
            </a:r>
          </a:p>
          <a:p>
            <a:pPr algn="just">
              <a:lnSpc>
                <a:spcPct val="150000"/>
              </a:lnSpc>
              <a:buFont typeface="Arial" panose="020B0604020202020204" pitchFamily="34" charset="0"/>
              <a:buChar char="•"/>
            </a:pPr>
            <a:r>
              <a:rPr lang="en-US" dirty="0"/>
              <a:t>This is especially noticeable in BIPV field, where non-optimal placements are much more common than in solar power plants. Therefore, these cases require much higher spatial-temporal granularity to provide reliable results.</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83572" y="156765"/>
            <a:ext cx="11547763" cy="6544469"/>
          </a:xfrm>
        </p:spPr>
        <p:txBody>
          <a:bodyPr>
            <a:noAutofit/>
          </a:bodyPr>
          <a:lstStyle/>
          <a:p>
            <a:pPr algn="just">
              <a:lnSpc>
                <a:spcPct val="150000"/>
              </a:lnSpc>
              <a:buFont typeface="Arial" panose="020B0604020202020204" pitchFamily="34" charset="0"/>
              <a:buChar char="•"/>
            </a:pPr>
            <a:r>
              <a:rPr lang="en-US" dirty="0"/>
              <a:t>Moreover, the granularity of results differs along with design phases, starting from low detail and rough results for initial feasibility assessments, and ending up with results in high detail and with high reliability. From the value-chain perspective, stakeholders’ target information domains and objectives differ and consequently, they require different types and quality of information. </a:t>
            </a:r>
          </a:p>
          <a:p>
            <a:pPr algn="just">
              <a:lnSpc>
                <a:spcPct val="150000"/>
              </a:lnSpc>
              <a:buFont typeface="Arial" panose="020B0604020202020204" pitchFamily="34" charset="0"/>
              <a:buChar char="•"/>
            </a:pPr>
            <a:r>
              <a:rPr lang="en-US" dirty="0"/>
              <a:t>For example, the primary design goal from a developers’ perspective is maximizing the lifecycle benefits from the PV projects, while clients and developers are keen to know the payback time in alternative design scenarios by incorporating the direct cost and benefit items with their financial modes, tax, and incentive policies. </a:t>
            </a:r>
          </a:p>
          <a:p>
            <a:pPr algn="just">
              <a:lnSpc>
                <a:spcPct val="150000"/>
              </a:lnSpc>
              <a:buFont typeface="Arial" panose="020B0604020202020204" pitchFamily="34" charset="0"/>
              <a:buChar char="•"/>
            </a:pPr>
            <a:r>
              <a:rPr lang="en-US" dirty="0"/>
              <a:t>On the other hand, to optimize PV designs building designers need easy access to view the external physical environment, building features and energy usage, and smart tools to compare alternative designs. Furthermore, Contractors and Facility Managers want to understand the impact of installation, operation, and maintenance on their routine practices. </a:t>
            </a:r>
          </a:p>
          <a:p>
            <a:pPr algn="just">
              <a:lnSpc>
                <a:spcPct val="150000"/>
              </a:lnSpc>
              <a:buFont typeface="Arial" panose="020B0604020202020204" pitchFamily="34" charset="0"/>
              <a:buChar char="•"/>
            </a:pPr>
            <a:r>
              <a:rPr lang="en-US" dirty="0"/>
              <a:t>From a broader perspective, all these factors would directly impact government agencies’ decision making on sustainable related policies. Therefore, to accelerate the implementation of BIPV systems, there is an increase in demand for convenient software tools for stakeholders, along with the supply chain and planning process that can be used for design, analysis, and troubleshooting [3].</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66009" y="1071563"/>
            <a:ext cx="10058400" cy="4022725"/>
          </a:xfrm>
        </p:spPr>
        <p:txBody>
          <a:bodyPr>
            <a:normAutofit/>
          </a:bodyPr>
          <a:lstStyle/>
          <a:p>
            <a:pPr algn="just">
              <a:lnSpc>
                <a:spcPct val="150000"/>
              </a:lnSpc>
              <a:buFont typeface="Arial" panose="020B0604020202020204" pitchFamily="34" charset="0"/>
              <a:buChar char="•"/>
            </a:pPr>
            <a:r>
              <a:rPr lang="en-IN" sz="2800" dirty="0"/>
              <a:t>3D City Model Module</a:t>
            </a:r>
          </a:p>
          <a:p>
            <a:pPr algn="just">
              <a:lnSpc>
                <a:spcPct val="150000"/>
              </a:lnSpc>
              <a:buFont typeface="Arial" panose="020B0604020202020204" pitchFamily="34" charset="0"/>
              <a:buChar char="•"/>
            </a:pPr>
            <a:r>
              <a:rPr lang="en-IN" sz="2800" dirty="0"/>
              <a:t>Solar Radiation Analysis Module</a:t>
            </a:r>
          </a:p>
          <a:p>
            <a:pPr algn="just">
              <a:lnSpc>
                <a:spcPct val="150000"/>
              </a:lnSpc>
              <a:buFont typeface="Arial" panose="020B0604020202020204" pitchFamily="34" charset="0"/>
              <a:buChar char="•"/>
            </a:pPr>
            <a:r>
              <a:rPr lang="en-IN" sz="2800" dirty="0"/>
              <a:t>Energy Production Estimation Module</a:t>
            </a:r>
          </a:p>
          <a:p>
            <a:pPr algn="just">
              <a:lnSpc>
                <a:spcPct val="150000"/>
              </a:lnSpc>
              <a:buFont typeface="Arial" panose="020B0604020202020204" pitchFamily="34" charset="0"/>
              <a:buChar char="•"/>
            </a:pPr>
            <a:r>
              <a:rPr lang="en-IN" sz="2800" dirty="0"/>
              <a:t>Visualisation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24691" y="280555"/>
            <a:ext cx="10058400" cy="1449388"/>
          </a:xfrm>
        </p:spPr>
        <p:txBody>
          <a:bodyPr>
            <a:normAutofit fontScale="90000"/>
          </a:bodyPr>
          <a:lstStyle/>
          <a:p>
            <a:r>
              <a:rPr lang="en-IN" sz="4000" dirty="0"/>
              <a:t>3D City Model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63613" y="613066"/>
            <a:ext cx="9219478" cy="5331258"/>
          </a:xfrm>
        </p:spPr>
        <p:txBody>
          <a:bodyPr>
            <a:normAutofit/>
          </a:bodyPr>
          <a:lstStyle/>
          <a:p>
            <a:pPr algn="just">
              <a:lnSpc>
                <a:spcPct val="150000"/>
              </a:lnSpc>
              <a:buFont typeface="Arial" panose="020B0604020202020204" pitchFamily="34" charset="0"/>
              <a:buChar char="•"/>
            </a:pPr>
            <a:r>
              <a:rPr lang="en-US" b="1" dirty="0"/>
              <a:t>Description:</a:t>
            </a:r>
            <a:r>
              <a:rPr lang="en-US" dirty="0"/>
              <a:t> This module is responsible for creating and managing the LOD-1 3D city model, which represents buildings as simple geometric shapes (blocks).</a:t>
            </a:r>
          </a:p>
          <a:p>
            <a:pPr algn="just">
              <a:lnSpc>
                <a:spcPct val="150000"/>
              </a:lnSpc>
              <a:buFont typeface="Arial" panose="020B0604020202020204" pitchFamily="34" charset="0"/>
              <a:buChar char="•"/>
            </a:pPr>
            <a:r>
              <a:rPr lang="en-US" b="1" dirty="0"/>
              <a:t>Functions:</a:t>
            </a:r>
            <a:endParaRPr lang="en-US" dirty="0"/>
          </a:p>
          <a:p>
            <a:pPr marL="742950" lvl="1" indent="-285750" algn="just">
              <a:lnSpc>
                <a:spcPct val="150000"/>
              </a:lnSpc>
              <a:buFont typeface="Arial" panose="020B0604020202020204" pitchFamily="34" charset="0"/>
              <a:buChar char="•"/>
            </a:pPr>
            <a:r>
              <a:rPr lang="en-US" sz="1800" dirty="0"/>
              <a:t>Generation of LOD-1 models from geospatial data (e.g., GIS layers, aerial imagery).</a:t>
            </a:r>
          </a:p>
          <a:p>
            <a:pPr marL="742950" lvl="1" indent="-285750" algn="just">
              <a:lnSpc>
                <a:spcPct val="150000"/>
              </a:lnSpc>
              <a:buFont typeface="Arial" panose="020B0604020202020204" pitchFamily="34" charset="0"/>
              <a:buChar char="•"/>
            </a:pPr>
            <a:r>
              <a:rPr lang="en-US" sz="1800" dirty="0"/>
              <a:t>Visualization of city layouts, including the placement of buildings, streets, and open spaces.</a:t>
            </a:r>
          </a:p>
          <a:p>
            <a:pPr marL="742950" lvl="1" indent="-285750" algn="just">
              <a:lnSpc>
                <a:spcPct val="150000"/>
              </a:lnSpc>
              <a:buFont typeface="Arial" panose="020B0604020202020204" pitchFamily="34" charset="0"/>
              <a:buChar char="•"/>
            </a:pPr>
            <a:r>
              <a:rPr lang="en-US" sz="1800" dirty="0"/>
              <a:t>Integration of various data layers for enhanced contextual understanding.</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18208" y="255731"/>
            <a:ext cx="10058400" cy="1449388"/>
          </a:xfrm>
        </p:spPr>
        <p:txBody>
          <a:bodyPr>
            <a:normAutofit fontScale="90000"/>
          </a:bodyPr>
          <a:lstStyle/>
          <a:p>
            <a:r>
              <a:rPr lang="en-IN" sz="4000" dirty="0"/>
              <a:t>Solar Radiation Analysis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76915" y="457200"/>
            <a:ext cx="9203603" cy="5403850"/>
          </a:xfrm>
        </p:spPr>
        <p:txBody>
          <a:bodyPr>
            <a:normAutofit/>
          </a:bodyPr>
          <a:lstStyle/>
          <a:p>
            <a:pPr algn="just">
              <a:lnSpc>
                <a:spcPct val="150000"/>
              </a:lnSpc>
              <a:buFont typeface="Arial" panose="020B0604020202020204" pitchFamily="34" charset="0"/>
              <a:buChar char="•"/>
            </a:pPr>
            <a:r>
              <a:rPr lang="en-US" b="1" dirty="0"/>
              <a:t>Description:</a:t>
            </a:r>
            <a:r>
              <a:rPr lang="en-US" dirty="0"/>
              <a:t> This module assesses solar radiation exposure on building surfaces to estimate the potential energy generation from BIPV systems.</a:t>
            </a:r>
          </a:p>
          <a:p>
            <a:pPr algn="just">
              <a:lnSpc>
                <a:spcPct val="150000"/>
              </a:lnSpc>
              <a:buFont typeface="Arial" panose="020B0604020202020204" pitchFamily="34" charset="0"/>
              <a:buChar char="•"/>
            </a:pPr>
            <a:r>
              <a:rPr lang="en-US" b="1" dirty="0"/>
              <a:t>Functions:</a:t>
            </a:r>
            <a:endParaRPr lang="en-US" dirty="0"/>
          </a:p>
          <a:p>
            <a:pPr marL="742950" lvl="1" indent="-285750" algn="just">
              <a:lnSpc>
                <a:spcPct val="150000"/>
              </a:lnSpc>
              <a:buFont typeface="Arial" panose="020B0604020202020204" pitchFamily="34" charset="0"/>
              <a:buChar char="•"/>
            </a:pPr>
            <a:r>
              <a:rPr lang="en-US" sz="1800" dirty="0"/>
              <a:t>Calculation of solar insolation based on geographic location, time of year, and weather data.</a:t>
            </a:r>
          </a:p>
          <a:p>
            <a:pPr marL="742950" lvl="1" indent="-285750" algn="just">
              <a:lnSpc>
                <a:spcPct val="150000"/>
              </a:lnSpc>
              <a:buFont typeface="Arial" panose="020B0604020202020204" pitchFamily="34" charset="0"/>
              <a:buChar char="•"/>
            </a:pPr>
            <a:r>
              <a:rPr lang="en-US" sz="1800" dirty="0"/>
              <a:t>Identification of solar hotspots—areas receiving optimal sunlight throughout the year.</a:t>
            </a:r>
          </a:p>
          <a:p>
            <a:pPr marL="742950" lvl="1" indent="-285750" algn="just">
              <a:lnSpc>
                <a:spcPct val="150000"/>
              </a:lnSpc>
              <a:buFont typeface="Arial" panose="020B0604020202020204" pitchFamily="34" charset="0"/>
              <a:buChar char="•"/>
            </a:pPr>
            <a:r>
              <a:rPr lang="en-US" sz="1800" dirty="0"/>
              <a:t>Analysis of shading effects from nearby structures or vegetation.</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86013" y="74684"/>
            <a:ext cx="10058400" cy="1449388"/>
          </a:xfrm>
        </p:spPr>
        <p:txBody>
          <a:bodyPr/>
          <a:lstStyle/>
          <a:p>
            <a:r>
              <a:rPr lang="en-IN" sz="3600" dirty="0"/>
              <a:t>Energy Production Estimation Module</a:t>
            </a:r>
            <a:br>
              <a:rPr lang="en-IN" sz="3600" dirty="0"/>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472045" y="166255"/>
            <a:ext cx="9019309" cy="5559858"/>
          </a:xfrm>
        </p:spPr>
        <p:txBody>
          <a:bodyPr>
            <a:normAutofit/>
          </a:bodyPr>
          <a:lstStyle/>
          <a:p>
            <a:pPr algn="just">
              <a:lnSpc>
                <a:spcPct val="150000"/>
              </a:lnSpc>
            </a:pPr>
            <a:endParaRPr lang="en-US" b="1" dirty="0"/>
          </a:p>
          <a:p>
            <a:pPr algn="just">
              <a:lnSpc>
                <a:spcPct val="150000"/>
              </a:lnSpc>
              <a:buFont typeface="Arial" panose="020B0604020202020204" pitchFamily="34" charset="0"/>
              <a:buChar char="•"/>
            </a:pPr>
            <a:r>
              <a:rPr lang="en-US" b="1" dirty="0"/>
              <a:t>Description:</a:t>
            </a:r>
            <a:r>
              <a:rPr lang="en-US" dirty="0"/>
              <a:t> This module estimates the energy output of BIPV systems based on the solar radiation analysis and the technical specifications of the BIPV technologies.</a:t>
            </a:r>
          </a:p>
          <a:p>
            <a:pPr algn="just">
              <a:lnSpc>
                <a:spcPct val="150000"/>
              </a:lnSpc>
              <a:buFont typeface="Arial" panose="020B0604020202020204" pitchFamily="34" charset="0"/>
              <a:buChar char="•"/>
            </a:pPr>
            <a:r>
              <a:rPr lang="en-US" b="1" dirty="0"/>
              <a:t>Functions:</a:t>
            </a:r>
            <a:endParaRPr lang="en-US" dirty="0"/>
          </a:p>
          <a:p>
            <a:pPr marL="742950" lvl="1" indent="-285750" algn="just">
              <a:lnSpc>
                <a:spcPct val="150000"/>
              </a:lnSpc>
              <a:buFont typeface="Arial" panose="020B0604020202020204" pitchFamily="34" charset="0"/>
              <a:buChar char="•"/>
            </a:pPr>
            <a:r>
              <a:rPr lang="en-US" sz="1800" dirty="0"/>
              <a:t>Calculation of expected energy yields based on different BIPV technologies (e.g., solar shingles, facade-integrated PV).</a:t>
            </a:r>
          </a:p>
          <a:p>
            <a:pPr marL="742950" lvl="1" indent="-285750" algn="just">
              <a:lnSpc>
                <a:spcPct val="150000"/>
              </a:lnSpc>
              <a:buFont typeface="Arial" panose="020B0604020202020204" pitchFamily="34" charset="0"/>
              <a:buChar char="•"/>
            </a:pPr>
            <a:r>
              <a:rPr lang="en-US" sz="1800" dirty="0"/>
              <a:t>Simulation of energy production over different periods (daily, monthly, annually).</a:t>
            </a:r>
          </a:p>
          <a:p>
            <a:pPr marL="742950" lvl="1" indent="-285750" algn="just">
              <a:lnSpc>
                <a:spcPct val="150000"/>
              </a:lnSpc>
              <a:buFont typeface="Arial" panose="020B0604020202020204" pitchFamily="34" charset="0"/>
              <a:buChar char="•"/>
            </a:pPr>
            <a:r>
              <a:rPr lang="en-US" sz="1800" dirty="0"/>
              <a:t>Assessment of energy production efficiency based on local climatic conditions.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3500" y="269514"/>
            <a:ext cx="10058400" cy="1449388"/>
          </a:xfrm>
        </p:spPr>
        <p:txBody>
          <a:bodyPr>
            <a:normAutofit fontScale="90000"/>
          </a:bodyPr>
          <a:lstStyle/>
          <a:p>
            <a:r>
              <a:rPr lang="en-IN" sz="4000" dirty="0"/>
              <a:t>Visualisation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28700" y="994208"/>
            <a:ext cx="8988136" cy="4748068"/>
          </a:xfrm>
        </p:spPr>
        <p:txBody>
          <a:bodyPr>
            <a:normAutofit/>
          </a:bodyPr>
          <a:lstStyle/>
          <a:p>
            <a:pPr algn="just">
              <a:lnSpc>
                <a:spcPct val="150000"/>
              </a:lnSpc>
              <a:buFont typeface="Arial" panose="020B0604020202020204" pitchFamily="34" charset="0"/>
              <a:buChar char="•"/>
            </a:pPr>
            <a:r>
              <a:rPr lang="en-US" b="1" dirty="0"/>
              <a:t>Description:</a:t>
            </a:r>
            <a:r>
              <a:rPr lang="en-US" dirty="0"/>
              <a:t> This module creates visual representations of the BIPV potential within the urban landscape, facilitating stakeholder engagement and public communication.</a:t>
            </a:r>
          </a:p>
          <a:p>
            <a:pPr algn="just">
              <a:lnSpc>
                <a:spcPct val="150000"/>
              </a:lnSpc>
              <a:buFont typeface="Arial" panose="020B0604020202020204" pitchFamily="34" charset="0"/>
              <a:buChar char="•"/>
            </a:pPr>
            <a:r>
              <a:rPr lang="en-US" b="1" dirty="0"/>
              <a:t>Functions:</a:t>
            </a:r>
            <a:endParaRPr lang="en-US" dirty="0"/>
          </a:p>
          <a:p>
            <a:pPr marL="742950" lvl="1" indent="-285750" algn="just">
              <a:lnSpc>
                <a:spcPct val="150000"/>
              </a:lnSpc>
              <a:buFont typeface="Arial" panose="020B0604020202020204" pitchFamily="34" charset="0"/>
              <a:buChar char="•"/>
            </a:pPr>
            <a:r>
              <a:rPr lang="en-US" sz="1800" dirty="0"/>
              <a:t>3D visualization of BIPV systems integrated into the existing urban fabric.</a:t>
            </a:r>
          </a:p>
          <a:p>
            <a:pPr marL="742950" lvl="1" indent="-285750" algn="just">
              <a:lnSpc>
                <a:spcPct val="150000"/>
              </a:lnSpc>
              <a:buFont typeface="Arial" panose="020B0604020202020204" pitchFamily="34" charset="0"/>
              <a:buChar char="•"/>
            </a:pPr>
            <a:r>
              <a:rPr lang="en-US" sz="1800" dirty="0"/>
              <a:t>Interactive visualizations that allow users to explore different scenarios and configurations of BIPV installations.</a:t>
            </a:r>
          </a:p>
          <a:p>
            <a:pPr marL="742950" lvl="1" indent="-285750" algn="just">
              <a:lnSpc>
                <a:spcPct val="150000"/>
              </a:lnSpc>
              <a:buFont typeface="Arial" panose="020B0604020202020204" pitchFamily="34" charset="0"/>
              <a:buChar char="•"/>
            </a:pPr>
            <a:r>
              <a:rPr lang="en-US" sz="1800" dirty="0"/>
              <a:t>Generation of heat maps or color-coded overlays to represent solar potential across the city.</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11727"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039090" y="932295"/>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76645"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20882" y="1077913"/>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97427"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52054" y="1160751"/>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45473"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883228"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066800" y="-17982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040081" y="74613"/>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914400" y="-23163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133600" y="493063"/>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03068" y="859416"/>
            <a:ext cx="11585864" cy="5780376"/>
          </a:xfrm>
        </p:spPr>
        <p:txBody>
          <a:bodyPr>
            <a:noAutofit/>
          </a:bodyPr>
          <a:lstStyle/>
          <a:p>
            <a:pPr algn="just">
              <a:lnSpc>
                <a:spcPct val="150000"/>
              </a:lnSpc>
              <a:buFont typeface="Arial" panose="020B0604020202020204" pitchFamily="34" charset="0"/>
              <a:buChar char="•"/>
            </a:pPr>
            <a:r>
              <a:rPr lang="en-US" dirty="0"/>
              <a:t>This study proposes an approach for assessing the city-scale potential of solar PV on buildings using multi-source open RS data without additional labor costs. The building footprints are extracted using publicly available GES images based on UDA, and the coarse LULC product is introduced to provide prior knowledge to reduce negative transfer.</a:t>
            </a:r>
          </a:p>
          <a:p>
            <a:pPr algn="just">
              <a:lnSpc>
                <a:spcPct val="150000"/>
              </a:lnSpc>
              <a:buFont typeface="Arial" panose="020B0604020202020204" pitchFamily="34" charset="0"/>
              <a:buChar char="•"/>
            </a:pPr>
            <a:r>
              <a:rPr lang="en-US" dirty="0"/>
              <a:t> In order to obtain the 3D information of buildings for supporting occlusion analysis, AW3D30 DSM is used to extract the height of buildings in the city. After obtaining the 3D information of the buildings, the potential of solar PV is estimated. The amount of solar irradiation received by buildings in Wuhan in 2021 is 289 737.58 GWh, and the potential of solar PV calculated on this basis is 43 460.64 GWh.</a:t>
            </a:r>
          </a:p>
          <a:p>
            <a:pPr algn="just">
              <a:lnSpc>
                <a:spcPct val="150000"/>
              </a:lnSpc>
              <a:buFont typeface="Arial" panose="020B0604020202020204" pitchFamily="34" charset="0"/>
              <a:buChar char="•"/>
            </a:pPr>
            <a:r>
              <a:rPr lang="en-US" dirty="0"/>
              <a:t> The calculation results of this study can provide detailed solar PV potential distribution, which can help in the selection of optimal sites and planning for the installation of PV modules.</a:t>
            </a:r>
          </a:p>
          <a:p>
            <a:pPr algn="just">
              <a:lnSpc>
                <a:spcPct val="150000"/>
              </a:lnSpc>
              <a:buFont typeface="Arial" panose="020B0604020202020204" pitchFamily="34" charset="0"/>
              <a:buChar char="•"/>
            </a:pPr>
            <a:r>
              <a:rPr lang="en-US" dirty="0"/>
              <a:t> The framework proposed in this study does not require data acquisition costs or labor costs for sample labeling used in deep learning, thus, it demonstrates strong scalability and has the potential to be applied globally. Due to data limitations, it is difficult to obtain the details of building roofs, such as slope and aspect, which can affect the amount of solar irradiation received and the installation of solar PV modules.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75</TotalTime>
  <Words>2565</Words>
  <Application>Microsoft Office PowerPoint</Application>
  <PresentationFormat>Widescreen</PresentationFormat>
  <Paragraphs>103</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PowerPoint Presentation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3D City Model Module  </vt:lpstr>
      <vt:lpstr>Solar Radiation Analysis Module  </vt:lpstr>
      <vt:lpstr>Energy Production Estimation Module </vt:lpstr>
      <vt:lpstr>Visualisation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58</cp:revision>
  <dcterms:created xsi:type="dcterms:W3CDTF">2024-08-14T12:13:16Z</dcterms:created>
  <dcterms:modified xsi:type="dcterms:W3CDTF">2024-10-13T13:22:03Z</dcterms:modified>
</cp:coreProperties>
</file>