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sldIdLst>
    <p:sldId id="256" r:id="rId2"/>
    <p:sldId id="280" r:id="rId3"/>
    <p:sldId id="257" r:id="rId4"/>
    <p:sldId id="281" r:id="rId5"/>
    <p:sldId id="282" r:id="rId6"/>
    <p:sldId id="258" r:id="rId7"/>
    <p:sldId id="283"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84" r:id="rId2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5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A23C765A-790E-4DDD-B720-A3DC44661A02}" type="datetimeFigureOut">
              <a:rPr lang="en-IN" smtClean="0"/>
              <a:t>09-10-2024</a:t>
            </a:fld>
            <a:endParaRPr lang="en-IN"/>
          </a:p>
        </p:txBody>
      </p:sp>
      <p:sp>
        <p:nvSpPr>
          <p:cNvPr id="5" name="Footer Placeholder 4"/>
          <p:cNvSpPr>
            <a:spLocks noGrp="1"/>
          </p:cNvSpPr>
          <p:nvPr>
            <p:ph type="ftr" sz="quarter" idx="11"/>
          </p:nvPr>
        </p:nvSpPr>
        <p:spPr>
          <a:xfrm>
            <a:off x="3962399" y="5870575"/>
            <a:ext cx="4893958" cy="377825"/>
          </a:xfrm>
        </p:spPr>
        <p:txBody>
          <a:bodyPr/>
          <a:lstStyle/>
          <a:p>
            <a:endParaRPr lang="en-IN"/>
          </a:p>
        </p:txBody>
      </p:sp>
      <p:sp>
        <p:nvSpPr>
          <p:cNvPr id="6" name="Slide Number Placeholder 5"/>
          <p:cNvSpPr>
            <a:spLocks noGrp="1"/>
          </p:cNvSpPr>
          <p:nvPr>
            <p:ph type="sldNum" sz="quarter" idx="12"/>
          </p:nvPr>
        </p:nvSpPr>
        <p:spPr>
          <a:xfrm>
            <a:off x="10608958" y="5870575"/>
            <a:ext cx="551167" cy="377825"/>
          </a:xfrm>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450478743"/>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09-10-2024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41179455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09-10-2024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5497042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23C765A-790E-4DDD-B720-A3DC44661A02}" type="datetimeFigureOut">
              <a:rPr lang="en-IN" smtClean="0"/>
              <a:t>09-10-2024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7116170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23C765A-790E-4DDD-B720-A3DC44661A02}" type="datetimeFigureOut">
              <a:rPr lang="en-IN" smtClean="0"/>
              <a:t>09-10-2024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5067972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23C765A-790E-4DDD-B720-A3DC44661A02}" type="datetimeFigureOut">
              <a:rPr lang="en-IN" smtClean="0"/>
              <a:t>09-10-2024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9381845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A23C765A-790E-4DDD-B720-A3DC44661A02}" type="datetimeFigureOut">
              <a:rPr lang="en-IN" smtClean="0"/>
              <a:t>09-10-2024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7388161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09-10-2024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0473195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09-10-2024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0087482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09-10-2024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2692902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09-10-2024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16726414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09-10-2024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45593380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09-10-2024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54146389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09-10-2024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90413371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09-10-2024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41027495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09-10-2024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Tree>
    <p:extLst>
      <p:ext uri="{BB962C8B-B14F-4D97-AF65-F5344CB8AC3E}">
        <p14:creationId xmlns:p14="http://schemas.microsoft.com/office/powerpoint/2010/main" val="338382098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09-10-2024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4030364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A23C765A-790E-4DDD-B720-A3DC44661A02}" type="datetimeFigureOut">
              <a:rPr lang="en-IN" smtClean="0"/>
              <a:t>09-10-2024</a:t>
            </a:fld>
            <a:endParaRPr lang="en-IN"/>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34AA5E-9EEF-4675-9141-69214F07058E}" type="slidenum">
              <a:rPr lang="en-IN" smtClean="0"/>
              <a:t>‹#›</a:t>
            </a:fld>
            <a:endParaRPr lang="en-IN"/>
          </a:p>
        </p:txBody>
      </p:sp>
    </p:spTree>
    <p:extLst>
      <p:ext uri="{BB962C8B-B14F-4D97-AF65-F5344CB8AC3E}">
        <p14:creationId xmlns:p14="http://schemas.microsoft.com/office/powerpoint/2010/main" val="1094446434"/>
      </p:ext>
    </p:extLst>
  </p:cSld>
  <p:clrMap bg1="dk1" tx1="lt1" bg2="dk2" tx2="lt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 id="2147483732" r:id="rId12"/>
    <p:sldLayoutId id="2147483733" r:id="rId13"/>
    <p:sldLayoutId id="2147483734" r:id="rId14"/>
    <p:sldLayoutId id="2147483735" r:id="rId15"/>
    <p:sldLayoutId id="2147483736" r:id="rId16"/>
    <p:sldLayoutId id="2147483737"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78234DA-CD77-76B3-1D04-F8D9EBF3BDB7}"/>
              </a:ext>
            </a:extLst>
          </p:cNvPr>
          <p:cNvSpPr txBox="1"/>
          <p:nvPr/>
        </p:nvSpPr>
        <p:spPr>
          <a:xfrm>
            <a:off x="1808018" y="2736502"/>
            <a:ext cx="8912802" cy="1384995"/>
          </a:xfrm>
          <a:prstGeom prst="rect">
            <a:avLst/>
          </a:prstGeom>
          <a:noFill/>
        </p:spPr>
        <p:txBody>
          <a:bodyPr wrap="square">
            <a:spAutoFit/>
          </a:bodyPr>
          <a:lstStyle/>
          <a:p>
            <a:pPr algn="ctr"/>
            <a:r>
              <a:rPr lang="en-US" sz="2800" dirty="0"/>
              <a:t>A web application specifically designed for Indian coal mines to quantify their carbon footprint and explore pathways to carbon neutrality</a:t>
            </a:r>
            <a:endParaRPr lang="en-IN" sz="2800" dirty="0"/>
          </a:p>
        </p:txBody>
      </p:sp>
    </p:spTree>
    <p:extLst>
      <p:ext uri="{BB962C8B-B14F-4D97-AF65-F5344CB8AC3E}">
        <p14:creationId xmlns:p14="http://schemas.microsoft.com/office/powerpoint/2010/main" val="5205923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lose-up of a contact us&#10;&#10;Description automatically generated">
            <a:extLst>
              <a:ext uri="{FF2B5EF4-FFF2-40B4-BE49-F238E27FC236}">
                <a16:creationId xmlns:a16="http://schemas.microsoft.com/office/drawing/2014/main" id="{342D2269-81D6-2867-8B5A-FA575C7B4A8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302" y="1632174"/>
            <a:ext cx="10793650" cy="3593651"/>
          </a:xfrm>
          <a:prstGeom prst="rect">
            <a:avLst/>
          </a:prstGeom>
          <a:ln>
            <a:solidFill>
              <a:schemeClr val="accent1"/>
            </a:solidFill>
          </a:ln>
          <a:effectLst>
            <a:glow rad="101600">
              <a:schemeClr val="accent1">
                <a:satMod val="175000"/>
                <a:alpha val="40000"/>
              </a:schemeClr>
            </a:glow>
          </a:effectLst>
        </p:spPr>
      </p:pic>
    </p:spTree>
    <p:extLst>
      <p:ext uri="{BB962C8B-B14F-4D97-AF65-F5344CB8AC3E}">
        <p14:creationId xmlns:p14="http://schemas.microsoft.com/office/powerpoint/2010/main" val="13754033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E9BA13-2AF7-84DC-65D1-C4C3B7C0C749}"/>
              </a:ext>
            </a:extLst>
          </p:cNvPr>
          <p:cNvSpPr>
            <a:spLocks noGrp="1"/>
          </p:cNvSpPr>
          <p:nvPr>
            <p:ph type="title" idx="4294967295"/>
          </p:nvPr>
        </p:nvSpPr>
        <p:spPr>
          <a:xfrm>
            <a:off x="20782" y="-392183"/>
            <a:ext cx="10058400" cy="1449388"/>
          </a:xfrm>
        </p:spPr>
        <p:txBody>
          <a:bodyPr/>
          <a:lstStyle/>
          <a:p>
            <a:r>
              <a:rPr lang="en-US" b="1" dirty="0"/>
              <a:t>Abstract</a:t>
            </a:r>
            <a:endParaRPr lang="en-IN" dirty="0"/>
          </a:p>
        </p:txBody>
      </p:sp>
      <p:sp>
        <p:nvSpPr>
          <p:cNvPr id="3" name="Content Placeholder 2">
            <a:extLst>
              <a:ext uri="{FF2B5EF4-FFF2-40B4-BE49-F238E27FC236}">
                <a16:creationId xmlns:a16="http://schemas.microsoft.com/office/drawing/2014/main" id="{8DF4D067-6FD0-2E4A-1C4E-F43EBB113764}"/>
              </a:ext>
            </a:extLst>
          </p:cNvPr>
          <p:cNvSpPr>
            <a:spLocks noGrp="1"/>
          </p:cNvSpPr>
          <p:nvPr>
            <p:ph idx="4294967295"/>
          </p:nvPr>
        </p:nvSpPr>
        <p:spPr>
          <a:xfrm>
            <a:off x="228600" y="716973"/>
            <a:ext cx="11419609" cy="5787735"/>
          </a:xfrm>
        </p:spPr>
        <p:txBody>
          <a:bodyPr>
            <a:noAutofit/>
          </a:bodyPr>
          <a:lstStyle/>
          <a:p>
            <a:pPr algn="just">
              <a:lnSpc>
                <a:spcPct val="150000"/>
              </a:lnSpc>
              <a:buFont typeface="Arial" panose="020B0604020202020204" pitchFamily="34" charset="0"/>
              <a:buChar char="•"/>
            </a:pPr>
            <a:r>
              <a:rPr lang="en-US" dirty="0"/>
              <a:t>Background: India faces a complex challenge in balancing its reliance on coal for energy with its climate change commitments. Coal mining is a major source of carbon emissions, a greenhouse gas contributing to global warming. To achieve carbon neutrality, the Indian coal sector needs to offset its emissions. </a:t>
            </a:r>
          </a:p>
          <a:p>
            <a:pPr algn="just">
              <a:lnSpc>
                <a:spcPct val="150000"/>
              </a:lnSpc>
              <a:buFont typeface="Arial" panose="020B0604020202020204" pitchFamily="34" charset="0"/>
              <a:buChar char="•"/>
            </a:pPr>
            <a:r>
              <a:rPr lang="en-US" dirty="0"/>
              <a:t>This can be done through a combination of strategies like reducing emissions from mining activities, adopting cleaner technologies, and offsetting remaining emissions by planting trees that absorb carbon dioxide. A web-based application can be a powerful tool in this journey by helping quantify a mine's carbon footprint and evaluate potential pathways to carbon neutrality. </a:t>
            </a:r>
          </a:p>
          <a:p>
            <a:pPr algn="just">
              <a:lnSpc>
                <a:spcPct val="150000"/>
              </a:lnSpc>
              <a:buFont typeface="Arial" panose="020B0604020202020204" pitchFamily="34" charset="0"/>
              <a:buChar char="•"/>
            </a:pPr>
            <a:r>
              <a:rPr lang="en-US" dirty="0"/>
              <a:t>Description: The web based application will have following objectives: Activity wise quantification of Carbon emission in Coal Mines Estimation of existing Carbon Sinks Gap analysis between C emission and sinks and suggesting pathways to carbon neutrality Expected Solution: A comprehensive software solution that includes: Emission estimation: </a:t>
            </a:r>
          </a:p>
          <a:p>
            <a:pPr algn="just">
              <a:lnSpc>
                <a:spcPct val="150000"/>
              </a:lnSpc>
            </a:pPr>
            <a:r>
              <a:rPr lang="en-US" dirty="0"/>
              <a:t>The app would allow users to input data on various mining activities (e.g., excavation, transportation, equipment usage) and estimate the associated carbon emissions based on </a:t>
            </a:r>
            <a:r>
              <a:rPr lang="en-US" dirty="0" err="1"/>
              <a:t>establishd</a:t>
            </a:r>
            <a:r>
              <a:rPr lang="en-US" dirty="0"/>
              <a:t> emission factors.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463584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5AC706E-8EF8-6F61-651C-FA2B5E3A1844}"/>
              </a:ext>
            </a:extLst>
          </p:cNvPr>
          <p:cNvSpPr>
            <a:spLocks noGrp="1"/>
          </p:cNvSpPr>
          <p:nvPr>
            <p:ph idx="4294967295"/>
          </p:nvPr>
        </p:nvSpPr>
        <p:spPr>
          <a:xfrm>
            <a:off x="592282" y="605270"/>
            <a:ext cx="10848398" cy="5647459"/>
          </a:xfrm>
        </p:spPr>
        <p:txBody>
          <a:bodyPr>
            <a:normAutofit/>
          </a:bodyPr>
          <a:lstStyle/>
          <a:p>
            <a:pPr algn="just">
              <a:lnSpc>
                <a:spcPct val="160000"/>
              </a:lnSpc>
            </a:pPr>
            <a:r>
              <a:rPr lang="en-US" dirty="0"/>
              <a:t>The app would allow users to input data on various mining activities (e.g., excavation, transportation, equipment usage) and estimate the associated carbon emissions based on </a:t>
            </a:r>
            <a:r>
              <a:rPr lang="en-US" dirty="0" err="1"/>
              <a:t>establishd</a:t>
            </a:r>
            <a:r>
              <a:rPr lang="en-US" dirty="0"/>
              <a:t> emission factors.</a:t>
            </a:r>
            <a:endParaRPr lang="en-IN" dirty="0">
              <a:latin typeface="Times New Roman" panose="02020603050405020304" pitchFamily="18" charset="0"/>
              <a:cs typeface="Times New Roman" panose="02020603050405020304" pitchFamily="18" charset="0"/>
            </a:endParaRPr>
          </a:p>
          <a:p>
            <a:pPr algn="just">
              <a:lnSpc>
                <a:spcPct val="160000"/>
              </a:lnSpc>
            </a:pPr>
            <a:r>
              <a:rPr lang="en-US" sz="1800" dirty="0"/>
              <a:t> </a:t>
            </a:r>
            <a:r>
              <a:rPr lang="en-US" dirty="0"/>
              <a:t>Estimation of Per Capita emissions of a Mine. Carbon Neutrality Pathways: The app could offer features for simulating different emission reduction strategies like: Clean technologies: Assessing the impact of adopting electric vehicles, methane capture systems, and renewable energy sources for mine operations.</a:t>
            </a:r>
          </a:p>
          <a:p>
            <a:pPr algn="just">
              <a:lnSpc>
                <a:spcPct val="160000"/>
              </a:lnSpc>
            </a:pPr>
            <a:r>
              <a:rPr lang="en-US" dirty="0"/>
              <a:t> Afforestation offsets: Calculating the amount of land required for tree plantation to offset remaining emissions based on state specific afforestation plan and Carbon emission reduction. Other Renewables: explore alternative use of energy to reduce direct electricity consumption.</a:t>
            </a:r>
          </a:p>
          <a:p>
            <a:pPr algn="just">
              <a:lnSpc>
                <a:spcPct val="160000"/>
              </a:lnSpc>
            </a:pPr>
            <a:r>
              <a:rPr lang="en-US" dirty="0"/>
              <a:t> Any other pathways: Carbon Credits: Estimation of potential Carbon credit earned as per present market rates. Data visualization: The app should present results visually, using charts and graphs to track emission trends and the effectiveness of implemented strategies. </a:t>
            </a:r>
          </a:p>
        </p:txBody>
      </p:sp>
    </p:spTree>
    <p:extLst>
      <p:ext uri="{BB962C8B-B14F-4D97-AF65-F5344CB8AC3E}">
        <p14:creationId xmlns:p14="http://schemas.microsoft.com/office/powerpoint/2010/main" val="26190763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DF175EE-8C9C-1F81-7B92-57151F3C4F2E}"/>
              </a:ext>
            </a:extLst>
          </p:cNvPr>
          <p:cNvSpPr>
            <a:spLocks noGrp="1"/>
          </p:cNvSpPr>
          <p:nvPr>
            <p:ph idx="4294967295"/>
          </p:nvPr>
        </p:nvSpPr>
        <p:spPr>
          <a:xfrm>
            <a:off x="967943" y="644236"/>
            <a:ext cx="10046422" cy="3598718"/>
          </a:xfrm>
        </p:spPr>
        <p:txBody>
          <a:bodyPr/>
          <a:lstStyle/>
          <a:p>
            <a:pPr algn="just">
              <a:lnSpc>
                <a:spcPct val="160000"/>
              </a:lnSpc>
            </a:pPr>
            <a:r>
              <a:rPr lang="en-US" sz="1800"/>
              <a:t>Scalability: Design the app to accommodate different mine sizes and types (underground vs open-cast). Benefits: Transparency: Providing a clear picture of a mine's carbon footprint. Decision support: Helping mine operators make informed choices for emission reduction.</a:t>
            </a:r>
          </a:p>
          <a:p>
            <a:pPr algn="just">
              <a:lnSpc>
                <a:spcPct val="160000"/>
              </a:lnSpc>
            </a:pPr>
            <a:r>
              <a:rPr lang="en-US" sz="1800"/>
              <a:t> Cost savings: Identifying opportunities to optimize operations and potentially reduce costs associated with emissions. Sustainability goals: Aiding Indian coal mines in their journey towards carbon neutrality and supporting the country's overall climate goals.</a:t>
            </a:r>
            <a:endParaRPr lang="en-IN" sz="1800"/>
          </a:p>
          <a:p>
            <a:endParaRPr lang="en-IN" dirty="0"/>
          </a:p>
        </p:txBody>
      </p:sp>
    </p:spTree>
    <p:extLst>
      <p:ext uri="{BB962C8B-B14F-4D97-AF65-F5344CB8AC3E}">
        <p14:creationId xmlns:p14="http://schemas.microsoft.com/office/powerpoint/2010/main" val="32895117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9D928C-F909-75A1-3CD7-3B85F4BD2DDD}"/>
              </a:ext>
            </a:extLst>
          </p:cNvPr>
          <p:cNvSpPr>
            <a:spLocks noGrp="1"/>
          </p:cNvSpPr>
          <p:nvPr>
            <p:ph type="title" idx="4294967295"/>
          </p:nvPr>
        </p:nvSpPr>
        <p:spPr>
          <a:xfrm>
            <a:off x="166253" y="-314902"/>
            <a:ext cx="10058400" cy="1449388"/>
          </a:xfrm>
        </p:spPr>
        <p:txBody>
          <a:bodyPr/>
          <a:lstStyle/>
          <a:p>
            <a:r>
              <a:rPr lang="en-US" dirty="0"/>
              <a:t>Objective</a:t>
            </a:r>
            <a:endParaRPr lang="en-IN" dirty="0"/>
          </a:p>
        </p:txBody>
      </p:sp>
      <p:sp>
        <p:nvSpPr>
          <p:cNvPr id="3" name="Content Placeholder 2">
            <a:extLst>
              <a:ext uri="{FF2B5EF4-FFF2-40B4-BE49-F238E27FC236}">
                <a16:creationId xmlns:a16="http://schemas.microsoft.com/office/drawing/2014/main" id="{4447C9E6-31C6-5BA7-814B-893322AB1FF9}"/>
              </a:ext>
            </a:extLst>
          </p:cNvPr>
          <p:cNvSpPr>
            <a:spLocks noGrp="1"/>
          </p:cNvSpPr>
          <p:nvPr>
            <p:ph idx="4294967295"/>
          </p:nvPr>
        </p:nvSpPr>
        <p:spPr>
          <a:xfrm>
            <a:off x="519545" y="800100"/>
            <a:ext cx="10681856" cy="5933208"/>
          </a:xfrm>
        </p:spPr>
        <p:txBody>
          <a:bodyPr>
            <a:noAutofit/>
          </a:bodyPr>
          <a:lstStyle/>
          <a:p>
            <a:pPr algn="just">
              <a:lnSpc>
                <a:spcPct val="150000"/>
              </a:lnSpc>
              <a:buFont typeface="Arial" panose="020B0604020202020204" pitchFamily="34" charset="0"/>
              <a:buChar char="•"/>
            </a:pPr>
            <a:r>
              <a:rPr lang="en-US" dirty="0"/>
              <a:t>The objective of this study is to assess the environmental impacts of the functional unit, namely the delivery of 1 kWh of electricity to a grid, on a global average (unless otherwise specified), for the year 2020. </a:t>
            </a:r>
          </a:p>
          <a:p>
            <a:pPr algn="just">
              <a:lnSpc>
                <a:spcPct val="150000"/>
              </a:lnSpc>
              <a:buFont typeface="Arial" panose="020B0604020202020204" pitchFamily="34" charset="0"/>
              <a:buChar char="•"/>
            </a:pPr>
            <a:r>
              <a:rPr lang="en-US" dirty="0"/>
              <a:t>The study therefore excludes load balancing systems such as storage elements and additional grid connections. </a:t>
            </a:r>
          </a:p>
          <a:p>
            <a:pPr algn="just">
              <a:lnSpc>
                <a:spcPct val="150000"/>
              </a:lnSpc>
              <a:buFont typeface="Arial" panose="020B0604020202020204" pitchFamily="34" charset="0"/>
              <a:buChar char="•"/>
            </a:pPr>
            <a:r>
              <a:rPr lang="en-US" dirty="0"/>
              <a:t>The study aims at comparing the following electricity-generating technologies: </a:t>
            </a:r>
          </a:p>
          <a:p>
            <a:pPr algn="just">
              <a:lnSpc>
                <a:spcPct val="150000"/>
              </a:lnSpc>
            </a:pPr>
            <a:r>
              <a:rPr lang="en-US" dirty="0"/>
              <a:t> Coal and natural gas, with and without carbon dioxide capture and storage</a:t>
            </a:r>
          </a:p>
          <a:p>
            <a:pPr algn="just">
              <a:lnSpc>
                <a:spcPct val="150000"/>
              </a:lnSpc>
            </a:pPr>
            <a:r>
              <a:rPr lang="en-US" dirty="0"/>
              <a:t>Wind power, onshore and offshore </a:t>
            </a:r>
          </a:p>
          <a:p>
            <a:pPr algn="just">
              <a:lnSpc>
                <a:spcPct val="150000"/>
              </a:lnSpc>
            </a:pPr>
            <a:r>
              <a:rPr lang="en-US" dirty="0"/>
              <a:t>Solar power, photovoltaics, polycrystalline and thin-film </a:t>
            </a:r>
          </a:p>
          <a:p>
            <a:pPr algn="just">
              <a:lnSpc>
                <a:spcPct val="150000"/>
              </a:lnSpc>
            </a:pPr>
            <a:r>
              <a:rPr lang="en-US" dirty="0"/>
              <a:t>Concentrated solar power </a:t>
            </a:r>
          </a:p>
          <a:p>
            <a:pPr algn="just">
              <a:lnSpc>
                <a:spcPct val="150000"/>
              </a:lnSpc>
            </a:pPr>
            <a:r>
              <a:rPr lang="en-US" dirty="0"/>
              <a:t>Hydropower .</a:t>
            </a:r>
          </a:p>
          <a:p>
            <a:pPr marL="0" indent="0" algn="just">
              <a:buNone/>
            </a:pP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058852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14356B6-4E23-A00F-7267-8F3677B99E64}"/>
              </a:ext>
            </a:extLst>
          </p:cNvPr>
          <p:cNvSpPr>
            <a:spLocks noGrp="1"/>
          </p:cNvSpPr>
          <p:nvPr>
            <p:ph idx="4294967295"/>
          </p:nvPr>
        </p:nvSpPr>
        <p:spPr>
          <a:xfrm>
            <a:off x="801686" y="519544"/>
            <a:ext cx="9848995" cy="3636819"/>
          </a:xfrm>
        </p:spPr>
        <p:txBody>
          <a:bodyPr/>
          <a:lstStyle/>
          <a:p>
            <a:pPr algn="just">
              <a:lnSpc>
                <a:spcPct val="150000"/>
              </a:lnSpc>
            </a:pPr>
            <a:r>
              <a:rPr lang="en-US" dirty="0"/>
              <a:t> Nuclear power, conventional We choose to exclude biomass in this exercise due to the complexity of modelling the various feedstock-agricultural practices-conversion-technology combinations. </a:t>
            </a:r>
          </a:p>
          <a:p>
            <a:pPr algn="just">
              <a:lnSpc>
                <a:spcPct val="150000"/>
              </a:lnSpc>
            </a:pPr>
            <a:r>
              <a:rPr lang="en-US" dirty="0"/>
              <a:t>Two “extreme” cases can be found in </a:t>
            </a:r>
            <a:r>
              <a:rPr lang="en-US" dirty="0" err="1"/>
              <a:t>Gibon</a:t>
            </a:r>
            <a:r>
              <a:rPr lang="en-US" dirty="0"/>
              <a:t>, </a:t>
            </a:r>
            <a:r>
              <a:rPr lang="en-US" dirty="0" err="1"/>
              <a:t>Hertwich</a:t>
            </a:r>
            <a:r>
              <a:rPr lang="en-US" dirty="0"/>
              <a:t> [11] for lignocellulosic feedstocks, namely forest residues and purpose-grown energy crops. The variation in impact is wide and impacts highly dependent on parameters such as irrigation or agricultural practices – which would require a detailed modelling at the regional level.</a:t>
            </a:r>
            <a:endParaRPr lang="en-IN"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34001585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A4B41F-4A49-06D9-0FB8-C334373E838A}"/>
              </a:ext>
            </a:extLst>
          </p:cNvPr>
          <p:cNvSpPr>
            <a:spLocks noGrp="1"/>
          </p:cNvSpPr>
          <p:nvPr>
            <p:ph type="title" idx="4294967295"/>
          </p:nvPr>
        </p:nvSpPr>
        <p:spPr>
          <a:xfrm>
            <a:off x="10391" y="-314902"/>
            <a:ext cx="10058400" cy="1449388"/>
          </a:xfrm>
        </p:spPr>
        <p:txBody>
          <a:bodyPr/>
          <a:lstStyle/>
          <a:p>
            <a:r>
              <a:rPr lang="en-US" dirty="0"/>
              <a:t>Existing System</a:t>
            </a:r>
            <a:endParaRPr lang="en-IN" dirty="0"/>
          </a:p>
        </p:txBody>
      </p:sp>
      <p:sp>
        <p:nvSpPr>
          <p:cNvPr id="3" name="Content Placeholder 2">
            <a:extLst>
              <a:ext uri="{FF2B5EF4-FFF2-40B4-BE49-F238E27FC236}">
                <a16:creationId xmlns:a16="http://schemas.microsoft.com/office/drawing/2014/main" id="{46FB43AD-85E8-1BFB-B855-BDCC3EEC3E48}"/>
              </a:ext>
            </a:extLst>
          </p:cNvPr>
          <p:cNvSpPr>
            <a:spLocks noGrp="1"/>
          </p:cNvSpPr>
          <p:nvPr>
            <p:ph idx="4294967295"/>
          </p:nvPr>
        </p:nvSpPr>
        <p:spPr>
          <a:xfrm>
            <a:off x="550719" y="893618"/>
            <a:ext cx="10349345" cy="5447002"/>
          </a:xfrm>
        </p:spPr>
        <p:txBody>
          <a:bodyPr>
            <a:normAutofit fontScale="92500" lnSpcReduction="10000"/>
          </a:bodyPr>
          <a:lstStyle/>
          <a:p>
            <a:pPr algn="just">
              <a:lnSpc>
                <a:spcPct val="150000"/>
              </a:lnSpc>
              <a:buFont typeface="Arial" panose="020B0604020202020204" pitchFamily="34" charset="0"/>
              <a:buChar char="•"/>
            </a:pPr>
            <a:r>
              <a:rPr lang="en-US" sz="1900" dirty="0"/>
              <a:t>Although there are many reviews on low-carbon development, the current reviews are limited to one aspect and ignore the practice. To address existing gaps, this paper systematically reviews recent advances in carbon neutrality in reducing carbon emissions and increasing carbon sequestration. </a:t>
            </a:r>
          </a:p>
          <a:p>
            <a:pPr algn="just">
              <a:lnSpc>
                <a:spcPct val="150000"/>
              </a:lnSpc>
              <a:buFont typeface="Arial" panose="020B0604020202020204" pitchFamily="34" charset="0"/>
              <a:buChar char="•"/>
            </a:pPr>
            <a:r>
              <a:rPr lang="en-US" sz="1900" dirty="0"/>
              <a:t>The remainder of the paper is structured as follows. Section 2 discusses the concept of calculating carbon footprints, the accounting methods and the supporting tools, a comparison of current calculation software, and the independent development of a web-based carbon 6 calculation software.</a:t>
            </a:r>
          </a:p>
          <a:p>
            <a:pPr algn="just">
              <a:lnSpc>
                <a:spcPct val="150000"/>
              </a:lnSpc>
              <a:buFont typeface="Arial" panose="020B0604020202020204" pitchFamily="34" charset="0"/>
              <a:buChar char="•"/>
            </a:pPr>
            <a:r>
              <a:rPr lang="en-US" sz="1900" dirty="0"/>
              <a:t> Section 3 reviews various sectors' technical approaches from a carbon reduction perspective, including energy restructuring and financial mitigation support. Section 4 reviews measures to achieve carbon neutrality regarding ecological and technological carbon sequestration from increasing carbon sequestration.</a:t>
            </a:r>
          </a:p>
          <a:p>
            <a:pPr algn="just">
              <a:lnSpc>
                <a:spcPct val="150000"/>
              </a:lnSpc>
              <a:buFont typeface="Arial" panose="020B0604020202020204" pitchFamily="34" charset="0"/>
              <a:buChar char="•"/>
            </a:pPr>
            <a:r>
              <a:rPr lang="en-US" sz="1900" dirty="0"/>
              <a:t> The main driving force behind the carbon neutral process will be digital intelligence technologies including big data, the Internet of Things, cloud computing, blockchain, and artificial intelligence. Sections 5 and 6 conclude with an outlook and summary of future trends in carbon neutrality</a:t>
            </a:r>
            <a:r>
              <a:rPr lang="en-US" dirty="0"/>
              <a:t>.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3538196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BB1902-BDAA-9B03-1F29-A53360BE5E2A}"/>
              </a:ext>
            </a:extLst>
          </p:cNvPr>
          <p:cNvSpPr>
            <a:spLocks noGrp="1"/>
          </p:cNvSpPr>
          <p:nvPr>
            <p:ph type="title" idx="4294967295"/>
          </p:nvPr>
        </p:nvSpPr>
        <p:spPr>
          <a:xfrm>
            <a:off x="0" y="-460375"/>
            <a:ext cx="10058400" cy="1449388"/>
          </a:xfrm>
        </p:spPr>
        <p:txBody>
          <a:bodyPr/>
          <a:lstStyle/>
          <a:p>
            <a:r>
              <a:rPr lang="en-US" dirty="0"/>
              <a:t>Disadvantage</a:t>
            </a:r>
            <a:endParaRPr lang="en-IN" dirty="0"/>
          </a:p>
        </p:txBody>
      </p:sp>
      <p:sp>
        <p:nvSpPr>
          <p:cNvPr id="3" name="Content Placeholder 2">
            <a:extLst>
              <a:ext uri="{FF2B5EF4-FFF2-40B4-BE49-F238E27FC236}">
                <a16:creationId xmlns:a16="http://schemas.microsoft.com/office/drawing/2014/main" id="{59A00DC6-2B53-AD33-9CF9-2A2C8E0D7DCF}"/>
              </a:ext>
            </a:extLst>
          </p:cNvPr>
          <p:cNvSpPr>
            <a:spLocks noGrp="1"/>
          </p:cNvSpPr>
          <p:nvPr>
            <p:ph idx="4294967295"/>
          </p:nvPr>
        </p:nvSpPr>
        <p:spPr>
          <a:xfrm>
            <a:off x="457199" y="989013"/>
            <a:ext cx="9916536" cy="5214937"/>
          </a:xfrm>
        </p:spPr>
        <p:txBody>
          <a:bodyPr>
            <a:normAutofit/>
          </a:bodyPr>
          <a:lstStyle/>
          <a:p>
            <a:pPr algn="just">
              <a:lnSpc>
                <a:spcPct val="150000"/>
              </a:lnSpc>
              <a:buFont typeface="Arial" panose="020B0604020202020204" pitchFamily="34" charset="0"/>
              <a:buChar char="•"/>
            </a:pPr>
            <a:r>
              <a:rPr lang="en-US" b="1" dirty="0"/>
              <a:t>Data Accuracy and Availability</a:t>
            </a:r>
            <a:r>
              <a:rPr lang="en-US" dirty="0"/>
              <a:t>: Reliable data on emissions may be difficult to obtain. Inaccurate or incomplete data can lead to incorrect assessments of carbon footprints.</a:t>
            </a:r>
          </a:p>
          <a:p>
            <a:pPr algn="just">
              <a:lnSpc>
                <a:spcPct val="150000"/>
              </a:lnSpc>
              <a:buFont typeface="Arial" panose="020B0604020202020204" pitchFamily="34" charset="0"/>
              <a:buChar char="•"/>
            </a:pPr>
            <a:r>
              <a:rPr lang="en-US" b="1" dirty="0"/>
              <a:t>Complexity of Implementation</a:t>
            </a:r>
            <a:r>
              <a:rPr lang="en-US" dirty="0"/>
              <a:t>: Integrating the application into existing operations may require significant changes in processes and practices, which can be met with resistance from workers and management.</a:t>
            </a:r>
          </a:p>
          <a:p>
            <a:pPr algn="just">
              <a:lnSpc>
                <a:spcPct val="150000"/>
              </a:lnSpc>
              <a:buFont typeface="Arial" panose="020B0604020202020204" pitchFamily="34" charset="0"/>
              <a:buChar char="•"/>
            </a:pPr>
            <a:r>
              <a:rPr lang="en-US" b="1" dirty="0"/>
              <a:t>Cost</a:t>
            </a:r>
            <a:r>
              <a:rPr lang="en-US" dirty="0"/>
              <a:t>: Development and maintenance of the application may involve substantial investment, which could be a barrier for smaller mines or companies with limited budgets.</a:t>
            </a:r>
          </a:p>
          <a:p>
            <a:pPr algn="just">
              <a:lnSpc>
                <a:spcPct val="150000"/>
              </a:lnSpc>
              <a:buFont typeface="Arial" panose="020B0604020202020204" pitchFamily="34" charset="0"/>
              <a:buChar char="•"/>
            </a:pPr>
            <a:r>
              <a:rPr lang="en-US" b="1" dirty="0"/>
              <a:t>User Training</a:t>
            </a:r>
            <a:r>
              <a:rPr lang="en-US" dirty="0"/>
              <a:t>: Employees may require extensive training to effectively use the application, leading to additional time and costs.</a:t>
            </a:r>
          </a:p>
          <a:p>
            <a:pPr algn="just">
              <a:lnSpc>
                <a:spcPct val="150000"/>
              </a:lnSpc>
              <a:buFont typeface="Arial" panose="020B0604020202020204" pitchFamily="34" charset="0"/>
              <a:buChar char="•"/>
            </a:pPr>
            <a:r>
              <a:rPr lang="en-US" b="1" dirty="0"/>
              <a:t>Regulatory Challenges</a:t>
            </a:r>
            <a:r>
              <a:rPr lang="en-US" dirty="0"/>
              <a:t>: Compliance with local regulations regarding emissions can be complex, and the application must be continually updated to reflect changing laws.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13265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AAEF1-5D31-6B5A-B739-52377D5A46BB}"/>
              </a:ext>
            </a:extLst>
          </p:cNvPr>
          <p:cNvSpPr>
            <a:spLocks noGrp="1"/>
          </p:cNvSpPr>
          <p:nvPr>
            <p:ph type="title" idx="4294967295"/>
          </p:nvPr>
        </p:nvSpPr>
        <p:spPr>
          <a:xfrm>
            <a:off x="51955" y="-246712"/>
            <a:ext cx="10058400" cy="1449388"/>
          </a:xfrm>
        </p:spPr>
        <p:txBody>
          <a:bodyPr/>
          <a:lstStyle/>
          <a:p>
            <a:r>
              <a:rPr lang="en-US" b="1" dirty="0"/>
              <a:t>PROPOSED SYSTEM :</a:t>
            </a:r>
            <a:endParaRPr lang="en-IN" dirty="0"/>
          </a:p>
        </p:txBody>
      </p:sp>
      <p:sp>
        <p:nvSpPr>
          <p:cNvPr id="3" name="Content Placeholder 2">
            <a:extLst>
              <a:ext uri="{FF2B5EF4-FFF2-40B4-BE49-F238E27FC236}">
                <a16:creationId xmlns:a16="http://schemas.microsoft.com/office/drawing/2014/main" id="{8CB787A7-0C8D-683D-E7A2-5E8836CFAB2A}"/>
              </a:ext>
            </a:extLst>
          </p:cNvPr>
          <p:cNvSpPr>
            <a:spLocks noGrp="1"/>
          </p:cNvSpPr>
          <p:nvPr>
            <p:ph idx="4294967295"/>
          </p:nvPr>
        </p:nvSpPr>
        <p:spPr>
          <a:xfrm>
            <a:off x="542059" y="790575"/>
            <a:ext cx="11107882" cy="5475143"/>
          </a:xfrm>
        </p:spPr>
        <p:txBody>
          <a:bodyPr>
            <a:noAutofit/>
          </a:bodyPr>
          <a:lstStyle/>
          <a:p>
            <a:pPr algn="just">
              <a:lnSpc>
                <a:spcPct val="150000"/>
              </a:lnSpc>
              <a:buFont typeface="Arial" panose="020B0604020202020204" pitchFamily="34" charset="0"/>
              <a:buChar char="•"/>
            </a:pPr>
            <a:r>
              <a:rPr lang="en-US" dirty="0"/>
              <a:t>This user-friendly system will feature a robust data collection module that allows for seamless input of operational metrics and integration with existing technologies. Central to the application is a carbon footprint calculation engine, which utilizes a database of emission factors to deliver real-time assessments of carbon emissions. </a:t>
            </a:r>
          </a:p>
          <a:p>
            <a:pPr algn="just">
              <a:lnSpc>
                <a:spcPct val="150000"/>
              </a:lnSpc>
              <a:buFont typeface="Arial" panose="020B0604020202020204" pitchFamily="34" charset="0"/>
              <a:buChar char="•"/>
            </a:pPr>
            <a:r>
              <a:rPr lang="en-US" dirty="0"/>
              <a:t>The application will also include a pathway exploration tool, enabling users to simulate various scenarios and receive tailored recommendations for emissions reduction. </a:t>
            </a:r>
          </a:p>
          <a:p>
            <a:pPr algn="just">
              <a:lnSpc>
                <a:spcPct val="150000"/>
              </a:lnSpc>
              <a:buFont typeface="Arial" panose="020B0604020202020204" pitchFamily="34" charset="0"/>
              <a:buChar char="•"/>
            </a:pPr>
            <a:r>
              <a:rPr lang="en-US" dirty="0"/>
              <a:t>Additional features such as regulatory compliance tracking, customizable reporting dashboards, and stakeholder engagement tools will facilitate transparency and collaboration. A training resource center will further support users in adopting best practices for sustainability. </a:t>
            </a:r>
          </a:p>
          <a:p>
            <a:pPr algn="just">
              <a:lnSpc>
                <a:spcPct val="150000"/>
              </a:lnSpc>
              <a:buFont typeface="Arial" panose="020B0604020202020204" pitchFamily="34" charset="0"/>
              <a:buChar char="•"/>
            </a:pPr>
            <a:r>
              <a:rPr lang="en-US" dirty="0"/>
              <a:t>By providing actionable insights and fostering a culture of accountability, this web application aims to empower coal mines in India to effectively manage their environmental impact and work towards carbon neutrality.</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506124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4A2289-E354-FF60-A728-C5141EDFC700}"/>
              </a:ext>
            </a:extLst>
          </p:cNvPr>
          <p:cNvSpPr>
            <a:spLocks noGrp="1"/>
          </p:cNvSpPr>
          <p:nvPr>
            <p:ph type="title" idx="4294967295"/>
          </p:nvPr>
        </p:nvSpPr>
        <p:spPr>
          <a:xfrm>
            <a:off x="0" y="-460375"/>
            <a:ext cx="10058400" cy="1449388"/>
          </a:xfrm>
        </p:spPr>
        <p:txBody>
          <a:bodyPr/>
          <a:lstStyle/>
          <a:p>
            <a:r>
              <a:rPr lang="en-US" sz="4800" dirty="0"/>
              <a:t>Advantage</a:t>
            </a:r>
            <a:endParaRPr lang="en-IN" dirty="0"/>
          </a:p>
        </p:txBody>
      </p:sp>
      <p:sp>
        <p:nvSpPr>
          <p:cNvPr id="3" name="Content Placeholder 2">
            <a:extLst>
              <a:ext uri="{FF2B5EF4-FFF2-40B4-BE49-F238E27FC236}">
                <a16:creationId xmlns:a16="http://schemas.microsoft.com/office/drawing/2014/main" id="{23D26C47-0968-8D73-88A8-951D61FB667A}"/>
              </a:ext>
            </a:extLst>
          </p:cNvPr>
          <p:cNvSpPr>
            <a:spLocks noGrp="1"/>
          </p:cNvSpPr>
          <p:nvPr>
            <p:ph idx="4294967295"/>
          </p:nvPr>
        </p:nvSpPr>
        <p:spPr>
          <a:xfrm>
            <a:off x="631896" y="989013"/>
            <a:ext cx="10403249" cy="5307878"/>
          </a:xfrm>
        </p:spPr>
        <p:txBody>
          <a:bodyPr>
            <a:normAutofit/>
          </a:bodyPr>
          <a:lstStyle/>
          <a:p>
            <a:pPr algn="just">
              <a:lnSpc>
                <a:spcPct val="150000"/>
              </a:lnSpc>
              <a:buFont typeface="Arial" panose="020B0604020202020204" pitchFamily="34" charset="0"/>
              <a:buChar char="•"/>
            </a:pPr>
            <a:r>
              <a:rPr lang="en-US" b="1" dirty="0"/>
              <a:t>Data-Driven Insights</a:t>
            </a:r>
            <a:r>
              <a:rPr lang="en-US" dirty="0"/>
              <a:t>: It provides accurate quantification of emissions, helping mines identify major sources of carbon output and areas for improvement.</a:t>
            </a:r>
          </a:p>
          <a:p>
            <a:pPr algn="just">
              <a:lnSpc>
                <a:spcPct val="150000"/>
              </a:lnSpc>
              <a:buFont typeface="Arial" panose="020B0604020202020204" pitchFamily="34" charset="0"/>
              <a:buChar char="•"/>
            </a:pPr>
            <a:r>
              <a:rPr lang="en-US" b="1" dirty="0"/>
              <a:t>Compliance Support</a:t>
            </a:r>
            <a:r>
              <a:rPr lang="en-US" dirty="0"/>
              <a:t>: The application can assist mines in meeting regulatory requirements and standards related to emissions, reducing the risk of penalties.</a:t>
            </a:r>
          </a:p>
          <a:p>
            <a:pPr algn="just">
              <a:lnSpc>
                <a:spcPct val="150000"/>
              </a:lnSpc>
              <a:buFont typeface="Arial" panose="020B0604020202020204" pitchFamily="34" charset="0"/>
              <a:buChar char="•"/>
            </a:pPr>
            <a:r>
              <a:rPr lang="en-US" b="1" dirty="0"/>
              <a:t>Pathway Identification</a:t>
            </a:r>
            <a:r>
              <a:rPr lang="en-US" dirty="0"/>
              <a:t>: By exploring various pathways to carbon neutrality, the application can suggest practical strategies for emissions reduction, such as energy efficiency improvements and cleaner technologies.</a:t>
            </a:r>
          </a:p>
          <a:p>
            <a:pPr algn="just">
              <a:lnSpc>
                <a:spcPct val="150000"/>
              </a:lnSpc>
              <a:buFont typeface="Arial" panose="020B0604020202020204" pitchFamily="34" charset="0"/>
              <a:buChar char="•"/>
            </a:pPr>
            <a:r>
              <a:rPr lang="en-US" b="1" dirty="0"/>
              <a:t>Enhanced Reporting</a:t>
            </a:r>
            <a:r>
              <a:rPr lang="en-US" dirty="0"/>
              <a:t>: It can streamline the process of reporting carbon emissions to stakeholders, including government bodies, investors, and local communities, fostering transparency.</a:t>
            </a:r>
          </a:p>
          <a:p>
            <a:pPr algn="just">
              <a:lnSpc>
                <a:spcPct val="150000"/>
              </a:lnSpc>
              <a:buFont typeface="Arial" panose="020B0604020202020204" pitchFamily="34" charset="0"/>
              <a:buChar char="•"/>
            </a:pPr>
            <a:r>
              <a:rPr lang="en-US" b="1" dirty="0"/>
              <a:t>Cost Savings</a:t>
            </a:r>
            <a:r>
              <a:rPr lang="en-US" dirty="0"/>
              <a:t>: Identifying inefficiencies and reducing emissions can lead to significant cost savings in energy use and operational processes.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0443047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7340B6-3714-D840-78C5-F0705D262952}"/>
              </a:ext>
            </a:extLst>
          </p:cNvPr>
          <p:cNvSpPr>
            <a:spLocks noGrp="1"/>
          </p:cNvSpPr>
          <p:nvPr>
            <p:ph type="title" idx="4294967295"/>
          </p:nvPr>
        </p:nvSpPr>
        <p:spPr>
          <a:xfrm>
            <a:off x="0" y="-392113"/>
            <a:ext cx="10058400" cy="1449388"/>
          </a:xfrm>
        </p:spPr>
        <p:txBody>
          <a:bodyPr/>
          <a:lstStyle/>
          <a:p>
            <a:r>
              <a:rPr lang="en-US" dirty="0"/>
              <a:t>Introduction</a:t>
            </a:r>
            <a:endParaRPr lang="en-IN" dirty="0"/>
          </a:p>
        </p:txBody>
      </p:sp>
      <p:sp>
        <p:nvSpPr>
          <p:cNvPr id="3" name="Content Placeholder 2">
            <a:extLst>
              <a:ext uri="{FF2B5EF4-FFF2-40B4-BE49-F238E27FC236}">
                <a16:creationId xmlns:a16="http://schemas.microsoft.com/office/drawing/2014/main" id="{EA8B1101-19E3-C0FC-9A04-1A113CFF17FF}"/>
              </a:ext>
            </a:extLst>
          </p:cNvPr>
          <p:cNvSpPr>
            <a:spLocks noGrp="1"/>
          </p:cNvSpPr>
          <p:nvPr>
            <p:ph idx="4294967295"/>
          </p:nvPr>
        </p:nvSpPr>
        <p:spPr>
          <a:xfrm>
            <a:off x="571499" y="904009"/>
            <a:ext cx="10661073" cy="5320868"/>
          </a:xfrm>
        </p:spPr>
        <p:txBody>
          <a:bodyPr>
            <a:normAutofit lnSpcReduction="10000"/>
          </a:bodyPr>
          <a:lstStyle/>
          <a:p>
            <a:pPr algn="just">
              <a:lnSpc>
                <a:spcPct val="150000"/>
              </a:lnSpc>
              <a:buFont typeface="Arial" panose="020B0604020202020204" pitchFamily="34" charset="0"/>
              <a:buChar char="•"/>
            </a:pPr>
            <a:r>
              <a:rPr lang="en-US" dirty="0"/>
              <a:t>Carbon neutrality [1, 2] refers to the total amount of carbon dioxide or greenhouse gas emissions directly or indirectly generated by a country, enterprise, product, activity, or individual within a certain period through afforestation, energy conservation, emission reduction, </a:t>
            </a:r>
            <a:r>
              <a:rPr lang="en-US" dirty="0" err="1"/>
              <a:t>etc</a:t>
            </a:r>
            <a:endParaRPr lang="en-US" dirty="0"/>
          </a:p>
          <a:p>
            <a:pPr algn="just">
              <a:lnSpc>
                <a:spcPct val="150000"/>
              </a:lnSpc>
              <a:buFont typeface="Arial" panose="020B0604020202020204" pitchFamily="34" charset="0"/>
              <a:buChar char="•"/>
            </a:pPr>
            <a:r>
              <a:rPr lang="en-US" dirty="0"/>
              <a:t> form to offset their carbon dioxide or greenhouse gas emissions, achieving positive and negative offsets to achieve relative zero emissions. It plays a vital role in implementing a carbon-neutral strategy at the environmental, economic, and social levels.</a:t>
            </a:r>
          </a:p>
          <a:p>
            <a:pPr algn="just">
              <a:lnSpc>
                <a:spcPct val="150000"/>
              </a:lnSpc>
              <a:buFont typeface="Arial" panose="020B0604020202020204" pitchFamily="34" charset="0"/>
              <a:buChar char="•"/>
            </a:pPr>
            <a:r>
              <a:rPr lang="en-US" dirty="0"/>
              <a:t> According to the report from International Energy Agency (IEA) [3], global CO2 emissions from energy combustion and industrial processes rebounded in 2021 to reach their highest-ever annual level, a 6% increase from 2020 pushed emissions to 36.3 </a:t>
            </a:r>
            <a:r>
              <a:rPr lang="en-US" dirty="0" err="1"/>
              <a:t>gigatonnes</a:t>
            </a:r>
            <a:r>
              <a:rPr lang="en-US" dirty="0"/>
              <a:t> (GT).</a:t>
            </a:r>
          </a:p>
          <a:p>
            <a:pPr algn="just">
              <a:lnSpc>
                <a:spcPct val="150000"/>
              </a:lnSpc>
              <a:buFont typeface="Arial" panose="020B0604020202020204" pitchFamily="34" charset="0"/>
              <a:buChar char="•"/>
            </a:pPr>
            <a:r>
              <a:rPr lang="en-US" dirty="0"/>
              <a:t> The Paris Agreement [4] proposed holding the increase in the global average temperature to well below 2°C above pre-industrial levels and pursuing efforts to limit the temperature increase to 1.5°C above pre-industrial levels, recognizing that this would significantly reduce the risks and impacts of climate change.</a:t>
            </a:r>
          </a:p>
        </p:txBody>
      </p:sp>
    </p:spTree>
    <p:extLst>
      <p:ext uri="{BB962C8B-B14F-4D97-AF65-F5344CB8AC3E}">
        <p14:creationId xmlns:p14="http://schemas.microsoft.com/office/powerpoint/2010/main" val="3342761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98DC49E-EFF3-066E-B2D6-F2798C537B1A}"/>
              </a:ext>
            </a:extLst>
          </p:cNvPr>
          <p:cNvSpPr>
            <a:spLocks noGrp="1"/>
          </p:cNvSpPr>
          <p:nvPr>
            <p:ph idx="4294967295"/>
          </p:nvPr>
        </p:nvSpPr>
        <p:spPr>
          <a:xfrm>
            <a:off x="249382" y="454025"/>
            <a:ext cx="11357264" cy="6113030"/>
          </a:xfrm>
        </p:spPr>
        <p:txBody>
          <a:bodyPr>
            <a:noAutofit/>
          </a:bodyPr>
          <a:lstStyle/>
          <a:p>
            <a:pPr algn="just">
              <a:lnSpc>
                <a:spcPct val="150000"/>
              </a:lnSpc>
              <a:buFont typeface="Arial" panose="020B0604020202020204" pitchFamily="34" charset="0"/>
              <a:buChar char="•"/>
            </a:pPr>
            <a:r>
              <a:rPr lang="en-US" dirty="0"/>
              <a:t>To achieve the carbon neutrality goal of 2050, the European Union (EU) [5] promulgated the Green New Deal in 2019, which clarified the technical needs in critical areas such as energy, industry, construction, transportation, and consumption. The United States also released the Clean Energy Revolution and Environmental Justice Plan in 2020, integrating low-carbon transportation, energy storage, liquid fuels, </a:t>
            </a:r>
            <a:r>
              <a:rPr lang="en-US" dirty="0" err="1"/>
              <a:t>etc</a:t>
            </a:r>
            <a:r>
              <a:rPr lang="en-US" dirty="0"/>
              <a:t> [6]. </a:t>
            </a:r>
          </a:p>
          <a:p>
            <a:pPr algn="just">
              <a:lnSpc>
                <a:spcPct val="150000"/>
              </a:lnSpc>
              <a:buFont typeface="Arial" panose="020B0604020202020204" pitchFamily="34" charset="0"/>
              <a:buChar char="•"/>
            </a:pPr>
            <a:r>
              <a:rPr lang="en-US" dirty="0"/>
              <a:t> Listed as a critical direction, it clarified the technical development goals and indicated that it would increase research investment. In addition, Japan issued the Green Growth Strategy [7] in 2020 to achieve the 2050 carbon neutrality goal, with 14 critical points for the shipping industry, construction industry, etc.</a:t>
            </a:r>
          </a:p>
          <a:p>
            <a:pPr algn="just">
              <a:lnSpc>
                <a:spcPct val="150000"/>
              </a:lnSpc>
              <a:buFont typeface="Arial" panose="020B0604020202020204" pitchFamily="34" charset="0"/>
              <a:buChar char="•"/>
            </a:pPr>
            <a:r>
              <a:rPr lang="en-US" dirty="0"/>
              <a:t> A detailed technical roadmap and target measures were listed in profound emission reduction. Statistics showed [8] that over 100 countries or regions have put forward carbon neutrality goals in different situations and demanded technologies for low-carbon development. </a:t>
            </a:r>
          </a:p>
          <a:p>
            <a:pPr algn="just">
              <a:lnSpc>
                <a:spcPct val="150000"/>
              </a:lnSpc>
              <a:buFont typeface="Arial" panose="020B0604020202020204" pitchFamily="34" charset="0"/>
              <a:buChar char="•"/>
            </a:pPr>
            <a:r>
              <a:rPr lang="en-US" dirty="0"/>
              <a:t>Under the general trend of addressing climate change and the global low-carbon transition, China promised to "strive to reach carbon dioxide emissions at peak by 2030, and strive to achieve carbon neutrality by 2060", grasping the characteristics of global economic development, planning and deploying the path to achieve carbon neutrality, and promoting scientific and technological innovation from a higher starting point.</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334685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2FF58E-A04A-EEE6-0BF4-764251107DA0}"/>
              </a:ext>
            </a:extLst>
          </p:cNvPr>
          <p:cNvSpPr>
            <a:spLocks noGrp="1"/>
          </p:cNvSpPr>
          <p:nvPr>
            <p:ph type="title" idx="4294967295"/>
          </p:nvPr>
        </p:nvSpPr>
        <p:spPr>
          <a:xfrm>
            <a:off x="207819" y="-118052"/>
            <a:ext cx="10058400" cy="1449388"/>
          </a:xfrm>
        </p:spPr>
        <p:txBody>
          <a:bodyPr/>
          <a:lstStyle/>
          <a:p>
            <a:r>
              <a:rPr lang="en-IN" dirty="0"/>
              <a:t>MODULES</a:t>
            </a:r>
          </a:p>
        </p:txBody>
      </p:sp>
      <p:sp>
        <p:nvSpPr>
          <p:cNvPr id="3" name="Content Placeholder 2">
            <a:extLst>
              <a:ext uri="{FF2B5EF4-FFF2-40B4-BE49-F238E27FC236}">
                <a16:creationId xmlns:a16="http://schemas.microsoft.com/office/drawing/2014/main" id="{A04BFE57-A035-9503-2968-D41208C8F3BF}"/>
              </a:ext>
            </a:extLst>
          </p:cNvPr>
          <p:cNvSpPr>
            <a:spLocks noGrp="1"/>
          </p:cNvSpPr>
          <p:nvPr>
            <p:ph idx="4294967295"/>
          </p:nvPr>
        </p:nvSpPr>
        <p:spPr>
          <a:xfrm>
            <a:off x="1499755" y="1071563"/>
            <a:ext cx="10058400" cy="4022725"/>
          </a:xfrm>
        </p:spPr>
        <p:txBody>
          <a:bodyPr>
            <a:normAutofit/>
          </a:bodyPr>
          <a:lstStyle/>
          <a:p>
            <a:pPr algn="just">
              <a:lnSpc>
                <a:spcPct val="150000"/>
              </a:lnSpc>
              <a:buFont typeface="Arial" panose="020B0604020202020204" pitchFamily="34" charset="0"/>
              <a:buChar char="•"/>
            </a:pPr>
            <a:r>
              <a:rPr lang="en-IN" sz="2800" dirty="0"/>
              <a:t>Carbon Footprint Calculator</a:t>
            </a:r>
          </a:p>
          <a:p>
            <a:pPr algn="just">
              <a:lnSpc>
                <a:spcPct val="150000"/>
              </a:lnSpc>
              <a:buFont typeface="Arial" panose="020B0604020202020204" pitchFamily="34" charset="0"/>
              <a:buChar char="•"/>
            </a:pPr>
            <a:r>
              <a:rPr lang="en-IN" sz="2800" dirty="0"/>
              <a:t>Data Management and Integration</a:t>
            </a:r>
          </a:p>
          <a:p>
            <a:pPr algn="just">
              <a:lnSpc>
                <a:spcPct val="150000"/>
              </a:lnSpc>
              <a:buFont typeface="Arial" panose="020B0604020202020204" pitchFamily="34" charset="0"/>
              <a:buChar char="•"/>
            </a:pPr>
            <a:r>
              <a:rPr lang="en-IN" sz="2800" dirty="0"/>
              <a:t>Pathway Exploration and Planning</a:t>
            </a:r>
          </a:p>
          <a:p>
            <a:pPr algn="just">
              <a:lnSpc>
                <a:spcPct val="150000"/>
              </a:lnSpc>
              <a:buFont typeface="Arial" panose="020B0604020202020204" pitchFamily="34" charset="0"/>
              <a:buChar char="•"/>
            </a:pPr>
            <a:r>
              <a:rPr lang="en-IN" sz="2800" dirty="0"/>
              <a:t>Regulatory Compliance Module</a:t>
            </a:r>
            <a:endParaRPr lang="en-IN"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887384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912F1-4655-D6F0-BCEB-FA6C4D3EB195}"/>
              </a:ext>
            </a:extLst>
          </p:cNvPr>
          <p:cNvSpPr>
            <a:spLocks noGrp="1"/>
          </p:cNvSpPr>
          <p:nvPr>
            <p:ph type="title" idx="4294967295"/>
          </p:nvPr>
        </p:nvSpPr>
        <p:spPr>
          <a:xfrm>
            <a:off x="124691" y="-254433"/>
            <a:ext cx="10058400" cy="1449388"/>
          </a:xfrm>
        </p:spPr>
        <p:txBody>
          <a:bodyPr>
            <a:normAutofit/>
          </a:bodyPr>
          <a:lstStyle/>
          <a:p>
            <a:pPr algn="just">
              <a:lnSpc>
                <a:spcPct val="150000"/>
              </a:lnSpc>
            </a:pPr>
            <a:r>
              <a:rPr lang="en-IN" dirty="0"/>
              <a:t>Carbon Footprint Calculator</a:t>
            </a:r>
          </a:p>
        </p:txBody>
      </p:sp>
      <p:sp>
        <p:nvSpPr>
          <p:cNvPr id="3" name="Content Placeholder 2">
            <a:extLst>
              <a:ext uri="{FF2B5EF4-FFF2-40B4-BE49-F238E27FC236}">
                <a16:creationId xmlns:a16="http://schemas.microsoft.com/office/drawing/2014/main" id="{91BE7953-73D4-EAA4-EFCC-A3C5C6355F37}"/>
              </a:ext>
            </a:extLst>
          </p:cNvPr>
          <p:cNvSpPr>
            <a:spLocks noGrp="1"/>
          </p:cNvSpPr>
          <p:nvPr>
            <p:ph idx="4294967295"/>
          </p:nvPr>
        </p:nvSpPr>
        <p:spPr>
          <a:xfrm>
            <a:off x="1202604" y="981580"/>
            <a:ext cx="8606414" cy="4894840"/>
          </a:xfrm>
        </p:spPr>
        <p:txBody>
          <a:bodyPr>
            <a:normAutofit/>
          </a:bodyPr>
          <a:lstStyle/>
          <a:p>
            <a:pPr algn="just">
              <a:lnSpc>
                <a:spcPct val="150000"/>
              </a:lnSpc>
              <a:buFont typeface="Arial" panose="020B0604020202020204" pitchFamily="34" charset="0"/>
              <a:buChar char="•"/>
            </a:pPr>
            <a:r>
              <a:rPr lang="en-IN" b="1" dirty="0"/>
              <a:t>Input Data Module</a:t>
            </a:r>
            <a:r>
              <a:rPr lang="en-IN" dirty="0"/>
              <a:t>: Allows users to input data related to energy consumption, production levels, transportation, and waste management.</a:t>
            </a:r>
          </a:p>
          <a:p>
            <a:pPr algn="just">
              <a:lnSpc>
                <a:spcPct val="150000"/>
              </a:lnSpc>
              <a:buFont typeface="Arial" panose="020B0604020202020204" pitchFamily="34" charset="0"/>
              <a:buChar char="•"/>
            </a:pPr>
            <a:r>
              <a:rPr lang="en-IN" b="1" dirty="0"/>
              <a:t>Emission Factors Database</a:t>
            </a:r>
            <a:r>
              <a:rPr lang="en-IN" dirty="0"/>
              <a:t>: Utilizes standardized emission factors for various activities to calculate total emissions.</a:t>
            </a:r>
          </a:p>
          <a:p>
            <a:pPr algn="just">
              <a:lnSpc>
                <a:spcPct val="150000"/>
              </a:lnSpc>
              <a:buFont typeface="Arial" panose="020B0604020202020204" pitchFamily="34" charset="0"/>
              <a:buChar char="•"/>
            </a:pPr>
            <a:r>
              <a:rPr lang="en-IN" b="1" dirty="0"/>
              <a:t>Reporting Functionality</a:t>
            </a:r>
            <a:r>
              <a:rPr lang="en-IN" dirty="0"/>
              <a:t>: Generates reports summarizing emissions data over selected time periods.</a:t>
            </a:r>
          </a:p>
          <a:p>
            <a:pPr marL="0" indent="0" algn="just">
              <a:lnSpc>
                <a:spcPct val="150000"/>
              </a:lnSpc>
              <a:buNone/>
            </a:pPr>
            <a:endParaRPr lang="en-US"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201597325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83CC5-657A-3D09-DB1B-577B1829AF57}"/>
              </a:ext>
            </a:extLst>
          </p:cNvPr>
          <p:cNvSpPr>
            <a:spLocks noGrp="1"/>
          </p:cNvSpPr>
          <p:nvPr>
            <p:ph type="title" idx="4294967295"/>
          </p:nvPr>
        </p:nvSpPr>
        <p:spPr>
          <a:xfrm>
            <a:off x="207818" y="484333"/>
            <a:ext cx="10058400" cy="1449388"/>
          </a:xfrm>
        </p:spPr>
        <p:txBody>
          <a:bodyPr>
            <a:normAutofit fontScale="90000"/>
          </a:bodyPr>
          <a:lstStyle/>
          <a:p>
            <a:r>
              <a:rPr lang="en-IN" sz="4000" dirty="0"/>
              <a:t>Data Management and Integration</a:t>
            </a:r>
            <a:br>
              <a:rPr lang="en-IN" sz="4800" dirty="0"/>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FE1FE50C-2AC5-9763-5AA4-C8ADE9B67032}"/>
              </a:ext>
            </a:extLst>
          </p:cNvPr>
          <p:cNvSpPr>
            <a:spLocks noGrp="1"/>
          </p:cNvSpPr>
          <p:nvPr>
            <p:ph idx="4294967295"/>
          </p:nvPr>
        </p:nvSpPr>
        <p:spPr>
          <a:xfrm>
            <a:off x="1311997" y="-124691"/>
            <a:ext cx="8871094" cy="5674014"/>
          </a:xfrm>
        </p:spPr>
        <p:txBody>
          <a:bodyPr>
            <a:normAutofit/>
          </a:bodyPr>
          <a:lstStyle/>
          <a:p>
            <a:pPr algn="just">
              <a:lnSpc>
                <a:spcPct val="150000"/>
              </a:lnSpc>
              <a:buFont typeface="Arial" panose="020B0604020202020204" pitchFamily="34" charset="0"/>
              <a:buChar char="•"/>
            </a:pPr>
            <a:r>
              <a:rPr lang="en-US" b="1" dirty="0"/>
              <a:t>Data Import/Export</a:t>
            </a:r>
            <a:r>
              <a:rPr lang="en-US" dirty="0"/>
              <a:t>: Facilitates the import of existing data from other systems and the export of reports in various formats.</a:t>
            </a:r>
          </a:p>
          <a:p>
            <a:pPr algn="just">
              <a:lnSpc>
                <a:spcPct val="150000"/>
              </a:lnSpc>
              <a:buFont typeface="Arial" panose="020B0604020202020204" pitchFamily="34" charset="0"/>
              <a:buChar char="•"/>
            </a:pPr>
            <a:r>
              <a:rPr lang="en-US" b="1" dirty="0"/>
              <a:t>Integration with IoT Sensors</a:t>
            </a:r>
            <a:r>
              <a:rPr lang="en-US" dirty="0"/>
              <a:t>: Enables real-time data collection from on-site sensors for more accurate monitoring of emissions.</a:t>
            </a:r>
          </a:p>
          <a:p>
            <a:pPr>
              <a:lnSpc>
                <a:spcPct val="120000"/>
              </a:lnSpc>
            </a:pPr>
            <a:endParaRPr lang="en-IN" dirty="0"/>
          </a:p>
        </p:txBody>
      </p:sp>
    </p:spTree>
    <p:extLst>
      <p:ext uri="{BB962C8B-B14F-4D97-AF65-F5344CB8AC3E}">
        <p14:creationId xmlns:p14="http://schemas.microsoft.com/office/powerpoint/2010/main" val="17393768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47D0D5-7AAB-43E7-28F9-4EAA862F64F7}"/>
              </a:ext>
            </a:extLst>
          </p:cNvPr>
          <p:cNvSpPr>
            <a:spLocks noGrp="1"/>
          </p:cNvSpPr>
          <p:nvPr>
            <p:ph type="title" idx="4294967295"/>
          </p:nvPr>
        </p:nvSpPr>
        <p:spPr>
          <a:xfrm>
            <a:off x="0" y="463405"/>
            <a:ext cx="10058400" cy="1449388"/>
          </a:xfrm>
        </p:spPr>
        <p:txBody>
          <a:bodyPr>
            <a:normAutofit fontScale="90000"/>
          </a:bodyPr>
          <a:lstStyle/>
          <a:p>
            <a:r>
              <a:rPr lang="en-IN" sz="4000" dirty="0"/>
              <a:t>Pathway Exploration and Planning</a:t>
            </a:r>
            <a:br>
              <a:rPr lang="en-IN" sz="4800" dirty="0"/>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D8D3C916-2FD3-E64F-AF57-F378A0F14625}"/>
              </a:ext>
            </a:extLst>
          </p:cNvPr>
          <p:cNvSpPr>
            <a:spLocks noGrp="1"/>
          </p:cNvSpPr>
          <p:nvPr>
            <p:ph idx="4294967295"/>
          </p:nvPr>
        </p:nvSpPr>
        <p:spPr>
          <a:xfrm>
            <a:off x="1591541" y="0"/>
            <a:ext cx="9008918" cy="5227349"/>
          </a:xfrm>
        </p:spPr>
        <p:txBody>
          <a:bodyPr>
            <a:normAutofit/>
          </a:bodyPr>
          <a:lstStyle/>
          <a:p>
            <a:pPr algn="just">
              <a:lnSpc>
                <a:spcPct val="150000"/>
              </a:lnSpc>
              <a:buFont typeface="Arial" panose="020B0604020202020204" pitchFamily="34" charset="0"/>
              <a:buChar char="•"/>
            </a:pPr>
            <a:r>
              <a:rPr lang="en-US" b="1" dirty="0"/>
              <a:t>Scenario Modeling</a:t>
            </a:r>
            <a:r>
              <a:rPr lang="en-US" dirty="0"/>
              <a:t>: Allows users to simulate different scenarios (e.g., implementing new technologies, reducing energy use) to assess potential impacts on carbon emissions.</a:t>
            </a:r>
          </a:p>
          <a:p>
            <a:pPr algn="just">
              <a:lnSpc>
                <a:spcPct val="150000"/>
              </a:lnSpc>
              <a:buFont typeface="Arial" panose="020B0604020202020204" pitchFamily="34" charset="0"/>
              <a:buChar char="•"/>
            </a:pPr>
            <a:r>
              <a:rPr lang="en-US" b="1" dirty="0"/>
              <a:t>Recommendation Engine</a:t>
            </a:r>
            <a:r>
              <a:rPr lang="en-US" dirty="0"/>
              <a:t>: Provides tailored suggestions for pathways to carbon neutrality based on user input and industry best practices.</a:t>
            </a:r>
          </a:p>
          <a:p>
            <a:endParaRPr lang="en-IN" dirty="0"/>
          </a:p>
        </p:txBody>
      </p:sp>
    </p:spTree>
    <p:extLst>
      <p:ext uri="{BB962C8B-B14F-4D97-AF65-F5344CB8AC3E}">
        <p14:creationId xmlns:p14="http://schemas.microsoft.com/office/powerpoint/2010/main" val="141585292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5175FA-5A3A-7B92-790C-808B61D1241C}"/>
              </a:ext>
            </a:extLst>
          </p:cNvPr>
          <p:cNvSpPr>
            <a:spLocks noGrp="1"/>
          </p:cNvSpPr>
          <p:nvPr>
            <p:ph type="title" idx="4294967295"/>
          </p:nvPr>
        </p:nvSpPr>
        <p:spPr>
          <a:xfrm>
            <a:off x="127000" y="381144"/>
            <a:ext cx="10058400" cy="1449388"/>
          </a:xfrm>
        </p:spPr>
        <p:txBody>
          <a:bodyPr>
            <a:normAutofit fontScale="90000"/>
          </a:bodyPr>
          <a:lstStyle/>
          <a:p>
            <a:r>
              <a:rPr lang="en-IN" sz="4000" dirty="0"/>
              <a:t>Regulatory Compliance Module</a:t>
            </a:r>
            <a:br>
              <a:rPr lang="en-IN" sz="4800" dirty="0">
                <a:latin typeface="Times New Roman" panose="02020603050405020304" pitchFamily="18" charset="0"/>
                <a:cs typeface="Times New Roman" panose="02020603050405020304" pitchFamily="18" charset="0"/>
              </a:rPr>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435DE7D8-93D5-39E8-5E3D-27A7B75F04B8}"/>
              </a:ext>
            </a:extLst>
          </p:cNvPr>
          <p:cNvSpPr>
            <a:spLocks noGrp="1"/>
          </p:cNvSpPr>
          <p:nvPr>
            <p:ph idx="4294967295"/>
          </p:nvPr>
        </p:nvSpPr>
        <p:spPr>
          <a:xfrm>
            <a:off x="1082964" y="114299"/>
            <a:ext cx="9102436" cy="4675332"/>
          </a:xfrm>
        </p:spPr>
        <p:txBody>
          <a:bodyPr>
            <a:normAutofit/>
          </a:bodyPr>
          <a:lstStyle/>
          <a:p>
            <a:pPr>
              <a:lnSpc>
                <a:spcPct val="150000"/>
              </a:lnSpc>
              <a:buFont typeface="Arial" panose="020B0604020202020204" pitchFamily="34" charset="0"/>
              <a:buChar char="•"/>
            </a:pPr>
            <a:r>
              <a:rPr lang="en-US" b="1" dirty="0"/>
              <a:t>Regulation Tracker</a:t>
            </a:r>
            <a:r>
              <a:rPr lang="en-US" dirty="0"/>
              <a:t>: Keeps users informed about current and upcoming regulations regarding emissions.</a:t>
            </a:r>
          </a:p>
          <a:p>
            <a:pPr>
              <a:lnSpc>
                <a:spcPct val="150000"/>
              </a:lnSpc>
              <a:buFont typeface="Arial" panose="020B0604020202020204" pitchFamily="34" charset="0"/>
              <a:buChar char="•"/>
            </a:pPr>
            <a:r>
              <a:rPr lang="en-US" b="1" dirty="0"/>
              <a:t>Compliance Reporting</a:t>
            </a:r>
            <a:r>
              <a:rPr lang="en-US" dirty="0"/>
              <a:t>: Assists in generating required reports for regulatory authorities, ensuring adherence to local and national standards.</a:t>
            </a:r>
          </a:p>
          <a:p>
            <a:pPr>
              <a:lnSpc>
                <a:spcPct val="100000"/>
              </a:lnSpc>
            </a:pPr>
            <a:endParaRPr lang="en-IN" dirty="0"/>
          </a:p>
        </p:txBody>
      </p:sp>
    </p:spTree>
    <p:extLst>
      <p:ext uri="{BB962C8B-B14F-4D97-AF65-F5344CB8AC3E}">
        <p14:creationId xmlns:p14="http://schemas.microsoft.com/office/powerpoint/2010/main" val="27331668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DD2DD7-D182-DC0B-419B-74BB6864944E}"/>
              </a:ext>
            </a:extLst>
          </p:cNvPr>
          <p:cNvSpPr>
            <a:spLocks noGrp="1"/>
          </p:cNvSpPr>
          <p:nvPr>
            <p:ph type="title" idx="4294967295"/>
          </p:nvPr>
        </p:nvSpPr>
        <p:spPr>
          <a:xfrm>
            <a:off x="155864" y="-180976"/>
            <a:ext cx="10058400" cy="1449388"/>
          </a:xfrm>
        </p:spPr>
        <p:txBody>
          <a:bodyPr/>
          <a:lstStyle/>
          <a:p>
            <a:r>
              <a:rPr lang="en-IN" dirty="0"/>
              <a:t>Software Details</a:t>
            </a:r>
          </a:p>
        </p:txBody>
      </p:sp>
      <p:sp>
        <p:nvSpPr>
          <p:cNvPr id="3" name="Content Placeholder 2">
            <a:extLst>
              <a:ext uri="{FF2B5EF4-FFF2-40B4-BE49-F238E27FC236}">
                <a16:creationId xmlns:a16="http://schemas.microsoft.com/office/drawing/2014/main" id="{636CBC3A-715C-07AE-7F69-126DCE1F319A}"/>
              </a:ext>
            </a:extLst>
          </p:cNvPr>
          <p:cNvSpPr>
            <a:spLocks noGrp="1"/>
          </p:cNvSpPr>
          <p:nvPr>
            <p:ph idx="4294967295"/>
          </p:nvPr>
        </p:nvSpPr>
        <p:spPr>
          <a:xfrm>
            <a:off x="987136" y="890732"/>
            <a:ext cx="9590088" cy="4491038"/>
          </a:xfrm>
        </p:spPr>
        <p:txBody>
          <a:bodyPr/>
          <a:lstStyle/>
          <a:p>
            <a:pPr algn="just">
              <a:lnSpc>
                <a:spcPct val="150000"/>
              </a:lnSpc>
              <a:buFont typeface="Arial" panose="020B0604020202020204" pitchFamily="34" charset="0"/>
              <a:buChar char="•"/>
            </a:pPr>
            <a:r>
              <a:rPr lang="en-US" sz="1800" dirty="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buFont typeface="Arial" panose="020B0604020202020204" pitchFamily="34" charset="0"/>
              <a:buChar char="•"/>
            </a:pPr>
            <a:r>
              <a:rPr lang="en-US" sz="1800" dirty="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57587274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F8AF3E-29E2-E389-8C6B-7F22354DE799}"/>
              </a:ext>
            </a:extLst>
          </p:cNvPr>
          <p:cNvSpPr>
            <a:spLocks noGrp="1"/>
          </p:cNvSpPr>
          <p:nvPr>
            <p:ph type="title" idx="4294967295"/>
          </p:nvPr>
        </p:nvSpPr>
        <p:spPr>
          <a:xfrm>
            <a:off x="114300" y="-371475"/>
            <a:ext cx="10058400" cy="1449388"/>
          </a:xfrm>
        </p:spPr>
        <p:txBody>
          <a:bodyPr/>
          <a:lstStyle/>
          <a:p>
            <a:r>
              <a:rPr lang="en-IN" dirty="0"/>
              <a:t>Front End</a:t>
            </a:r>
          </a:p>
        </p:txBody>
      </p:sp>
      <p:sp>
        <p:nvSpPr>
          <p:cNvPr id="3" name="Content Placeholder 2">
            <a:extLst>
              <a:ext uri="{FF2B5EF4-FFF2-40B4-BE49-F238E27FC236}">
                <a16:creationId xmlns:a16="http://schemas.microsoft.com/office/drawing/2014/main" id="{558C517E-684B-6917-77EC-67EC70447F0E}"/>
              </a:ext>
            </a:extLst>
          </p:cNvPr>
          <p:cNvSpPr>
            <a:spLocks noGrp="1"/>
          </p:cNvSpPr>
          <p:nvPr>
            <p:ph idx="4294967295"/>
          </p:nvPr>
        </p:nvSpPr>
        <p:spPr>
          <a:xfrm>
            <a:off x="1011237" y="1077913"/>
            <a:ext cx="9161463" cy="4232275"/>
          </a:xfrm>
        </p:spPr>
        <p:txBody>
          <a:bodyPr>
            <a:normAutofit/>
          </a:bodyPr>
          <a:lstStyle/>
          <a:p>
            <a:pPr algn="just">
              <a:lnSpc>
                <a:spcPct val="150000"/>
              </a:lnSpc>
              <a:buFont typeface="Arial" panose="020B0604020202020204" pitchFamily="34" charset="0"/>
              <a:buChar char="•"/>
            </a:pPr>
            <a:r>
              <a:rPr lang="en-US" sz="1800" dirty="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buFont typeface="Arial" panose="020B0604020202020204" pitchFamily="34" charset="0"/>
              <a:buChar char="•"/>
            </a:pPr>
            <a:r>
              <a:rPr lang="en-US" sz="1800" dirty="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85522747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B4DE54-EB6F-29DA-279B-45DEF712FB96}"/>
              </a:ext>
            </a:extLst>
          </p:cNvPr>
          <p:cNvSpPr>
            <a:spLocks noGrp="1"/>
          </p:cNvSpPr>
          <p:nvPr>
            <p:ph type="title" idx="4294967295"/>
          </p:nvPr>
        </p:nvSpPr>
        <p:spPr>
          <a:xfrm>
            <a:off x="228600" y="-335684"/>
            <a:ext cx="10058400" cy="1449388"/>
          </a:xfrm>
        </p:spPr>
        <p:txBody>
          <a:bodyPr/>
          <a:lstStyle/>
          <a:p>
            <a:r>
              <a:rPr lang="en-IN" dirty="0"/>
              <a:t>Database</a:t>
            </a:r>
          </a:p>
        </p:txBody>
      </p:sp>
      <p:sp>
        <p:nvSpPr>
          <p:cNvPr id="3" name="Content Placeholder 2">
            <a:extLst>
              <a:ext uri="{FF2B5EF4-FFF2-40B4-BE49-F238E27FC236}">
                <a16:creationId xmlns:a16="http://schemas.microsoft.com/office/drawing/2014/main" id="{4D08F02A-EA92-97C9-7FB0-3F89626CB4C5}"/>
              </a:ext>
            </a:extLst>
          </p:cNvPr>
          <p:cNvSpPr>
            <a:spLocks noGrp="1"/>
          </p:cNvSpPr>
          <p:nvPr>
            <p:ph idx="4294967295"/>
          </p:nvPr>
        </p:nvSpPr>
        <p:spPr>
          <a:xfrm>
            <a:off x="644237" y="1113704"/>
            <a:ext cx="10058400" cy="4022725"/>
          </a:xfrm>
        </p:spPr>
        <p:txBody>
          <a:bodyPr/>
          <a:lstStyle/>
          <a:p>
            <a:pPr algn="just">
              <a:lnSpc>
                <a:spcPct val="150000"/>
              </a:lnSpc>
              <a:buFont typeface="Arial" panose="020B0604020202020204" pitchFamily="34" charset="0"/>
              <a:buChar char="•"/>
            </a:pPr>
            <a:r>
              <a:rPr lang="en-US" sz="1800" dirty="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50000"/>
              </a:lnSpc>
              <a:buFont typeface="Arial" panose="020B0604020202020204" pitchFamily="34" charset="0"/>
              <a:buChar char="•"/>
            </a:pPr>
            <a:r>
              <a:rPr lang="en-US" sz="1800" dirty="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buFont typeface="Arial" panose="020B0604020202020204" pitchFamily="34" charset="0"/>
              <a:buChar char="•"/>
            </a:pPr>
            <a:r>
              <a:rPr lang="en-US" sz="1800" dirty="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255070122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6EB23C-DFBC-07F0-D8E2-733451EE856F}"/>
              </a:ext>
            </a:extLst>
          </p:cNvPr>
          <p:cNvSpPr>
            <a:spLocks noGrp="1"/>
          </p:cNvSpPr>
          <p:nvPr>
            <p:ph type="title" idx="4294967295"/>
          </p:nvPr>
        </p:nvSpPr>
        <p:spPr>
          <a:xfrm>
            <a:off x="155864" y="-242888"/>
            <a:ext cx="10058400" cy="1449388"/>
          </a:xfrm>
        </p:spPr>
        <p:txBody>
          <a:bodyPr/>
          <a:lstStyle/>
          <a:p>
            <a:r>
              <a:rPr lang="en-IN" dirty="0"/>
              <a:t>Cloud Web Server</a:t>
            </a:r>
          </a:p>
        </p:txBody>
      </p:sp>
      <p:sp>
        <p:nvSpPr>
          <p:cNvPr id="3" name="Content Placeholder 2">
            <a:extLst>
              <a:ext uri="{FF2B5EF4-FFF2-40B4-BE49-F238E27FC236}">
                <a16:creationId xmlns:a16="http://schemas.microsoft.com/office/drawing/2014/main" id="{4808F221-6B8F-F347-7971-D1064E9E1C3B}"/>
              </a:ext>
            </a:extLst>
          </p:cNvPr>
          <p:cNvSpPr>
            <a:spLocks noGrp="1"/>
          </p:cNvSpPr>
          <p:nvPr>
            <p:ph idx="4294967295"/>
          </p:nvPr>
        </p:nvSpPr>
        <p:spPr>
          <a:xfrm>
            <a:off x="748145" y="920244"/>
            <a:ext cx="10058400" cy="4872038"/>
          </a:xfrm>
        </p:spPr>
        <p:txBody>
          <a:bodyPr/>
          <a:lstStyle/>
          <a:p>
            <a:pPr algn="just">
              <a:lnSpc>
                <a:spcPct val="150000"/>
              </a:lnSpc>
              <a:buFont typeface="Arial" panose="020B0604020202020204" pitchFamily="34" charset="0"/>
              <a:buChar char="•"/>
            </a:pPr>
            <a:r>
              <a:rPr lang="en-US" sz="1800" dirty="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50000"/>
              </a:lnSpc>
              <a:buFont typeface="Arial" panose="020B0604020202020204" pitchFamily="34" charset="0"/>
              <a:buChar char="•"/>
            </a:pPr>
            <a:r>
              <a:rPr lang="en-US" sz="1800" dirty="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50000"/>
              </a:lnSpc>
              <a:buFont typeface="Arial" panose="020B0604020202020204" pitchFamily="34" charset="0"/>
              <a:buChar char="•"/>
            </a:pPr>
            <a:r>
              <a:rPr lang="en-US" sz="1800" dirty="0">
                <a:cs typeface="Times New Roman" panose="02020603050405020304" pitchFamily="18" charset="0"/>
              </a:rPr>
              <a:t>It provides a flexible environment for the developers which allows them to work on projects from anywhere using any device with internet access.</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136877573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F66E50-C1DA-CAD3-62FA-A339F332CA9E}"/>
              </a:ext>
            </a:extLst>
          </p:cNvPr>
          <p:cNvSpPr>
            <a:spLocks noGrp="1"/>
          </p:cNvSpPr>
          <p:nvPr>
            <p:ph type="title" idx="4294967295"/>
          </p:nvPr>
        </p:nvSpPr>
        <p:spPr>
          <a:xfrm>
            <a:off x="405245" y="-153988"/>
            <a:ext cx="10058400" cy="1449388"/>
          </a:xfrm>
        </p:spPr>
        <p:txBody>
          <a:bodyPr/>
          <a:lstStyle/>
          <a:p>
            <a:r>
              <a:rPr lang="en-US" b="1" dirty="0"/>
              <a:t>SOFTWARE REQUIREMENTS:</a:t>
            </a:r>
            <a:endParaRPr lang="en-IN" dirty="0"/>
          </a:p>
        </p:txBody>
      </p:sp>
      <p:sp>
        <p:nvSpPr>
          <p:cNvPr id="3" name="Content Placeholder 2">
            <a:extLst>
              <a:ext uri="{FF2B5EF4-FFF2-40B4-BE49-F238E27FC236}">
                <a16:creationId xmlns:a16="http://schemas.microsoft.com/office/drawing/2014/main" id="{214F7A0F-AB04-9D9E-B582-C47760B7A19F}"/>
              </a:ext>
            </a:extLst>
          </p:cNvPr>
          <p:cNvSpPr>
            <a:spLocks noGrp="1"/>
          </p:cNvSpPr>
          <p:nvPr>
            <p:ph idx="4294967295"/>
          </p:nvPr>
        </p:nvSpPr>
        <p:spPr>
          <a:xfrm>
            <a:off x="1565563" y="10391"/>
            <a:ext cx="9060873" cy="4022725"/>
          </a:xfrm>
        </p:spPr>
        <p:txBody>
          <a:bodyPr/>
          <a:lstStyle/>
          <a:p>
            <a:pPr algn="just">
              <a:lnSpc>
                <a:spcPct val="150000"/>
              </a:lnSpc>
              <a:buFont typeface="Arial" panose="020B0604020202020204" pitchFamily="34" charset="0"/>
              <a:buChar char="•"/>
            </a:pPr>
            <a:endParaRPr lang="en-US" sz="2000" dirty="0">
              <a:cs typeface="Times New Roman" pitchFamily="18" charset="0"/>
            </a:endParaRPr>
          </a:p>
          <a:p>
            <a:pPr lvl="0" algn="just">
              <a:lnSpc>
                <a:spcPct val="150000"/>
              </a:lnSpc>
              <a:buFont typeface="Arial" panose="020B0604020202020204" pitchFamily="34" charset="0"/>
              <a:buChar char="•"/>
            </a:pPr>
            <a:r>
              <a:rPr lang="en-US" sz="2000" dirty="0">
                <a:cs typeface="Times New Roman" pitchFamily="18" charset="0"/>
              </a:rPr>
              <a:t>Operating System	: Windows 10</a:t>
            </a:r>
          </a:p>
          <a:p>
            <a:pPr lvl="0" algn="just">
              <a:lnSpc>
                <a:spcPct val="150000"/>
              </a:lnSpc>
              <a:buFont typeface="Arial" panose="020B0604020202020204" pitchFamily="34" charset="0"/>
              <a:buChar char="•"/>
            </a:pPr>
            <a:r>
              <a:rPr lang="en-US" sz="2000" dirty="0">
                <a:cs typeface="Times New Roman" pitchFamily="18" charset="0"/>
              </a:rPr>
              <a:t>Language	               :PYTHON Google </a:t>
            </a:r>
            <a:r>
              <a:rPr lang="en-US" sz="2000" dirty="0" err="1">
                <a:cs typeface="Times New Roman" pitchFamily="18" charset="0"/>
              </a:rPr>
              <a:t>Colab</a:t>
            </a:r>
            <a:endParaRPr lang="en-US" sz="2000" dirty="0">
              <a:cs typeface="Times New Roman" pitchFamily="18" charset="0"/>
            </a:endParaRPr>
          </a:p>
          <a:p>
            <a:endParaRPr lang="en-IN" dirty="0"/>
          </a:p>
        </p:txBody>
      </p:sp>
    </p:spTree>
    <p:extLst>
      <p:ext uri="{BB962C8B-B14F-4D97-AF65-F5344CB8AC3E}">
        <p14:creationId xmlns:p14="http://schemas.microsoft.com/office/powerpoint/2010/main" val="86483092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B34E0F-1CAA-1BFF-61C2-D338CE0EF440}"/>
              </a:ext>
            </a:extLst>
          </p:cNvPr>
          <p:cNvSpPr>
            <a:spLocks noGrp="1"/>
          </p:cNvSpPr>
          <p:nvPr>
            <p:ph type="title" idx="4294967295"/>
          </p:nvPr>
        </p:nvSpPr>
        <p:spPr>
          <a:xfrm>
            <a:off x="696191" y="48707"/>
            <a:ext cx="10058400" cy="1449388"/>
          </a:xfrm>
        </p:spPr>
        <p:txBody>
          <a:bodyPr/>
          <a:lstStyle/>
          <a:p>
            <a:r>
              <a:rPr lang="en-US" b="1" dirty="0"/>
              <a:t>HARDWARE REQUIREMENTS:</a:t>
            </a:r>
            <a:endParaRPr lang="en-IN" dirty="0"/>
          </a:p>
        </p:txBody>
      </p:sp>
      <p:sp>
        <p:nvSpPr>
          <p:cNvPr id="3" name="Content Placeholder 2">
            <a:extLst>
              <a:ext uri="{FF2B5EF4-FFF2-40B4-BE49-F238E27FC236}">
                <a16:creationId xmlns:a16="http://schemas.microsoft.com/office/drawing/2014/main" id="{3E411FD9-583D-31D8-1779-E08C7AB1B422}"/>
              </a:ext>
            </a:extLst>
          </p:cNvPr>
          <p:cNvSpPr>
            <a:spLocks noGrp="1"/>
          </p:cNvSpPr>
          <p:nvPr>
            <p:ph idx="4294967295"/>
          </p:nvPr>
        </p:nvSpPr>
        <p:spPr>
          <a:xfrm>
            <a:off x="1988128" y="773401"/>
            <a:ext cx="10058400" cy="4022725"/>
          </a:xfrm>
        </p:spPr>
        <p:txBody>
          <a:bodyPr/>
          <a:lstStyle/>
          <a:p>
            <a:pPr algn="just">
              <a:lnSpc>
                <a:spcPct val="150000"/>
              </a:lnSpc>
              <a:buFont typeface="Arial" panose="020B0604020202020204" pitchFamily="34" charset="0"/>
              <a:buChar char="•"/>
            </a:pPr>
            <a:r>
              <a:rPr lang="en-US" sz="2000" dirty="0">
                <a:cs typeface="Times New Roman" pitchFamily="18" charset="0"/>
              </a:rPr>
              <a:t>Keyboard</a:t>
            </a:r>
          </a:p>
          <a:p>
            <a:pPr algn="just">
              <a:lnSpc>
                <a:spcPct val="150000"/>
              </a:lnSpc>
              <a:buFont typeface="Arial" panose="020B0604020202020204" pitchFamily="34" charset="0"/>
              <a:buChar char="•"/>
            </a:pPr>
            <a:r>
              <a:rPr lang="en-US" sz="2000" dirty="0">
                <a:cs typeface="Times New Roman" pitchFamily="18" charset="0"/>
              </a:rPr>
              <a:t>Mouse </a:t>
            </a:r>
          </a:p>
          <a:p>
            <a:pPr algn="just">
              <a:lnSpc>
                <a:spcPct val="150000"/>
              </a:lnSpc>
              <a:buFont typeface="Arial" panose="020B0604020202020204" pitchFamily="34" charset="0"/>
              <a:buChar char="•"/>
            </a:pPr>
            <a:r>
              <a:rPr lang="en-US" sz="2000" dirty="0" err="1">
                <a:cs typeface="Times New Roman" pitchFamily="18" charset="0"/>
              </a:rPr>
              <a:t>Harddisk</a:t>
            </a:r>
            <a:r>
              <a:rPr lang="en-US" sz="2000" dirty="0">
                <a:cs typeface="Times New Roman" pitchFamily="18" charset="0"/>
              </a:rPr>
              <a:t>	</a:t>
            </a:r>
          </a:p>
          <a:p>
            <a:pPr algn="just">
              <a:lnSpc>
                <a:spcPct val="150000"/>
              </a:lnSpc>
              <a:buFont typeface="Arial" panose="020B0604020202020204" pitchFamily="34" charset="0"/>
              <a:buChar char="•"/>
            </a:pPr>
            <a:r>
              <a:rPr lang="en-US" sz="2000" dirty="0">
                <a:cs typeface="Times New Roman" pitchFamily="18" charset="0"/>
              </a:rPr>
              <a:t>Ram	</a:t>
            </a:r>
          </a:p>
          <a:p>
            <a:endParaRPr lang="en-IN" dirty="0"/>
          </a:p>
        </p:txBody>
      </p:sp>
    </p:spTree>
    <p:extLst>
      <p:ext uri="{BB962C8B-B14F-4D97-AF65-F5344CB8AC3E}">
        <p14:creationId xmlns:p14="http://schemas.microsoft.com/office/powerpoint/2010/main" val="227938605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4ED166-9586-2619-9A54-B5E298470AE0}"/>
              </a:ext>
            </a:extLst>
          </p:cNvPr>
          <p:cNvSpPr>
            <a:spLocks noGrp="1"/>
          </p:cNvSpPr>
          <p:nvPr>
            <p:ph type="title" idx="4294967295"/>
          </p:nvPr>
        </p:nvSpPr>
        <p:spPr>
          <a:xfrm>
            <a:off x="197427" y="-215900"/>
            <a:ext cx="10058400" cy="1449388"/>
          </a:xfrm>
        </p:spPr>
        <p:txBody>
          <a:bodyPr/>
          <a:lstStyle/>
          <a:p>
            <a:r>
              <a:rPr lang="en-US" dirty="0"/>
              <a:t>CONCLUSION</a:t>
            </a:r>
            <a:endParaRPr lang="en-IN" dirty="0"/>
          </a:p>
        </p:txBody>
      </p:sp>
      <p:sp>
        <p:nvSpPr>
          <p:cNvPr id="3" name="Content Placeholder 2">
            <a:extLst>
              <a:ext uri="{FF2B5EF4-FFF2-40B4-BE49-F238E27FC236}">
                <a16:creationId xmlns:a16="http://schemas.microsoft.com/office/drawing/2014/main" id="{9A13F28A-8BE4-B296-D662-B603448AEF8B}"/>
              </a:ext>
            </a:extLst>
          </p:cNvPr>
          <p:cNvSpPr>
            <a:spLocks noGrp="1"/>
          </p:cNvSpPr>
          <p:nvPr>
            <p:ph idx="4294967295"/>
          </p:nvPr>
        </p:nvSpPr>
        <p:spPr>
          <a:xfrm>
            <a:off x="574098" y="1007917"/>
            <a:ext cx="10523393" cy="5681229"/>
          </a:xfrm>
        </p:spPr>
        <p:txBody>
          <a:bodyPr>
            <a:normAutofit/>
          </a:bodyPr>
          <a:lstStyle/>
          <a:p>
            <a:pPr algn="just">
              <a:lnSpc>
                <a:spcPct val="150000"/>
              </a:lnSpc>
              <a:buFont typeface="Arial" panose="020B0604020202020204" pitchFamily="34" charset="0"/>
              <a:buChar char="•"/>
            </a:pPr>
            <a:r>
              <a:rPr lang="en-US" dirty="0"/>
              <a:t>Under the general trend of addressing climate change and global low-carbon transition, establishing carbon neutral and carbon peaking targets has put forward new requirements for science and technology innovation, especially the overall technology layout and development direction. This indicates that the intensity of emission reduction will change profoundly in the future, with huge impacts on both sides of energy supply and consumption and considerable changes to economic and social development patterns. </a:t>
            </a:r>
          </a:p>
          <a:p>
            <a:pPr algn="just">
              <a:lnSpc>
                <a:spcPct val="150000"/>
              </a:lnSpc>
              <a:buFont typeface="Arial" panose="020B0604020202020204" pitchFamily="34" charset="0"/>
              <a:buChar char="•"/>
            </a:pPr>
            <a:r>
              <a:rPr lang="en-US" dirty="0"/>
              <a:t>This paper starts with two dimensions of increasing carbon absorption by reducing carbon emissions. On the energy supply side, achieving carbon neutrality in electricity is the core of carbon reduction. However, many areas of energy demand cannot be electrified by electrical energy substitution alone. </a:t>
            </a:r>
          </a:p>
          <a:p>
            <a:pPr algn="just">
              <a:lnSpc>
                <a:spcPct val="150000"/>
              </a:lnSpc>
              <a:buFont typeface="Arial" panose="020B0604020202020204" pitchFamily="34" charset="0"/>
              <a:buChar char="•"/>
            </a:pPr>
            <a:r>
              <a:rPr lang="en-US" dirty="0"/>
              <a:t>For example, </a:t>
            </a:r>
            <a:r>
              <a:rPr lang="en-US" dirty="0" err="1"/>
              <a:t>longdistance</a:t>
            </a:r>
            <a:r>
              <a:rPr lang="en-US" dirty="0"/>
              <a:t> transportation, steel, and chemical industries require hydrogen and other fuels due to their production characteristics, so non-electricity development is also vital to carbon neutrality on the supply side.</a:t>
            </a:r>
          </a:p>
        </p:txBody>
      </p:sp>
    </p:spTree>
    <p:extLst>
      <p:ext uri="{BB962C8B-B14F-4D97-AF65-F5344CB8AC3E}">
        <p14:creationId xmlns:p14="http://schemas.microsoft.com/office/powerpoint/2010/main" val="7422670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F32BD5C-DAC6-B68D-9ADA-685EAFDB30F6}"/>
              </a:ext>
            </a:extLst>
          </p:cNvPr>
          <p:cNvSpPr>
            <a:spLocks noGrp="1"/>
          </p:cNvSpPr>
          <p:nvPr>
            <p:ph idx="4294967295"/>
          </p:nvPr>
        </p:nvSpPr>
        <p:spPr>
          <a:xfrm>
            <a:off x="872837" y="603684"/>
            <a:ext cx="10131425" cy="3649662"/>
          </a:xfrm>
        </p:spPr>
        <p:txBody>
          <a:bodyPr/>
          <a:lstStyle/>
          <a:p>
            <a:pPr algn="just">
              <a:lnSpc>
                <a:spcPct val="150000"/>
              </a:lnSpc>
            </a:pPr>
            <a:r>
              <a:rPr lang="en-US" dirty="0"/>
              <a:t>On the energy consumption side, energy saving and emission reduction relying on technological transformation are central, especially in sectors with significant carbon emissions, such as industry, transport, construction, and service industries, where the decarbonization pathway is of great importance for carbon reduction. </a:t>
            </a:r>
          </a:p>
          <a:p>
            <a:pPr algn="just">
              <a:lnSpc>
                <a:spcPct val="150000"/>
              </a:lnSpc>
            </a:pPr>
            <a:r>
              <a:rPr lang="en-US" dirty="0"/>
              <a:t>Supporting systems for carbon neutrality, such as carbon finance and green financial products, are introduced, and several standard carbon footprint accounting methods and calculation software are discussed. In addition, to improve the efficiency of carbon footprint accounting, a web-based CNS software is developed for calculating carbon emissions at each stage of the product life cycle.</a:t>
            </a:r>
            <a:endParaRPr lang="en-IN"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177258301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docProps/app.xml><?xml version="1.0" encoding="utf-8"?>
<Properties xmlns="http://schemas.openxmlformats.org/officeDocument/2006/extended-properties" xmlns:vt="http://schemas.openxmlformats.org/officeDocument/2006/docPropsVTypes">
  <Template>Celestial</Template>
  <TotalTime>96</TotalTime>
  <Words>2705</Words>
  <Application>Microsoft Office PowerPoint</Application>
  <PresentationFormat>Widescreen</PresentationFormat>
  <Paragraphs>101</Paragraphs>
  <Slides>26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26</vt:i4>
      </vt:variant>
    </vt:vector>
  </HeadingPairs>
  <TitlesOfParts>
    <vt:vector size="31" baseType="lpstr">
      <vt:lpstr>Arial</vt:lpstr>
      <vt:lpstr>Calibri</vt:lpstr>
      <vt:lpstr>Calibri Light</vt:lpstr>
      <vt:lpstr>Times New Roman</vt:lpstr>
      <vt:lpstr>Celestial</vt:lpstr>
      <vt:lpstr>PowerPoint Presentation</vt:lpstr>
      <vt:lpstr>PowerPoint Presentation</vt:lpstr>
      <vt:lpstr>Abstract</vt:lpstr>
      <vt:lpstr>PowerPoint Presentation</vt:lpstr>
      <vt:lpstr>PowerPoint Presentation</vt:lpstr>
      <vt:lpstr>Objective</vt:lpstr>
      <vt:lpstr>PowerPoint Presentation</vt:lpstr>
      <vt:lpstr>Existing System</vt:lpstr>
      <vt:lpstr>Disadvantage</vt:lpstr>
      <vt:lpstr>PROPOSED SYSTEM :</vt:lpstr>
      <vt:lpstr>Advantage</vt:lpstr>
      <vt:lpstr>Introduction</vt:lpstr>
      <vt:lpstr>PowerPoint Presentation</vt:lpstr>
      <vt:lpstr>MODULES</vt:lpstr>
      <vt:lpstr>Carbon Footprint Calculator</vt:lpstr>
      <vt:lpstr>Data Management and Integration  </vt:lpstr>
      <vt:lpstr>Pathway Exploration and Planning  </vt:lpstr>
      <vt:lpstr>Regulatory Compliance Module  </vt:lpstr>
      <vt:lpstr>Software Details</vt:lpstr>
      <vt:lpstr>Front End</vt:lpstr>
      <vt:lpstr>Database</vt:lpstr>
      <vt:lpstr>Cloud Web Server</vt:lpstr>
      <vt:lpstr>SOFTWARE REQUIREMENTS:</vt:lpstr>
      <vt:lpstr>HARDWARE REQUIREMENTS:</vt:lpstr>
      <vt:lpstr>CONCLUSION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vishalrameshv13@gmail.com</dc:creator>
  <cp:lastModifiedBy>vishalrameshv13@gmail.com</cp:lastModifiedBy>
  <cp:revision>51</cp:revision>
  <dcterms:created xsi:type="dcterms:W3CDTF">2024-08-14T12:13:16Z</dcterms:created>
  <dcterms:modified xsi:type="dcterms:W3CDTF">2024-10-09T13:44:33Z</dcterms:modified>
</cp:coreProperties>
</file>