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76" r:id="rId2"/>
    <p:sldId id="256" r:id="rId3"/>
    <p:sldId id="277" r:id="rId4"/>
    <p:sldId id="257" r:id="rId5"/>
    <p:sldId id="258" r:id="rId6"/>
    <p:sldId id="259" r:id="rId7"/>
    <p:sldId id="260" r:id="rId8"/>
    <p:sldId id="261" r:id="rId9"/>
    <p:sldId id="263" r:id="rId10"/>
    <p:sldId id="262"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31253952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1064017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3753506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A5B3EF-A2AF-492D-BB3B-9454041A5B48}"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3431753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A5B3EF-A2AF-492D-BB3B-9454041A5B48}" type="datetimeFigureOut">
              <a:rPr lang="en-IN" smtClean="0"/>
              <a:t>08-10-2024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734518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A5B3EF-A2AF-492D-BB3B-9454041A5B48}" type="datetimeFigureOut">
              <a:rPr lang="en-IN" smtClean="0"/>
              <a:t>08-10-2024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173210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4A5B3EF-A2AF-492D-BB3B-9454041A5B48}" type="datetimeFigureOut">
              <a:rPr lang="en-IN" smtClean="0"/>
              <a:t>08-10-2024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445202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5B3EF-A2AF-492D-BB3B-9454041A5B48}"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810773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5B3EF-A2AF-492D-BB3B-9454041A5B48}"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759331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5B3EF-A2AF-492D-BB3B-9454041A5B48}"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17071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684150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4369395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559499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31757015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3421854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0858801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A5B3EF-A2AF-492D-BB3B-9454041A5B48}"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D83D3E-23D7-488E-907C-F10641D24069}" type="slidenum">
              <a:rPr lang="en-IN" smtClean="0"/>
              <a:t>‹#›</a:t>
            </a:fld>
            <a:endParaRPr lang="en-IN"/>
          </a:p>
        </p:txBody>
      </p:sp>
    </p:spTree>
    <p:extLst>
      <p:ext uri="{BB962C8B-B14F-4D97-AF65-F5344CB8AC3E}">
        <p14:creationId xmlns:p14="http://schemas.microsoft.com/office/powerpoint/2010/main" val="2429719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4A5B3EF-A2AF-492D-BB3B-9454041A5B48}" type="datetimeFigureOut">
              <a:rPr lang="en-IN" smtClean="0"/>
              <a:t>08-10-2024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4D83D3E-23D7-488E-907C-F10641D24069}" type="slidenum">
              <a:rPr lang="en-IN" smtClean="0"/>
              <a:t>‹#›</a:t>
            </a:fld>
            <a:endParaRPr lang="en-IN"/>
          </a:p>
        </p:txBody>
      </p:sp>
    </p:spTree>
    <p:extLst>
      <p:ext uri="{BB962C8B-B14F-4D97-AF65-F5344CB8AC3E}">
        <p14:creationId xmlns:p14="http://schemas.microsoft.com/office/powerpoint/2010/main" val="1959363792"/>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134C6-1A49-BA59-A9B2-EDCC452BEBA3}"/>
              </a:ext>
            </a:extLst>
          </p:cNvPr>
          <p:cNvSpPr>
            <a:spLocks noGrp="1"/>
          </p:cNvSpPr>
          <p:nvPr>
            <p:ph type="title"/>
          </p:nvPr>
        </p:nvSpPr>
        <p:spPr>
          <a:xfrm>
            <a:off x="1496292" y="2272145"/>
            <a:ext cx="10172990" cy="1364673"/>
          </a:xfrm>
        </p:spPr>
        <p:txBody>
          <a:bodyPr>
            <a:normAutofit/>
          </a:bodyPr>
          <a:lstStyle/>
          <a:p>
            <a:r>
              <a:rPr lang="en-US" cap="none" dirty="0"/>
              <a:t>cyberbullying detection on social media texts </a:t>
            </a:r>
            <a:endParaRPr lang="en-IN" cap="none" dirty="0"/>
          </a:p>
        </p:txBody>
      </p:sp>
    </p:spTree>
    <p:extLst>
      <p:ext uri="{BB962C8B-B14F-4D97-AF65-F5344CB8AC3E}">
        <p14:creationId xmlns:p14="http://schemas.microsoft.com/office/powerpoint/2010/main" val="3799940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34B5ED8-CA3F-B3FD-162E-A205E40450A6}"/>
              </a:ext>
            </a:extLst>
          </p:cNvPr>
          <p:cNvSpPr>
            <a:spLocks noGrp="1"/>
          </p:cNvSpPr>
          <p:nvPr>
            <p:ph type="title"/>
          </p:nvPr>
        </p:nvSpPr>
        <p:spPr>
          <a:xfrm>
            <a:off x="135082" y="-190500"/>
            <a:ext cx="10131425" cy="1456267"/>
          </a:xfrm>
        </p:spPr>
        <p:txBody>
          <a:bodyPr>
            <a:normAutofit/>
          </a:bodyPr>
          <a:lstStyle/>
          <a:p>
            <a:r>
              <a:rPr lang="en-US" sz="4000" b="1" dirty="0"/>
              <a:t>Abstract</a:t>
            </a:r>
            <a:endParaRPr lang="en-IN" sz="4000" dirty="0"/>
          </a:p>
        </p:txBody>
      </p:sp>
      <p:sp>
        <p:nvSpPr>
          <p:cNvPr id="5" name="Content Placeholder 4">
            <a:extLst>
              <a:ext uri="{FF2B5EF4-FFF2-40B4-BE49-F238E27FC236}">
                <a16:creationId xmlns:a16="http://schemas.microsoft.com/office/drawing/2014/main" id="{EF3B4B98-B55C-EC53-5558-45DDB77557FC}"/>
              </a:ext>
            </a:extLst>
          </p:cNvPr>
          <p:cNvSpPr>
            <a:spLocks noGrp="1"/>
          </p:cNvSpPr>
          <p:nvPr>
            <p:ph idx="1"/>
          </p:nvPr>
        </p:nvSpPr>
        <p:spPr>
          <a:xfrm>
            <a:off x="810202" y="472785"/>
            <a:ext cx="10131425" cy="6478733"/>
          </a:xfrm>
        </p:spPr>
        <p:txBody>
          <a:bodyPr>
            <a:noAutofit/>
          </a:bodyPr>
          <a:lstStyle/>
          <a:p>
            <a:pPr algn="just">
              <a:lnSpc>
                <a:spcPct val="160000"/>
              </a:lnSpc>
            </a:pPr>
            <a:r>
              <a:rPr lang="en-US" dirty="0"/>
              <a:t>Cyberbullying is when someone is bullied using technology as an intermediary. Despite the fact that it has been a problem for many years, the impact on young people has just recently become more widely recognized. </a:t>
            </a:r>
          </a:p>
          <a:p>
            <a:pPr algn="just">
              <a:lnSpc>
                <a:spcPct val="160000"/>
              </a:lnSpc>
            </a:pPr>
            <a:r>
              <a:rPr lang="en-US" dirty="0"/>
              <a:t>Bullies thrive on social media platforms, and teens and children who use them are vulnerable to attacks. A copious amount of </a:t>
            </a:r>
            <a:r>
              <a:rPr lang="en-US" dirty="0" err="1"/>
              <a:t>usergenerated</a:t>
            </a:r>
            <a:r>
              <a:rPr lang="en-US" dirty="0"/>
              <a:t> communication data is generated by the widespread usage of social platforms </a:t>
            </a:r>
            <a:r>
              <a:rPr lang="en-US" dirty="0" err="1"/>
              <a:t>netwroks</a:t>
            </a:r>
            <a:r>
              <a:rPr lang="en-US" dirty="0"/>
              <a:t> by individuals.. Because of the prevalence of social public network, online bullying has become a severe issue in online web communication, and cyberbullying is getting aggrandized attention.</a:t>
            </a:r>
          </a:p>
          <a:p>
            <a:pPr algn="just">
              <a:lnSpc>
                <a:spcPct val="160000"/>
              </a:lnSpc>
            </a:pPr>
            <a:r>
              <a:rPr lang="en-US" dirty="0"/>
              <a:t> Cyberbullying has the potential to have a wide range of negative effects on an individual's life, including teen suicide. Twitter has provided a set of unique characteristics that have been included into the existing system, including activity, network, user, and tweet content. </a:t>
            </a:r>
          </a:p>
        </p:txBody>
      </p:sp>
    </p:spTree>
    <p:extLst>
      <p:ext uri="{BB962C8B-B14F-4D97-AF65-F5344CB8AC3E}">
        <p14:creationId xmlns:p14="http://schemas.microsoft.com/office/powerpoint/2010/main" val="4200580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1411AD-424E-B7FF-25E2-BCC31A5F1D9F}"/>
              </a:ext>
            </a:extLst>
          </p:cNvPr>
          <p:cNvSpPr>
            <a:spLocks noGrp="1"/>
          </p:cNvSpPr>
          <p:nvPr>
            <p:ph idx="4294967295"/>
          </p:nvPr>
        </p:nvSpPr>
        <p:spPr>
          <a:xfrm>
            <a:off x="696192" y="551729"/>
            <a:ext cx="9331036" cy="3459162"/>
          </a:xfrm>
        </p:spPr>
        <p:txBody>
          <a:bodyPr/>
          <a:lstStyle/>
          <a:p>
            <a:pPr algn="just">
              <a:lnSpc>
                <a:spcPct val="160000"/>
              </a:lnSpc>
            </a:pPr>
            <a:r>
              <a:rPr lang="en-US" dirty="0"/>
              <a:t>Machine learning techniques recognize cyberbullying phrases existing in tweet content using these criteria. The identification of cyberbully words on Twitter is combined into one application in this proposed study, and cyberbully contents within tweet comments will be detected using Linear SVM. </a:t>
            </a:r>
          </a:p>
          <a:p>
            <a:pPr algn="just">
              <a:lnSpc>
                <a:spcPct val="160000"/>
              </a:lnSpc>
            </a:pPr>
            <a:r>
              <a:rPr lang="en-US" dirty="0"/>
              <a:t>This project comprises of a web-based application written in Django (a Python programming language), as well as a dashboard for users to track cyberbullying. An email is also sent to the recipients of this alert. </a:t>
            </a:r>
            <a:endParaRPr lang="en-IN" dirty="0"/>
          </a:p>
          <a:p>
            <a:endParaRPr lang="en-IN" dirty="0"/>
          </a:p>
        </p:txBody>
      </p:sp>
    </p:spTree>
    <p:extLst>
      <p:ext uri="{BB962C8B-B14F-4D97-AF65-F5344CB8AC3E}">
        <p14:creationId xmlns:p14="http://schemas.microsoft.com/office/powerpoint/2010/main" val="156775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860FF-AD59-3DEF-98B4-454520DF5B10}"/>
              </a:ext>
            </a:extLst>
          </p:cNvPr>
          <p:cNvSpPr>
            <a:spLocks noGrp="1"/>
          </p:cNvSpPr>
          <p:nvPr>
            <p:ph type="title"/>
          </p:nvPr>
        </p:nvSpPr>
        <p:spPr>
          <a:xfrm>
            <a:off x="0" y="-389467"/>
            <a:ext cx="10131425" cy="1456267"/>
          </a:xfrm>
        </p:spPr>
        <p:txBody>
          <a:bodyPr>
            <a:normAutofit/>
          </a:bodyPr>
          <a:lstStyle/>
          <a:p>
            <a:r>
              <a:rPr lang="en-US" sz="4000" dirty="0"/>
              <a:t>Objective</a:t>
            </a:r>
            <a:endParaRPr lang="en-IN" sz="4000" dirty="0"/>
          </a:p>
        </p:txBody>
      </p:sp>
      <p:sp>
        <p:nvSpPr>
          <p:cNvPr id="3" name="Content Placeholder 2">
            <a:extLst>
              <a:ext uri="{FF2B5EF4-FFF2-40B4-BE49-F238E27FC236}">
                <a16:creationId xmlns:a16="http://schemas.microsoft.com/office/drawing/2014/main" id="{1C189D92-5375-AFA4-5A70-4B2249C08E87}"/>
              </a:ext>
            </a:extLst>
          </p:cNvPr>
          <p:cNvSpPr>
            <a:spLocks noGrp="1"/>
          </p:cNvSpPr>
          <p:nvPr>
            <p:ph idx="1"/>
          </p:nvPr>
        </p:nvSpPr>
        <p:spPr>
          <a:xfrm>
            <a:off x="852055" y="597477"/>
            <a:ext cx="9570027" cy="5013614"/>
          </a:xfrm>
        </p:spPr>
        <p:txBody>
          <a:bodyPr>
            <a:normAutofit/>
          </a:bodyPr>
          <a:lstStyle/>
          <a:p>
            <a:pPr algn="just">
              <a:lnSpc>
                <a:spcPct val="150000"/>
              </a:lnSpc>
            </a:pPr>
            <a:r>
              <a:rPr lang="en-US" dirty="0"/>
              <a:t>The main aim of the detecting the cyberbullying model will help to improve manual monitoring for cyberbullying on social networks. In this project we fetch the tweets from twitter accounts and preprocess the twits and images and applying generated model will detect the cyberbullying or not. </a:t>
            </a:r>
          </a:p>
          <a:p>
            <a:pPr algn="just">
              <a:lnSpc>
                <a:spcPct val="150000"/>
              </a:lnSpc>
            </a:pPr>
            <a:r>
              <a:rPr lang="en-US" dirty="0"/>
              <a:t>The objectives of the systems development and event management are: Collect the data set of bullying words and preprocess it and apply natural language processing and then machine learning algorithms Generate different machine learning algorithm model.</a:t>
            </a:r>
          </a:p>
          <a:p>
            <a:pPr algn="just">
              <a:lnSpc>
                <a:spcPct val="150000"/>
              </a:lnSpc>
            </a:pPr>
            <a:r>
              <a:rPr lang="en-US" dirty="0"/>
              <a:t> Fetch the tweets from twitter account and preprocess it. Apply generated model on the fetched tweets and get final output cyberbullying or not.</a:t>
            </a:r>
            <a:endParaRPr lang="en-IN" dirty="0"/>
          </a:p>
        </p:txBody>
      </p:sp>
    </p:spTree>
    <p:extLst>
      <p:ext uri="{BB962C8B-B14F-4D97-AF65-F5344CB8AC3E}">
        <p14:creationId xmlns:p14="http://schemas.microsoft.com/office/powerpoint/2010/main" val="49188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0C6A8-05B6-E368-14DA-5567B447C83A}"/>
              </a:ext>
            </a:extLst>
          </p:cNvPr>
          <p:cNvSpPr>
            <a:spLocks noGrp="1"/>
          </p:cNvSpPr>
          <p:nvPr>
            <p:ph type="title"/>
          </p:nvPr>
        </p:nvSpPr>
        <p:spPr>
          <a:xfrm>
            <a:off x="10392" y="-200891"/>
            <a:ext cx="10131425" cy="1456267"/>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90A14907-56AC-77BF-E1A5-E742AADFC323}"/>
              </a:ext>
            </a:extLst>
          </p:cNvPr>
          <p:cNvSpPr>
            <a:spLocks noGrp="1"/>
          </p:cNvSpPr>
          <p:nvPr>
            <p:ph idx="1"/>
          </p:nvPr>
        </p:nvSpPr>
        <p:spPr>
          <a:xfrm>
            <a:off x="225137" y="1091045"/>
            <a:ext cx="11423072" cy="5413664"/>
          </a:xfrm>
        </p:spPr>
        <p:txBody>
          <a:bodyPr>
            <a:noAutofit/>
          </a:bodyPr>
          <a:lstStyle/>
          <a:p>
            <a:pPr algn="just">
              <a:lnSpc>
                <a:spcPct val="150000"/>
              </a:lnSpc>
            </a:pPr>
            <a:r>
              <a:rPr lang="en-US" dirty="0"/>
              <a:t>The prevalence of </a:t>
            </a:r>
            <a:r>
              <a:rPr lang="en-US" dirty="0" err="1"/>
              <a:t>cybervictimisation</a:t>
            </a:r>
            <a:r>
              <a:rPr lang="en-US" dirty="0"/>
              <a:t> depends on the </a:t>
            </a:r>
            <a:r>
              <a:rPr lang="en-US" dirty="0" err="1"/>
              <a:t>conceptualisation</a:t>
            </a:r>
            <a:r>
              <a:rPr lang="en-US" dirty="0"/>
              <a:t> used in describing cyberbullying, but also on research variables such as location and the number and age span of the participants. Nevertheless, the above studies demonstrate that online platforms are increasingly used for bullying, which is a cause for concern given its impact.</a:t>
            </a:r>
          </a:p>
          <a:p>
            <a:pPr algn="just">
              <a:lnSpc>
                <a:spcPct val="150000"/>
              </a:lnSpc>
            </a:pPr>
            <a:r>
              <a:rPr lang="en-US" dirty="0"/>
              <a:t> As shown by [9–11], cyberbullying may negatively impact the victim’s self-esteem, academic achievement and emotional well-being. [12] found that self-reported effects of cyberbullying include negative effects on school grades and feelings of sadness, anger, fear, and depression. In extreme cases, cyberbullying could even lead to self-harm and suicidal thoughts. </a:t>
            </a:r>
          </a:p>
          <a:p>
            <a:pPr algn="just">
              <a:lnSpc>
                <a:spcPct val="150000"/>
              </a:lnSpc>
            </a:pPr>
            <a:r>
              <a:rPr lang="en-US" dirty="0"/>
              <a:t>These findings demonstrate that cyberbullying is a serious problem the consequences of which can be dramatic. Early detection of cyberbullying attempts is therefore of key importance to youngsters’ mental well-being. </a:t>
            </a:r>
          </a:p>
          <a:p>
            <a:pPr algn="just">
              <a:lnSpc>
                <a:spcPct val="150000"/>
              </a:lnSpc>
            </a:pPr>
            <a:r>
              <a:rPr lang="en-US" dirty="0"/>
              <a:t>Successful detection depends on effective monitoring of online content, but the amount of information on the Web makes it practically unfeasible for moderators to monitor all user-generated content manually. To tackle this problem, intelligent systems are required that process this information in a fast way and automatically signal potential threats.</a:t>
            </a:r>
          </a:p>
        </p:txBody>
      </p:sp>
    </p:spTree>
    <p:extLst>
      <p:ext uri="{BB962C8B-B14F-4D97-AF65-F5344CB8AC3E}">
        <p14:creationId xmlns:p14="http://schemas.microsoft.com/office/powerpoint/2010/main" val="3003734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E0946-18DD-E385-CBD0-B515C6DC5E39}"/>
              </a:ext>
            </a:extLst>
          </p:cNvPr>
          <p:cNvSpPr>
            <a:spLocks noGrp="1"/>
          </p:cNvSpPr>
          <p:nvPr>
            <p:ph type="title"/>
          </p:nvPr>
        </p:nvSpPr>
        <p:spPr>
          <a:xfrm>
            <a:off x="20783" y="-159327"/>
            <a:ext cx="10131425" cy="1456267"/>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4950DF1D-5E53-F699-C1D0-9E4089F38AE7}"/>
              </a:ext>
            </a:extLst>
          </p:cNvPr>
          <p:cNvSpPr>
            <a:spLocks noGrp="1"/>
          </p:cNvSpPr>
          <p:nvPr>
            <p:ph idx="1"/>
          </p:nvPr>
        </p:nvSpPr>
        <p:spPr>
          <a:xfrm>
            <a:off x="810493" y="841664"/>
            <a:ext cx="9777843" cy="5683827"/>
          </a:xfrm>
        </p:spPr>
        <p:txBody>
          <a:bodyPr>
            <a:normAutofit/>
          </a:bodyPr>
          <a:lstStyle/>
          <a:p>
            <a:pPr algn="just">
              <a:lnSpc>
                <a:spcPct val="150000"/>
              </a:lnSpc>
            </a:pPr>
            <a:r>
              <a:rPr lang="en-US" dirty="0"/>
              <a:t>False Positives: Detection algorithms may misidentify non-abusive language as bullying, leading to unnecessary actions against users.</a:t>
            </a:r>
          </a:p>
          <a:p>
            <a:pPr algn="just">
              <a:lnSpc>
                <a:spcPct val="150000"/>
              </a:lnSpc>
            </a:pPr>
            <a:r>
              <a:rPr lang="en-US" b="1" dirty="0"/>
              <a:t>Context Sensitivity</a:t>
            </a:r>
            <a:r>
              <a:rPr lang="en-US" dirty="0"/>
              <a:t>: The effectiveness of detection tools can vary greatly depending on the context in which language is used, making it challenging to accurately interpret intent.</a:t>
            </a:r>
          </a:p>
          <a:p>
            <a:pPr algn="just">
              <a:lnSpc>
                <a:spcPct val="150000"/>
              </a:lnSpc>
            </a:pPr>
            <a:r>
              <a:rPr lang="en-US" b="1" dirty="0"/>
              <a:t>Evasion Tactics</a:t>
            </a:r>
            <a:r>
              <a:rPr lang="en-US" dirty="0"/>
              <a:t>: Cyberbullies may adapt their language to evade detection, using euphemisms, coded language, or emojis, which can undermine detection efforts.</a:t>
            </a:r>
          </a:p>
          <a:p>
            <a:pPr algn="just">
              <a:lnSpc>
                <a:spcPct val="150000"/>
              </a:lnSpc>
            </a:pPr>
            <a:r>
              <a:rPr lang="en-US" dirty="0"/>
              <a:t>Cultural Variability: Different cultures and communities may have varying definitions of what constitutes bullying, complicating the application of a one-size-fits-all detection system.</a:t>
            </a:r>
          </a:p>
          <a:p>
            <a:pPr algn="just">
              <a:lnSpc>
                <a:spcPct val="150000"/>
              </a:lnSpc>
            </a:pPr>
            <a:r>
              <a:rPr lang="en-US" b="1" dirty="0"/>
              <a:t>Data Privacy Concerns</a:t>
            </a:r>
            <a:r>
              <a:rPr lang="en-US" dirty="0"/>
              <a:t>: Implementing detection tools may raise ethical issues related to user privacy and data handling, potentially leading to mistrust among users.</a:t>
            </a:r>
            <a:endParaRPr lang="en-IN" dirty="0"/>
          </a:p>
        </p:txBody>
      </p:sp>
    </p:spTree>
    <p:extLst>
      <p:ext uri="{BB962C8B-B14F-4D97-AF65-F5344CB8AC3E}">
        <p14:creationId xmlns:p14="http://schemas.microsoft.com/office/powerpoint/2010/main" val="2188179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6E8AF-A8EB-A086-423A-59E651C06AAA}"/>
              </a:ext>
            </a:extLst>
          </p:cNvPr>
          <p:cNvSpPr>
            <a:spLocks noGrp="1"/>
          </p:cNvSpPr>
          <p:nvPr>
            <p:ph type="title"/>
          </p:nvPr>
        </p:nvSpPr>
        <p:spPr>
          <a:xfrm>
            <a:off x="93519" y="-232064"/>
            <a:ext cx="10131425" cy="1456267"/>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EFEE4CB0-D164-56ED-B930-CAAA3F2208AD}"/>
              </a:ext>
            </a:extLst>
          </p:cNvPr>
          <p:cNvSpPr>
            <a:spLocks noGrp="1"/>
          </p:cNvSpPr>
          <p:nvPr>
            <p:ph idx="1"/>
          </p:nvPr>
        </p:nvSpPr>
        <p:spPr>
          <a:xfrm>
            <a:off x="765464" y="789709"/>
            <a:ext cx="10661072" cy="6213764"/>
          </a:xfrm>
        </p:spPr>
        <p:txBody>
          <a:bodyPr>
            <a:normAutofit/>
          </a:bodyPr>
          <a:lstStyle/>
          <a:p>
            <a:pPr algn="just">
              <a:lnSpc>
                <a:spcPct val="170000"/>
              </a:lnSpc>
            </a:pPr>
            <a:r>
              <a:rPr lang="en-US" dirty="0"/>
              <a:t>The system will begin by collecting data from various social media platforms through their APIs, ensuring a diverse and representative dataset. Preprocessing steps will include text cleaning, tokenization, and the extraction of key linguistic features such as sentiment scores and N-grams.</a:t>
            </a:r>
          </a:p>
          <a:p>
            <a:pPr algn="just">
              <a:lnSpc>
                <a:spcPct val="170000"/>
              </a:lnSpc>
            </a:pPr>
            <a:r>
              <a:rPr lang="en-US" dirty="0"/>
              <a:t>For detection, we will implement a hybrid approach combining traditional machine learning algorithms, such as Support Vector Machines (SVM) and Random Forests, with deep learning models like BERT and Long Short-Term Memory (LSTM) networks. </a:t>
            </a:r>
          </a:p>
          <a:p>
            <a:pPr algn="just">
              <a:lnSpc>
                <a:spcPct val="170000"/>
              </a:lnSpc>
            </a:pPr>
            <a:r>
              <a:rPr lang="en-US" dirty="0"/>
              <a:t>This dual strategy will enhance the model's ability to understand context and nuance, thereby reducing false positives and improving accuracy.</a:t>
            </a:r>
          </a:p>
          <a:p>
            <a:pPr algn="just">
              <a:lnSpc>
                <a:spcPct val="170000"/>
              </a:lnSpc>
            </a:pPr>
            <a:r>
              <a:rPr lang="en-US" dirty="0"/>
              <a:t>A user-friendly dashboard will be designed for real-time monitoring and reporting, allowing users to view flagged content and provide feedback on detection accuracy. This feedback loop will be integral for continuously refining the model, ensuring it adapts to evolving language trends and cultural contexts. </a:t>
            </a:r>
          </a:p>
          <a:p>
            <a:endParaRPr lang="en-IN" dirty="0"/>
          </a:p>
        </p:txBody>
      </p:sp>
    </p:spTree>
    <p:extLst>
      <p:ext uri="{BB962C8B-B14F-4D97-AF65-F5344CB8AC3E}">
        <p14:creationId xmlns:p14="http://schemas.microsoft.com/office/powerpoint/2010/main" val="1375880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6F9C2-3C97-47EA-0914-E1C02AFB25F0}"/>
              </a:ext>
            </a:extLst>
          </p:cNvPr>
          <p:cNvSpPr>
            <a:spLocks noGrp="1"/>
          </p:cNvSpPr>
          <p:nvPr>
            <p:ph type="title"/>
          </p:nvPr>
        </p:nvSpPr>
        <p:spPr>
          <a:xfrm>
            <a:off x="62346" y="-200891"/>
            <a:ext cx="10131425" cy="1456267"/>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D02622F5-9CCC-BE33-45A9-43AF7B9518E8}"/>
              </a:ext>
            </a:extLst>
          </p:cNvPr>
          <p:cNvSpPr>
            <a:spLocks noGrp="1"/>
          </p:cNvSpPr>
          <p:nvPr>
            <p:ph idx="1"/>
          </p:nvPr>
        </p:nvSpPr>
        <p:spPr>
          <a:xfrm>
            <a:off x="936915" y="945573"/>
            <a:ext cx="9453995" cy="5195454"/>
          </a:xfrm>
        </p:spPr>
        <p:txBody>
          <a:bodyPr>
            <a:normAutofit/>
          </a:bodyPr>
          <a:lstStyle/>
          <a:p>
            <a:pPr algn="just">
              <a:lnSpc>
                <a:spcPct val="150000"/>
              </a:lnSpc>
            </a:pPr>
            <a:r>
              <a:rPr lang="en-US" b="1" dirty="0"/>
              <a:t>Early Intervention</a:t>
            </a:r>
            <a:r>
              <a:rPr lang="en-US" dirty="0"/>
              <a:t>: Detection tools can identify harmful behavior early, allowing for timely intervention to support victims and prevent escalation.</a:t>
            </a:r>
          </a:p>
          <a:p>
            <a:pPr algn="just">
              <a:lnSpc>
                <a:spcPct val="150000"/>
              </a:lnSpc>
            </a:pPr>
            <a:r>
              <a:rPr lang="en-US" b="1" dirty="0"/>
              <a:t>Data-Driven Insights</a:t>
            </a:r>
            <a:r>
              <a:rPr lang="en-US" dirty="0"/>
              <a:t>: Analyzing patterns in cyberbullying can provide valuable insights into its prevalence and impact, informing policy and educational efforts.</a:t>
            </a:r>
          </a:p>
          <a:p>
            <a:pPr algn="just">
              <a:lnSpc>
                <a:spcPct val="150000"/>
              </a:lnSpc>
            </a:pPr>
            <a:r>
              <a:rPr lang="en-US" b="1" dirty="0"/>
              <a:t>Increased Awareness</a:t>
            </a:r>
            <a:r>
              <a:rPr lang="en-US" dirty="0"/>
              <a:t>: Implementing detection systems can raise awareness about cyberbullying, encouraging users to recognize and report abusive behavior.</a:t>
            </a:r>
          </a:p>
          <a:p>
            <a:pPr algn="just">
              <a:lnSpc>
                <a:spcPct val="150000"/>
              </a:lnSpc>
            </a:pPr>
            <a:r>
              <a:rPr lang="en-US" b="1" dirty="0"/>
              <a:t>Automated Monitoring</a:t>
            </a:r>
            <a:r>
              <a:rPr lang="en-US" dirty="0"/>
              <a:t>: Automated tools can continuously monitor vast amounts of content, providing a level of oversight that would be impossible for human moderators alone.</a:t>
            </a:r>
          </a:p>
          <a:p>
            <a:pPr algn="just">
              <a:lnSpc>
                <a:spcPct val="150000"/>
              </a:lnSpc>
            </a:pPr>
            <a:r>
              <a:rPr lang="en-US" b="1" dirty="0"/>
              <a:t>Support for Victims</a:t>
            </a:r>
            <a:r>
              <a:rPr lang="en-US" dirty="0"/>
              <a:t>: Effective detection systems can help connect victims with resources, support services, and reporting mechanisms, facilitating a safer online environment.</a:t>
            </a:r>
            <a:endParaRPr lang="en-IN" dirty="0"/>
          </a:p>
        </p:txBody>
      </p:sp>
    </p:spTree>
    <p:extLst>
      <p:ext uri="{BB962C8B-B14F-4D97-AF65-F5344CB8AC3E}">
        <p14:creationId xmlns:p14="http://schemas.microsoft.com/office/powerpoint/2010/main" val="2457682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2D33C-CF5B-2180-CCA5-2725986F80A4}"/>
              </a:ext>
            </a:extLst>
          </p:cNvPr>
          <p:cNvSpPr>
            <a:spLocks noGrp="1"/>
          </p:cNvSpPr>
          <p:nvPr>
            <p:ph type="title"/>
          </p:nvPr>
        </p:nvSpPr>
        <p:spPr>
          <a:xfrm>
            <a:off x="41565" y="-242454"/>
            <a:ext cx="10131425" cy="1456267"/>
          </a:xfrm>
        </p:spPr>
        <p:txBody>
          <a:bodyPr>
            <a:normAutofit/>
          </a:bodyPr>
          <a:lstStyle/>
          <a:p>
            <a:r>
              <a:rPr lang="en-US" sz="4000" dirty="0"/>
              <a:t>Introduction</a:t>
            </a:r>
            <a:endParaRPr lang="en-IN" sz="4000" dirty="0"/>
          </a:p>
        </p:txBody>
      </p:sp>
      <p:sp>
        <p:nvSpPr>
          <p:cNvPr id="3" name="Content Placeholder 2">
            <a:extLst>
              <a:ext uri="{FF2B5EF4-FFF2-40B4-BE49-F238E27FC236}">
                <a16:creationId xmlns:a16="http://schemas.microsoft.com/office/drawing/2014/main" id="{C457DF11-C7B7-04E0-46D8-D51909D0599F}"/>
              </a:ext>
            </a:extLst>
          </p:cNvPr>
          <p:cNvSpPr>
            <a:spLocks noGrp="1"/>
          </p:cNvSpPr>
          <p:nvPr>
            <p:ph idx="1"/>
          </p:nvPr>
        </p:nvSpPr>
        <p:spPr>
          <a:xfrm>
            <a:off x="644237" y="1028700"/>
            <a:ext cx="10681854" cy="5611091"/>
          </a:xfrm>
        </p:spPr>
        <p:txBody>
          <a:bodyPr>
            <a:noAutofit/>
          </a:bodyPr>
          <a:lstStyle/>
          <a:p>
            <a:pPr algn="just">
              <a:lnSpc>
                <a:spcPct val="150000"/>
              </a:lnSpc>
            </a:pPr>
            <a:r>
              <a:rPr lang="en-US" dirty="0"/>
              <a:t>The ascend of social media has profoundly influenced our lives. Social media which is also called as Social Networking Services (SNS) has the character of free and anonymous and it allows user to interact with each other without boundary. </a:t>
            </a:r>
          </a:p>
          <a:p>
            <a:pPr algn="just">
              <a:lnSpc>
                <a:spcPct val="150000"/>
              </a:lnSpc>
            </a:pPr>
            <a:r>
              <a:rPr lang="en-US" dirty="0"/>
              <a:t>However, this puts adolescents at the prospect of becoming victims of online </a:t>
            </a:r>
            <a:r>
              <a:rPr lang="en-US" dirty="0" err="1"/>
              <a:t>misbehaviour</a:t>
            </a:r>
            <a:r>
              <a:rPr lang="en-US" dirty="0"/>
              <a:t>, especially cyberbullying. [1] Cyberbullying refers to an aggressive, intentional act conducted by either a group or an individual in cyberspace using information and communication technologies (</a:t>
            </a:r>
            <a:r>
              <a:rPr lang="en-US" dirty="0" err="1"/>
              <a:t>e.g.email</a:t>
            </a:r>
            <a:r>
              <a:rPr lang="en-US" dirty="0"/>
              <a:t>, against victims who cannot easily defend themselves [2]. </a:t>
            </a:r>
          </a:p>
          <a:p>
            <a:pPr algn="just">
              <a:lnSpc>
                <a:spcPct val="150000"/>
              </a:lnSpc>
            </a:pPr>
            <a:r>
              <a:rPr lang="en-US" dirty="0"/>
              <a:t>Cyberbullying is one of the most frequently happen Internet abuse and also a very serious social problem especially for teenager. According to a 2015 report from the Cyberbullying Research Center, about </a:t>
            </a:r>
            <a:r>
              <a:rPr lang="en-US" dirty="0" err="1"/>
              <a:t>onethird</a:t>
            </a:r>
            <a:r>
              <a:rPr lang="en-US" dirty="0"/>
              <a:t> of the high school students from random samples have experienced cyberbullying [2].</a:t>
            </a:r>
          </a:p>
          <a:p>
            <a:pPr algn="just">
              <a:lnSpc>
                <a:spcPct val="150000"/>
              </a:lnSpc>
            </a:pPr>
            <a:r>
              <a:rPr lang="en-US" dirty="0"/>
              <a:t> The identification of cyberbullying on social media networks is becoming increasingly important. Because there is so much data that people can't keep track of, automatic detection that can distinguish harmful content and frightening circumstances is required. </a:t>
            </a:r>
            <a:endParaRPr lang="en-IN" dirty="0"/>
          </a:p>
        </p:txBody>
      </p:sp>
    </p:spTree>
    <p:extLst>
      <p:ext uri="{BB962C8B-B14F-4D97-AF65-F5344CB8AC3E}">
        <p14:creationId xmlns:p14="http://schemas.microsoft.com/office/powerpoint/2010/main" val="1961434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1A01F-AF03-12F0-4961-FF589A9DF28F}"/>
              </a:ext>
            </a:extLst>
          </p:cNvPr>
          <p:cNvSpPr>
            <a:spLocks noGrp="1"/>
          </p:cNvSpPr>
          <p:nvPr>
            <p:ph idx="4294967295"/>
          </p:nvPr>
        </p:nvSpPr>
        <p:spPr>
          <a:xfrm>
            <a:off x="1019896" y="145473"/>
            <a:ext cx="8716386" cy="4644736"/>
          </a:xfrm>
        </p:spPr>
        <p:txBody>
          <a:bodyPr>
            <a:normAutofit/>
          </a:bodyPr>
          <a:lstStyle/>
          <a:p>
            <a:pPr algn="just">
              <a:lnSpc>
                <a:spcPct val="150000"/>
              </a:lnSpc>
            </a:pPr>
            <a:r>
              <a:rPr lang="en-US" dirty="0"/>
              <a:t>This allows for large-scale social media monitoring. [3] Machine learning is one of the most successful ways for learning from data and creating a model that automatically classifies appropriate actions.</a:t>
            </a:r>
          </a:p>
          <a:p>
            <a:pPr algn="just">
              <a:lnSpc>
                <a:spcPct val="150000"/>
              </a:lnSpc>
            </a:pPr>
            <a:r>
              <a:rPr lang="en-US" dirty="0"/>
              <a:t> Machine learning can be used to identify bullies' linguistic patterns and so construct a model for detecting cyberbullying. So, the main objective of our project is concentrating on the development of cyberbullying detection approach. </a:t>
            </a:r>
          </a:p>
          <a:p>
            <a:pPr algn="just">
              <a:lnSpc>
                <a:spcPct val="150000"/>
              </a:lnSpc>
            </a:pPr>
            <a:r>
              <a:rPr lang="en-US" dirty="0"/>
              <a:t>In the approach, we will detect cyberbullying text. The text, or conversations will be extracted from social network sites (i.e., twitter). </a:t>
            </a:r>
            <a:endParaRPr lang="en-IN" dirty="0"/>
          </a:p>
        </p:txBody>
      </p:sp>
    </p:spTree>
    <p:extLst>
      <p:ext uri="{BB962C8B-B14F-4D97-AF65-F5344CB8AC3E}">
        <p14:creationId xmlns:p14="http://schemas.microsoft.com/office/powerpoint/2010/main" val="3691130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3D5F9-65EA-E248-529B-4D9F402E9EB2}"/>
              </a:ext>
            </a:extLst>
          </p:cNvPr>
          <p:cNvSpPr>
            <a:spLocks noGrp="1"/>
          </p:cNvSpPr>
          <p:nvPr>
            <p:ph type="title"/>
          </p:nvPr>
        </p:nvSpPr>
        <p:spPr>
          <a:xfrm>
            <a:off x="135083" y="-180109"/>
            <a:ext cx="10131425" cy="1456267"/>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E717B21D-24F4-47FE-1C03-8C9DCEDD2F58}"/>
              </a:ext>
            </a:extLst>
          </p:cNvPr>
          <p:cNvSpPr>
            <a:spLocks noGrp="1"/>
          </p:cNvSpPr>
          <p:nvPr>
            <p:ph idx="1"/>
          </p:nvPr>
        </p:nvSpPr>
        <p:spPr>
          <a:xfrm>
            <a:off x="1579419" y="1171479"/>
            <a:ext cx="10131425" cy="3649133"/>
          </a:xfrm>
        </p:spPr>
        <p:txBody>
          <a:bodyPr>
            <a:normAutofit/>
          </a:bodyPr>
          <a:lstStyle/>
          <a:p>
            <a:pPr algn="just">
              <a:lnSpc>
                <a:spcPct val="150000"/>
              </a:lnSpc>
            </a:pPr>
            <a:r>
              <a:rPr lang="en-IN" sz="2800" dirty="0"/>
              <a:t>Detection Methodologies</a:t>
            </a:r>
          </a:p>
          <a:p>
            <a:pPr algn="just">
              <a:lnSpc>
                <a:spcPct val="150000"/>
              </a:lnSpc>
            </a:pPr>
            <a:r>
              <a:rPr lang="en-IN" sz="2800" dirty="0"/>
              <a:t>Data Collection and Annotation</a:t>
            </a:r>
          </a:p>
          <a:p>
            <a:pPr algn="just">
              <a:lnSpc>
                <a:spcPct val="150000"/>
              </a:lnSpc>
            </a:pPr>
            <a:r>
              <a:rPr lang="en-IN" sz="2800" dirty="0"/>
              <a:t>Features and Techniques</a:t>
            </a:r>
          </a:p>
          <a:p>
            <a:pPr algn="just">
              <a:lnSpc>
                <a:spcPct val="150000"/>
              </a:lnSpc>
            </a:pPr>
            <a:r>
              <a:rPr lang="en-IN" sz="2800" dirty="0"/>
              <a:t>Challenges in Detection</a:t>
            </a:r>
          </a:p>
        </p:txBody>
      </p:sp>
    </p:spTree>
    <p:extLst>
      <p:ext uri="{BB962C8B-B14F-4D97-AF65-F5344CB8AC3E}">
        <p14:creationId xmlns:p14="http://schemas.microsoft.com/office/powerpoint/2010/main" val="1902826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DEE97-9A04-C6D4-3C0E-197544C38210}"/>
              </a:ext>
            </a:extLst>
          </p:cNvPr>
          <p:cNvSpPr>
            <a:spLocks noGrp="1"/>
          </p:cNvSpPr>
          <p:nvPr>
            <p:ph type="title"/>
          </p:nvPr>
        </p:nvSpPr>
        <p:spPr>
          <a:xfrm>
            <a:off x="124692" y="152400"/>
            <a:ext cx="10131425" cy="1456267"/>
          </a:xfrm>
        </p:spPr>
        <p:txBody>
          <a:bodyPr/>
          <a:lstStyle/>
          <a:p>
            <a:r>
              <a:rPr lang="en-IN" sz="3600" dirty="0"/>
              <a:t>Detection Methodologies</a:t>
            </a:r>
            <a:br>
              <a:rPr lang="en-IN" sz="3600" dirty="0"/>
            </a:br>
            <a:endParaRPr lang="en-IN" dirty="0"/>
          </a:p>
        </p:txBody>
      </p:sp>
      <p:sp>
        <p:nvSpPr>
          <p:cNvPr id="3" name="Content Placeholder 2">
            <a:extLst>
              <a:ext uri="{FF2B5EF4-FFF2-40B4-BE49-F238E27FC236}">
                <a16:creationId xmlns:a16="http://schemas.microsoft.com/office/drawing/2014/main" id="{1CC55DB8-7176-86B8-3A2F-DB0435F21715}"/>
              </a:ext>
            </a:extLst>
          </p:cNvPr>
          <p:cNvSpPr>
            <a:spLocks noGrp="1"/>
          </p:cNvSpPr>
          <p:nvPr>
            <p:ph idx="1"/>
          </p:nvPr>
        </p:nvSpPr>
        <p:spPr>
          <a:xfrm>
            <a:off x="1657495" y="561109"/>
            <a:ext cx="7065817" cy="3619500"/>
          </a:xfrm>
        </p:spPr>
        <p:txBody>
          <a:bodyPr/>
          <a:lstStyle/>
          <a:p>
            <a:pPr>
              <a:lnSpc>
                <a:spcPct val="150000"/>
              </a:lnSpc>
              <a:buFont typeface="Arial" panose="020B0604020202020204" pitchFamily="34" charset="0"/>
              <a:buChar char="•"/>
            </a:pPr>
            <a:r>
              <a:rPr lang="en-IN" b="1" dirty="0"/>
              <a:t>Natural Language Processing (NLP)</a:t>
            </a:r>
            <a:r>
              <a:rPr lang="en-IN" dirty="0"/>
              <a:t>: Techniques for </a:t>
            </a:r>
            <a:r>
              <a:rPr lang="en-IN" dirty="0" err="1"/>
              <a:t>analyzing</a:t>
            </a:r>
            <a:r>
              <a:rPr lang="en-IN" dirty="0"/>
              <a:t> text</a:t>
            </a:r>
          </a:p>
          <a:p>
            <a:pPr>
              <a:lnSpc>
                <a:spcPct val="150000"/>
              </a:lnSpc>
              <a:buFont typeface="Arial" panose="020B0604020202020204" pitchFamily="34" charset="0"/>
              <a:buChar char="•"/>
            </a:pPr>
            <a:r>
              <a:rPr lang="en-IN" b="1" dirty="0"/>
              <a:t>Machine Learning</a:t>
            </a:r>
            <a:r>
              <a:rPr lang="en-IN" dirty="0"/>
              <a:t>: Algorithms used for classification and prediction</a:t>
            </a:r>
          </a:p>
          <a:p>
            <a:pPr>
              <a:lnSpc>
                <a:spcPct val="150000"/>
              </a:lnSpc>
              <a:buFont typeface="Arial" panose="020B0604020202020204" pitchFamily="34" charset="0"/>
              <a:buChar char="•"/>
            </a:pPr>
            <a:r>
              <a:rPr lang="en-IN" b="1" dirty="0"/>
              <a:t>Sentiment Analysis</a:t>
            </a:r>
            <a:r>
              <a:rPr lang="en-IN" dirty="0"/>
              <a:t>: Understanding emotional tone in messages</a:t>
            </a:r>
          </a:p>
          <a:p>
            <a:endParaRPr lang="en-IN" dirty="0"/>
          </a:p>
        </p:txBody>
      </p:sp>
    </p:spTree>
    <p:extLst>
      <p:ext uri="{BB962C8B-B14F-4D97-AF65-F5344CB8AC3E}">
        <p14:creationId xmlns:p14="http://schemas.microsoft.com/office/powerpoint/2010/main" val="2270271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89843-4B00-BD27-D9E8-C5DCDDEF4B42}"/>
              </a:ext>
            </a:extLst>
          </p:cNvPr>
          <p:cNvSpPr>
            <a:spLocks noGrp="1"/>
          </p:cNvSpPr>
          <p:nvPr>
            <p:ph type="title"/>
          </p:nvPr>
        </p:nvSpPr>
        <p:spPr>
          <a:xfrm>
            <a:off x="114301" y="121228"/>
            <a:ext cx="10131425" cy="1456267"/>
          </a:xfrm>
        </p:spPr>
        <p:txBody>
          <a:bodyPr/>
          <a:lstStyle/>
          <a:p>
            <a:r>
              <a:rPr lang="en-IN" sz="3600" dirty="0"/>
              <a:t>Data Collection and Annotation</a:t>
            </a:r>
            <a:br>
              <a:rPr lang="en-IN" sz="3600" dirty="0"/>
            </a:br>
            <a:endParaRPr lang="en-IN" dirty="0"/>
          </a:p>
        </p:txBody>
      </p:sp>
      <p:sp>
        <p:nvSpPr>
          <p:cNvPr id="3" name="Content Placeholder 2">
            <a:extLst>
              <a:ext uri="{FF2B5EF4-FFF2-40B4-BE49-F238E27FC236}">
                <a16:creationId xmlns:a16="http://schemas.microsoft.com/office/drawing/2014/main" id="{F8DA2960-3413-F13B-FACB-E089E9469AE7}"/>
              </a:ext>
            </a:extLst>
          </p:cNvPr>
          <p:cNvSpPr>
            <a:spLocks noGrp="1"/>
          </p:cNvSpPr>
          <p:nvPr>
            <p:ph idx="1"/>
          </p:nvPr>
        </p:nvSpPr>
        <p:spPr>
          <a:xfrm>
            <a:off x="2644631" y="997526"/>
            <a:ext cx="5070763" cy="2721649"/>
          </a:xfrm>
        </p:spPr>
        <p:txBody>
          <a:bodyPr/>
          <a:lstStyle/>
          <a:p>
            <a:pPr>
              <a:buFont typeface="Arial" panose="020B0604020202020204" pitchFamily="34" charset="0"/>
              <a:buChar char="•"/>
            </a:pPr>
            <a:r>
              <a:rPr lang="en-US" dirty="0"/>
              <a:t>Sources of data (public posts, reports, etc.)</a:t>
            </a:r>
          </a:p>
          <a:p>
            <a:pPr>
              <a:buFont typeface="Arial" panose="020B0604020202020204" pitchFamily="34" charset="0"/>
              <a:buChar char="•"/>
            </a:pPr>
            <a:r>
              <a:rPr lang="en-US" dirty="0"/>
              <a:t>Manual vs. automated annotation processes</a:t>
            </a:r>
          </a:p>
          <a:p>
            <a:pPr>
              <a:buFont typeface="Arial" panose="020B0604020202020204" pitchFamily="34" charset="0"/>
              <a:buChar char="•"/>
            </a:pPr>
            <a:r>
              <a:rPr lang="en-US" dirty="0"/>
              <a:t>Ethical considerations in data usage</a:t>
            </a:r>
          </a:p>
          <a:p>
            <a:endParaRPr lang="en-IN" dirty="0"/>
          </a:p>
        </p:txBody>
      </p:sp>
    </p:spTree>
    <p:extLst>
      <p:ext uri="{BB962C8B-B14F-4D97-AF65-F5344CB8AC3E}">
        <p14:creationId xmlns:p14="http://schemas.microsoft.com/office/powerpoint/2010/main" val="905511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B661E-35C7-0451-ED56-77C8C664DA12}"/>
              </a:ext>
            </a:extLst>
          </p:cNvPr>
          <p:cNvSpPr>
            <a:spLocks noGrp="1"/>
          </p:cNvSpPr>
          <p:nvPr>
            <p:ph type="title"/>
          </p:nvPr>
        </p:nvSpPr>
        <p:spPr>
          <a:xfrm>
            <a:off x="270165" y="142010"/>
            <a:ext cx="10131425" cy="1456267"/>
          </a:xfrm>
        </p:spPr>
        <p:txBody>
          <a:bodyPr/>
          <a:lstStyle/>
          <a:p>
            <a:r>
              <a:rPr lang="en-IN" sz="3600" dirty="0"/>
              <a:t>Features and Techniques</a:t>
            </a:r>
            <a:br>
              <a:rPr lang="en-IN" sz="3600" dirty="0"/>
            </a:br>
            <a:endParaRPr lang="en-IN" dirty="0"/>
          </a:p>
        </p:txBody>
      </p:sp>
      <p:sp>
        <p:nvSpPr>
          <p:cNvPr id="3" name="Content Placeholder 2">
            <a:extLst>
              <a:ext uri="{FF2B5EF4-FFF2-40B4-BE49-F238E27FC236}">
                <a16:creationId xmlns:a16="http://schemas.microsoft.com/office/drawing/2014/main" id="{7B492F9F-2956-27D9-7E62-CAD6A2E5C4B3}"/>
              </a:ext>
            </a:extLst>
          </p:cNvPr>
          <p:cNvSpPr>
            <a:spLocks noGrp="1"/>
          </p:cNvSpPr>
          <p:nvPr>
            <p:ph idx="1"/>
          </p:nvPr>
        </p:nvSpPr>
        <p:spPr>
          <a:xfrm>
            <a:off x="2119748" y="580353"/>
            <a:ext cx="5569526" cy="3463636"/>
          </a:xfrm>
        </p:spPr>
        <p:txBody>
          <a:bodyPr/>
          <a:lstStyle/>
          <a:p>
            <a:pPr>
              <a:lnSpc>
                <a:spcPct val="150000"/>
              </a:lnSpc>
              <a:buFont typeface="Arial" panose="020B0604020202020204" pitchFamily="34" charset="0"/>
              <a:buChar char="•"/>
            </a:pPr>
            <a:r>
              <a:rPr lang="en-US" dirty="0"/>
              <a:t>Key linguistic features (e.g., keywords, phrases)</a:t>
            </a:r>
          </a:p>
          <a:p>
            <a:pPr>
              <a:lnSpc>
                <a:spcPct val="150000"/>
              </a:lnSpc>
              <a:buFont typeface="Arial" panose="020B0604020202020204" pitchFamily="34" charset="0"/>
              <a:buChar char="•"/>
            </a:pPr>
            <a:r>
              <a:rPr lang="en-US" dirty="0"/>
              <a:t>Contextual analysis and nuance detection</a:t>
            </a:r>
          </a:p>
          <a:p>
            <a:pPr>
              <a:lnSpc>
                <a:spcPct val="150000"/>
              </a:lnSpc>
              <a:buFont typeface="Arial" panose="020B0604020202020204" pitchFamily="34" charset="0"/>
              <a:buChar char="•"/>
            </a:pPr>
            <a:r>
              <a:rPr lang="en-US" dirty="0"/>
              <a:t>Use of metadata (time, location, user behavior)</a:t>
            </a:r>
          </a:p>
          <a:p>
            <a:endParaRPr lang="en-IN" dirty="0"/>
          </a:p>
        </p:txBody>
      </p:sp>
    </p:spTree>
    <p:extLst>
      <p:ext uri="{BB962C8B-B14F-4D97-AF65-F5344CB8AC3E}">
        <p14:creationId xmlns:p14="http://schemas.microsoft.com/office/powerpoint/2010/main" val="3956357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A9CC0-617E-A339-E693-B67BF2C3B110}"/>
              </a:ext>
            </a:extLst>
          </p:cNvPr>
          <p:cNvSpPr>
            <a:spLocks noGrp="1"/>
          </p:cNvSpPr>
          <p:nvPr>
            <p:ph type="title"/>
          </p:nvPr>
        </p:nvSpPr>
        <p:spPr>
          <a:xfrm>
            <a:off x="145474" y="17318"/>
            <a:ext cx="10131425" cy="1456267"/>
          </a:xfrm>
        </p:spPr>
        <p:txBody>
          <a:bodyPr/>
          <a:lstStyle/>
          <a:p>
            <a:r>
              <a:rPr lang="en-IN" sz="3600" dirty="0"/>
              <a:t>Challenges in Detection</a:t>
            </a:r>
            <a:br>
              <a:rPr lang="en-IN" sz="3600" dirty="0"/>
            </a:br>
            <a:endParaRPr lang="en-IN" dirty="0"/>
          </a:p>
        </p:txBody>
      </p:sp>
      <p:sp>
        <p:nvSpPr>
          <p:cNvPr id="3" name="Content Placeholder 2">
            <a:extLst>
              <a:ext uri="{FF2B5EF4-FFF2-40B4-BE49-F238E27FC236}">
                <a16:creationId xmlns:a16="http://schemas.microsoft.com/office/drawing/2014/main" id="{DBA0FE73-8F21-B080-4400-6E6E4AADE9C6}"/>
              </a:ext>
            </a:extLst>
          </p:cNvPr>
          <p:cNvSpPr>
            <a:spLocks noGrp="1"/>
          </p:cNvSpPr>
          <p:nvPr>
            <p:ph idx="1"/>
          </p:nvPr>
        </p:nvSpPr>
        <p:spPr>
          <a:xfrm>
            <a:off x="1693720" y="-199351"/>
            <a:ext cx="10588335" cy="4317615"/>
          </a:xfrm>
        </p:spPr>
        <p:txBody>
          <a:bodyPr/>
          <a:lstStyle/>
          <a:p>
            <a:pPr>
              <a:buFont typeface="Arial" panose="020B0604020202020204" pitchFamily="34" charset="0"/>
              <a:buChar char="•"/>
            </a:pPr>
            <a:r>
              <a:rPr lang="en-US" dirty="0"/>
              <a:t>False positives and negatives</a:t>
            </a:r>
          </a:p>
          <a:p>
            <a:pPr>
              <a:buFont typeface="Arial" panose="020B0604020202020204" pitchFamily="34" charset="0"/>
              <a:buChar char="•"/>
            </a:pPr>
            <a:r>
              <a:rPr lang="en-US" dirty="0"/>
              <a:t>Contextual sensitivity and cultural variability</a:t>
            </a:r>
          </a:p>
          <a:p>
            <a:pPr>
              <a:buFont typeface="Arial" panose="020B0604020202020204" pitchFamily="34" charset="0"/>
              <a:buChar char="•"/>
            </a:pPr>
            <a:r>
              <a:rPr lang="en-US" dirty="0"/>
              <a:t>Language diversity and slang</a:t>
            </a:r>
          </a:p>
          <a:p>
            <a:endParaRPr lang="en-IN" dirty="0"/>
          </a:p>
        </p:txBody>
      </p:sp>
    </p:spTree>
    <p:extLst>
      <p:ext uri="{BB962C8B-B14F-4D97-AF65-F5344CB8AC3E}">
        <p14:creationId xmlns:p14="http://schemas.microsoft.com/office/powerpoint/2010/main" val="3097713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F938A-5AC4-FDBB-D6E3-6C38014CCB33}"/>
              </a:ext>
            </a:extLst>
          </p:cNvPr>
          <p:cNvSpPr>
            <a:spLocks noGrp="1"/>
          </p:cNvSpPr>
          <p:nvPr>
            <p:ph type="title"/>
          </p:nvPr>
        </p:nvSpPr>
        <p:spPr>
          <a:xfrm>
            <a:off x="187038" y="-169718"/>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E743697C-F99E-366C-9B30-C4FEDD456ABF}"/>
              </a:ext>
            </a:extLst>
          </p:cNvPr>
          <p:cNvSpPr>
            <a:spLocks noGrp="1"/>
          </p:cNvSpPr>
          <p:nvPr>
            <p:ph idx="1"/>
          </p:nvPr>
        </p:nvSpPr>
        <p:spPr>
          <a:xfrm>
            <a:off x="1122219" y="748146"/>
            <a:ext cx="8572500" cy="4800599"/>
          </a:xfrm>
        </p:spPr>
        <p:txBody>
          <a:bodyPr>
            <a:normAutofit/>
          </a:bodyPr>
          <a:lstStyle/>
          <a:p>
            <a:pPr algn="just">
              <a:lnSpc>
                <a:spcPct val="150000"/>
              </a:lnSpc>
            </a:pPr>
            <a:r>
              <a:rPr lang="en-US"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4097036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64A48-B896-209C-3D8F-5B80875CC398}"/>
              </a:ext>
            </a:extLst>
          </p:cNvPr>
          <p:cNvSpPr>
            <a:spLocks noGrp="1"/>
          </p:cNvSpPr>
          <p:nvPr>
            <p:ph type="title"/>
          </p:nvPr>
        </p:nvSpPr>
        <p:spPr>
          <a:xfrm>
            <a:off x="124692" y="-169718"/>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EFCF6012-ED03-CD83-CC6E-9F04E8A23790}"/>
              </a:ext>
            </a:extLst>
          </p:cNvPr>
          <p:cNvSpPr>
            <a:spLocks noGrp="1"/>
          </p:cNvSpPr>
          <p:nvPr>
            <p:ph idx="1"/>
          </p:nvPr>
        </p:nvSpPr>
        <p:spPr>
          <a:xfrm>
            <a:off x="800101" y="1330806"/>
            <a:ext cx="9331035" cy="4196388"/>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96097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53E2D-F348-D4FB-7089-D36C3E1A4C5C}"/>
              </a:ext>
            </a:extLst>
          </p:cNvPr>
          <p:cNvSpPr>
            <a:spLocks noGrp="1"/>
          </p:cNvSpPr>
          <p:nvPr>
            <p:ph type="title"/>
          </p:nvPr>
        </p:nvSpPr>
        <p:spPr>
          <a:xfrm>
            <a:off x="135083" y="-190501"/>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EA5050D6-ED54-2C71-8FD0-E9253450F0F4}"/>
              </a:ext>
            </a:extLst>
          </p:cNvPr>
          <p:cNvSpPr>
            <a:spLocks noGrp="1"/>
          </p:cNvSpPr>
          <p:nvPr>
            <p:ph idx="1"/>
          </p:nvPr>
        </p:nvSpPr>
        <p:spPr>
          <a:xfrm>
            <a:off x="914401" y="488374"/>
            <a:ext cx="9788235" cy="5354782"/>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69252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60FA-12DC-38B0-3A7B-C41495E5B407}"/>
              </a:ext>
            </a:extLst>
          </p:cNvPr>
          <p:cNvSpPr>
            <a:spLocks noGrp="1"/>
          </p:cNvSpPr>
          <p:nvPr>
            <p:ph type="title"/>
          </p:nvPr>
        </p:nvSpPr>
        <p:spPr>
          <a:xfrm>
            <a:off x="280556" y="-221673"/>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174EB645-6D16-37EA-A8B3-A21AF0A15EE8}"/>
              </a:ext>
            </a:extLst>
          </p:cNvPr>
          <p:cNvSpPr>
            <a:spLocks noGrp="1"/>
          </p:cNvSpPr>
          <p:nvPr>
            <p:ph idx="1"/>
          </p:nvPr>
        </p:nvSpPr>
        <p:spPr>
          <a:xfrm>
            <a:off x="1030287" y="933450"/>
            <a:ext cx="10131425" cy="4991100"/>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78232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2BC72-1D88-DEB4-3C04-9A2DC9F978D7}"/>
              </a:ext>
            </a:extLst>
          </p:cNvPr>
          <p:cNvSpPr>
            <a:spLocks noGrp="1"/>
          </p:cNvSpPr>
          <p:nvPr>
            <p:ph type="title"/>
          </p:nvPr>
        </p:nvSpPr>
        <p:spPr>
          <a:xfrm>
            <a:off x="259773" y="48491"/>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7189CD3F-802D-21DB-06EC-1F7171D3E738}"/>
              </a:ext>
            </a:extLst>
          </p:cNvPr>
          <p:cNvSpPr>
            <a:spLocks noGrp="1"/>
          </p:cNvSpPr>
          <p:nvPr>
            <p:ph idx="1"/>
          </p:nvPr>
        </p:nvSpPr>
        <p:spPr>
          <a:xfrm>
            <a:off x="1309256" y="386003"/>
            <a:ext cx="10131425" cy="3649133"/>
          </a:xfrm>
        </p:spPr>
        <p:txBody>
          <a:bodyPr/>
          <a:lstStyle/>
          <a:p>
            <a:pPr lvl="0" algn="just">
              <a:lnSpc>
                <a:spcPct val="150000"/>
              </a:lnSpc>
            </a:pPr>
            <a:r>
              <a:rPr lang="en-US" sz="1800" dirty="0">
                <a:cs typeface="Times New Roman" pitchFamily="18" charset="0"/>
              </a:rPr>
              <a:t>Operating System	: Windows 10</a:t>
            </a:r>
          </a:p>
          <a:p>
            <a:pPr lvl="0"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533720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EA576-2133-93BA-F023-B39938A363C2}"/>
              </a:ext>
            </a:extLst>
          </p:cNvPr>
          <p:cNvSpPr>
            <a:spLocks noGrp="1"/>
          </p:cNvSpPr>
          <p:nvPr>
            <p:ph type="title"/>
          </p:nvPr>
        </p:nvSpPr>
        <p:spPr>
          <a:xfrm>
            <a:off x="761711" y="-180108"/>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F0791A89-DC7B-C3AF-34E8-46D4827AB629}"/>
              </a:ext>
            </a:extLst>
          </p:cNvPr>
          <p:cNvSpPr>
            <a:spLocks noGrp="1"/>
          </p:cNvSpPr>
          <p:nvPr>
            <p:ph idx="1"/>
          </p:nvPr>
        </p:nvSpPr>
        <p:spPr>
          <a:xfrm>
            <a:off x="1298864" y="853594"/>
            <a:ext cx="10131425" cy="364913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4698199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32696-DFF0-5560-602E-2813C9FFEABB}"/>
              </a:ext>
            </a:extLst>
          </p:cNvPr>
          <p:cNvSpPr>
            <a:spLocks noGrp="1"/>
          </p:cNvSpPr>
          <p:nvPr>
            <p:ph type="title"/>
          </p:nvPr>
        </p:nvSpPr>
        <p:spPr>
          <a:xfrm>
            <a:off x="176646" y="-169719"/>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4CE0D6D4-9B29-4FA2-71D0-FED77745FE23}"/>
              </a:ext>
            </a:extLst>
          </p:cNvPr>
          <p:cNvSpPr>
            <a:spLocks noGrp="1"/>
          </p:cNvSpPr>
          <p:nvPr>
            <p:ph idx="1"/>
          </p:nvPr>
        </p:nvSpPr>
        <p:spPr>
          <a:xfrm>
            <a:off x="758538" y="934219"/>
            <a:ext cx="10131425" cy="4989561"/>
          </a:xfrm>
        </p:spPr>
        <p:txBody>
          <a:bodyPr>
            <a:normAutofit/>
          </a:bodyPr>
          <a:lstStyle/>
          <a:p>
            <a:pPr algn="just">
              <a:lnSpc>
                <a:spcPct val="150000"/>
              </a:lnSpc>
            </a:pPr>
            <a:r>
              <a:rPr lang="en-US" dirty="0"/>
              <a:t>We proposed a </a:t>
            </a:r>
            <a:r>
              <a:rPr lang="en-US" dirty="0" err="1"/>
              <a:t>semisupervised</a:t>
            </a:r>
            <a:r>
              <a:rPr lang="en-US" dirty="0"/>
              <a:t> approach in detecting cyberbullying based on the five features that can be used to define a cyberbullying post or message using the BERT model. While considering just one of the features which was sentimental features the BERT model achieved 91.90% accuracy when trained over dual cycles which outperformed the traditional machine learning models. </a:t>
            </a:r>
          </a:p>
          <a:p>
            <a:pPr algn="just">
              <a:lnSpc>
                <a:spcPct val="150000"/>
              </a:lnSpc>
            </a:pPr>
            <a:r>
              <a:rPr lang="en-US" dirty="0"/>
              <a:t>The BERT model can achieve more accurate results if provided with a large data set. We can try to achieve even better results in the cyberbullying detection process if we consider all the features that we have proposed in this research paper. </a:t>
            </a:r>
          </a:p>
          <a:p>
            <a:pPr algn="just">
              <a:lnSpc>
                <a:spcPct val="150000"/>
              </a:lnSpc>
            </a:pPr>
            <a:r>
              <a:rPr lang="en-US" dirty="0"/>
              <a:t>Based on all the features an application can be created to detect the bullying traces and thus help in detecting and reporting such posts. A combination of other models on top of the BERT model may be used in the future to generate a heart condition model for a specific NLP cyberbullying detection task.</a:t>
            </a:r>
            <a:endParaRPr lang="en-IN" dirty="0"/>
          </a:p>
        </p:txBody>
      </p:sp>
    </p:spTree>
    <p:extLst>
      <p:ext uri="{BB962C8B-B14F-4D97-AF65-F5344CB8AC3E}">
        <p14:creationId xmlns:p14="http://schemas.microsoft.com/office/powerpoint/2010/main" val="25422766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36</TotalTime>
  <Words>2073</Words>
  <Application>Microsoft Office PowerPoint</Application>
  <PresentationFormat>Widescreen</PresentationFormat>
  <Paragraphs>88</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cyberbullying detection on social media texts </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Detection Methodologies </vt:lpstr>
      <vt:lpstr>Data Collection and Annotation </vt:lpstr>
      <vt:lpstr>Features and Techniques </vt:lpstr>
      <vt:lpstr>Challenges in Detection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2024-10-08T11:18:42Z</dcterms:created>
  <dcterms:modified xsi:type="dcterms:W3CDTF">2024-10-08T11:55:25Z</dcterms:modified>
</cp:coreProperties>
</file>