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13"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ctrTitle"/>
          </p:nvPr>
        </p:nvSpPr>
        <p:spPr>
          <a:xfrm>
            <a:off x="1371600" y="1803405"/>
            <a:ext cx="9448800" cy="1825096"/>
          </a:xfrm>
        </p:spPr>
        <p:txBody>
          <a:bodyPr anchor="b">
            <a:normAutofit/>
          </a:bodyPr>
          <a:lstStyle>
            <a:lvl1pPr algn="l">
              <a:defRPr sz="6000"/>
            </a:lvl1pPr>
          </a:lstStyle>
          <a:p>
            <a:r>
              <a:rPr lang="en-US"/>
              <a:t>Click to edit Master title style</a:t>
            </a:r>
            <a:endParaRPr lang="en-US" dirty="0"/>
          </a:p>
        </p:txBody>
      </p:sp>
      <p:sp>
        <p:nvSpPr>
          <p:cNvPr id="3" name="Subtitle 2"/>
          <p:cNvSpPr>
            <a:spLocks noGrp="1"/>
          </p:cNvSpPr>
          <p:nvPr>
            <p:ph type="subTitle" idx="1"/>
          </p:nvPr>
        </p:nvSpPr>
        <p:spPr>
          <a:xfrm>
            <a:off x="1371600" y="3632201"/>
            <a:ext cx="9448800" cy="685800"/>
          </a:xfrm>
        </p:spPr>
        <p:txBody>
          <a:bodyPr>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7909561" y="4314328"/>
            <a:ext cx="2910840" cy="374642"/>
          </a:xfrm>
        </p:spPr>
        <p:txBody>
          <a:bodyPr/>
          <a:lstStyle/>
          <a:p>
            <a:fld id="{0A08F476-D66B-46BF-8F6C-0DC45D136181}" type="datetimeFigureOut">
              <a:rPr lang="en-IN" smtClean="0"/>
              <a:t>09-10-2024</a:t>
            </a:fld>
            <a:endParaRPr lang="en-IN"/>
          </a:p>
        </p:txBody>
      </p:sp>
      <p:sp>
        <p:nvSpPr>
          <p:cNvPr id="5" name="Footer Placeholder 4"/>
          <p:cNvSpPr>
            <a:spLocks noGrp="1"/>
          </p:cNvSpPr>
          <p:nvPr>
            <p:ph type="ftr" sz="quarter" idx="11"/>
          </p:nvPr>
        </p:nvSpPr>
        <p:spPr>
          <a:xfrm>
            <a:off x="1371600" y="4323845"/>
            <a:ext cx="6400800" cy="365125"/>
          </a:xfrm>
        </p:spPr>
        <p:txBody>
          <a:bodyPr/>
          <a:lstStyle/>
          <a:p>
            <a:endParaRPr lang="en-IN"/>
          </a:p>
        </p:txBody>
      </p:sp>
      <p:sp>
        <p:nvSpPr>
          <p:cNvPr id="6" name="Slide Number Placeholder 5"/>
          <p:cNvSpPr>
            <a:spLocks noGrp="1"/>
          </p:cNvSpPr>
          <p:nvPr>
            <p:ph type="sldNum" sz="quarter" idx="12"/>
          </p:nvPr>
        </p:nvSpPr>
        <p:spPr>
          <a:xfrm>
            <a:off x="8077200" y="1430866"/>
            <a:ext cx="2743200" cy="365125"/>
          </a:xfrm>
        </p:spPr>
        <p:txBody>
          <a:bodyPr/>
          <a:lstStyle/>
          <a:p>
            <a:fld id="{3370FA6F-538E-41B6-9CC7-457FE32B1C3B}" type="slidenum">
              <a:rPr lang="en-IN" smtClean="0"/>
              <a:t>‹#›</a:t>
            </a:fld>
            <a:endParaRPr lang="en-IN"/>
          </a:p>
        </p:txBody>
      </p:sp>
    </p:spTree>
    <p:extLst>
      <p:ext uri="{BB962C8B-B14F-4D97-AF65-F5344CB8AC3E}">
        <p14:creationId xmlns:p14="http://schemas.microsoft.com/office/powerpoint/2010/main" val="39230381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A08F476-D66B-46BF-8F6C-0DC45D136181}" type="datetimeFigureOut">
              <a:rPr lang="en-IN" smtClean="0"/>
              <a:t>09-10-2024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370FA6F-538E-41B6-9CC7-457FE32B1C3B}" type="slidenum">
              <a:rPr lang="en-IN" smtClean="0"/>
              <a:t>‹#›</a:t>
            </a:fld>
            <a:endParaRPr lang="en-IN"/>
          </a:p>
        </p:txBody>
      </p:sp>
    </p:spTree>
    <p:extLst>
      <p:ext uri="{BB962C8B-B14F-4D97-AF65-F5344CB8AC3E}">
        <p14:creationId xmlns:p14="http://schemas.microsoft.com/office/powerpoint/2010/main" val="411477284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pic>
        <p:nvPicPr>
          <p:cNvPr id="9" name="Picture 8"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3"/>
            <a:ext cx="10820399" cy="2801935"/>
          </a:xfrm>
        </p:spPr>
        <p:txBody>
          <a:bodyPr anchor="b">
            <a:normAutofit/>
          </a:bodyPr>
          <a:lstStyle>
            <a:lvl1pPr algn="r">
              <a:defRPr sz="4000"/>
            </a:lvl1pPr>
          </a:lstStyle>
          <a:p>
            <a:r>
              <a:rPr lang="en-US"/>
              <a:t>Click to edit Master title style</a:t>
            </a:r>
            <a:endParaRPr lang="en-US" dirty="0"/>
          </a:p>
        </p:txBody>
      </p:sp>
      <p:sp>
        <p:nvSpPr>
          <p:cNvPr id="3" name="Text Placeholder 2"/>
          <p:cNvSpPr>
            <a:spLocks noGrp="1"/>
          </p:cNvSpPr>
          <p:nvPr>
            <p:ph type="body" idx="1"/>
          </p:nvPr>
        </p:nvSpPr>
        <p:spPr>
          <a:xfrm>
            <a:off x="1024467" y="3641725"/>
            <a:ext cx="10490200" cy="955675"/>
          </a:xfrm>
        </p:spPr>
        <p:txBody>
          <a:bodyPr>
            <a:normAutofit/>
          </a:bodyPr>
          <a:lstStyle>
            <a:lvl1pPr marL="0" indent="0" algn="r">
              <a:buNone/>
              <a:defRPr sz="22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7814452" y="381000"/>
            <a:ext cx="2910840" cy="365125"/>
          </a:xfrm>
        </p:spPr>
        <p:txBody>
          <a:bodyPr/>
          <a:lstStyle>
            <a:lvl1pPr algn="r">
              <a:defRPr/>
            </a:lvl1pPr>
          </a:lstStyle>
          <a:p>
            <a:fld id="{0A08F476-D66B-46BF-8F6C-0DC45D136181}" type="datetimeFigureOut">
              <a:rPr lang="en-IN" smtClean="0"/>
              <a:t>09-10-2024</a:t>
            </a:fld>
            <a:endParaRPr lang="en-IN"/>
          </a:p>
        </p:txBody>
      </p:sp>
      <p:sp>
        <p:nvSpPr>
          <p:cNvPr id="5" name="Footer Placeholder 4"/>
          <p:cNvSpPr>
            <a:spLocks noGrp="1"/>
          </p:cNvSpPr>
          <p:nvPr>
            <p:ph type="ftr" sz="quarter" idx="11"/>
          </p:nvPr>
        </p:nvSpPr>
        <p:spPr>
          <a:xfrm>
            <a:off x="685800" y="381001"/>
            <a:ext cx="6991492" cy="364065"/>
          </a:xfrm>
        </p:spPr>
        <p:txBody>
          <a:bodyPr/>
          <a:lstStyle/>
          <a:p>
            <a:endParaRPr lang="en-IN"/>
          </a:p>
        </p:txBody>
      </p:sp>
      <p:sp>
        <p:nvSpPr>
          <p:cNvPr id="6" name="Slide Number Placeholder 5"/>
          <p:cNvSpPr>
            <a:spLocks noGrp="1"/>
          </p:cNvSpPr>
          <p:nvPr>
            <p:ph type="sldNum" sz="quarter" idx="12"/>
          </p:nvPr>
        </p:nvSpPr>
        <p:spPr>
          <a:xfrm>
            <a:off x="10862452" y="381000"/>
            <a:ext cx="643748" cy="365125"/>
          </a:xfrm>
        </p:spPr>
        <p:txBody>
          <a:bodyPr/>
          <a:lstStyle/>
          <a:p>
            <a:fld id="{3370FA6F-538E-41B6-9CC7-457FE32B1C3B}" type="slidenum">
              <a:rPr lang="en-IN" smtClean="0"/>
              <a:t>‹#›</a:t>
            </a:fld>
            <a:endParaRPr lang="en-IN"/>
          </a:p>
        </p:txBody>
      </p:sp>
    </p:spTree>
    <p:extLst>
      <p:ext uri="{BB962C8B-B14F-4D97-AF65-F5344CB8AC3E}">
        <p14:creationId xmlns:p14="http://schemas.microsoft.com/office/powerpoint/2010/main" val="32151293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0" y="2194559"/>
            <a:ext cx="5334000" cy="40241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2194559"/>
            <a:ext cx="5334000" cy="40241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A08F476-D66B-46BF-8F6C-0DC45D136181}" type="datetimeFigureOut">
              <a:rPr lang="en-IN" smtClean="0"/>
              <a:t>09-10-2024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3370FA6F-538E-41B6-9CC7-457FE32B1C3B}" type="slidenum">
              <a:rPr lang="en-IN" smtClean="0"/>
              <a:t>‹#›</a:t>
            </a:fld>
            <a:endParaRPr lang="en-IN"/>
          </a:p>
        </p:txBody>
      </p:sp>
    </p:spTree>
    <p:extLst>
      <p:ext uri="{BB962C8B-B14F-4D97-AF65-F5344CB8AC3E}">
        <p14:creationId xmlns:p14="http://schemas.microsoft.com/office/powerpoint/2010/main" val="14852345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895600" y="762000"/>
            <a:ext cx="8610600" cy="1295400"/>
          </a:xfrm>
        </p:spPr>
        <p:txBody>
          <a:bodyPr/>
          <a:lstStyle/>
          <a:p>
            <a:r>
              <a:rPr lang="en-US"/>
              <a:t>Click to edit Master title style</a:t>
            </a:r>
            <a:endParaRPr lang="en-US" dirty="0"/>
          </a:p>
        </p:txBody>
      </p:sp>
      <p:sp>
        <p:nvSpPr>
          <p:cNvPr id="3" name="Text Placeholder 2"/>
          <p:cNvSpPr>
            <a:spLocks noGrp="1"/>
          </p:cNvSpPr>
          <p:nvPr>
            <p:ph type="body" idx="1"/>
          </p:nvPr>
        </p:nvSpPr>
        <p:spPr>
          <a:xfrm>
            <a:off x="914409" y="2183802"/>
            <a:ext cx="5079991"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0" y="3132666"/>
            <a:ext cx="5311775" cy="308601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0800" y="2183802"/>
            <a:ext cx="5105400"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3132666"/>
            <a:ext cx="5334000" cy="308601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A08F476-D66B-46BF-8F6C-0DC45D136181}" type="datetimeFigureOut">
              <a:rPr lang="en-IN" smtClean="0"/>
              <a:t>09-10-2024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3370FA6F-538E-41B6-9CC7-457FE32B1C3B}" type="slidenum">
              <a:rPr lang="en-IN" smtClean="0"/>
              <a:t>‹#›</a:t>
            </a:fld>
            <a:endParaRPr lang="en-IN"/>
          </a:p>
        </p:txBody>
      </p:sp>
    </p:spTree>
    <p:extLst>
      <p:ext uri="{BB962C8B-B14F-4D97-AF65-F5344CB8AC3E}">
        <p14:creationId xmlns:p14="http://schemas.microsoft.com/office/powerpoint/2010/main" val="13867229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A08F476-D66B-46BF-8F6C-0DC45D136181}" type="datetimeFigureOut">
              <a:rPr lang="en-IN" smtClean="0"/>
              <a:t>09-10-2024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3370FA6F-538E-41B6-9CC7-457FE32B1C3B}" type="slidenum">
              <a:rPr lang="en-IN" smtClean="0"/>
              <a:t>‹#›</a:t>
            </a:fld>
            <a:endParaRPr lang="en-IN"/>
          </a:p>
        </p:txBody>
      </p:sp>
    </p:spTree>
    <p:extLst>
      <p:ext uri="{BB962C8B-B14F-4D97-AF65-F5344CB8AC3E}">
        <p14:creationId xmlns:p14="http://schemas.microsoft.com/office/powerpoint/2010/main" val="4599169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A08F476-D66B-46BF-8F6C-0DC45D136181}" type="datetimeFigureOut">
              <a:rPr lang="en-IN" smtClean="0"/>
              <a:t>09-10-2024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3370FA6F-538E-41B6-9CC7-457FE32B1C3B}" type="slidenum">
              <a:rPr lang="en-IN" smtClean="0"/>
              <a:t>‹#›</a:t>
            </a:fld>
            <a:endParaRPr lang="en-IN"/>
          </a:p>
        </p:txBody>
      </p:sp>
    </p:spTree>
    <p:extLst>
      <p:ext uri="{BB962C8B-B14F-4D97-AF65-F5344CB8AC3E}">
        <p14:creationId xmlns:p14="http://schemas.microsoft.com/office/powerpoint/2010/main" val="18427325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4114800" cy="1600200"/>
          </a:xfrm>
        </p:spPr>
        <p:txBody>
          <a:bodyPr anchor="b"/>
          <a:lstStyle>
            <a:lvl1pPr algn="l">
              <a:defRPr sz="3200"/>
            </a:lvl1pPr>
          </a:lstStyle>
          <a:p>
            <a:r>
              <a:rPr lang="en-US"/>
              <a:t>Click to edit Master title style</a:t>
            </a:r>
            <a:endParaRPr lang="en-US" dirty="0"/>
          </a:p>
        </p:txBody>
      </p:sp>
      <p:sp>
        <p:nvSpPr>
          <p:cNvPr id="3" name="Content Placeholder 2"/>
          <p:cNvSpPr>
            <a:spLocks noGrp="1"/>
          </p:cNvSpPr>
          <p:nvPr>
            <p:ph idx="1"/>
          </p:nvPr>
        </p:nvSpPr>
        <p:spPr>
          <a:xfrm>
            <a:off x="4995582" y="746759"/>
            <a:ext cx="6510618" cy="5471925"/>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124199"/>
            <a:ext cx="411480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A08F476-D66B-46BF-8F6C-0DC45D136181}" type="datetimeFigureOut">
              <a:rPr lang="en-IN" smtClean="0"/>
              <a:t>09-10-2024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3370FA6F-538E-41B6-9CC7-457FE32B1C3B}" type="slidenum">
              <a:rPr lang="en-IN" smtClean="0"/>
              <a:t>‹#›</a:t>
            </a:fld>
            <a:endParaRPr lang="en-IN"/>
          </a:p>
        </p:txBody>
      </p:sp>
    </p:spTree>
    <p:extLst>
      <p:ext uri="{BB962C8B-B14F-4D97-AF65-F5344CB8AC3E}">
        <p14:creationId xmlns:p14="http://schemas.microsoft.com/office/powerpoint/2010/main" val="34022927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6873240" cy="1600200"/>
          </a:xfrm>
        </p:spPr>
        <p:txBody>
          <a:bodyPr anchor="b"/>
          <a:lstStyle>
            <a:lvl1pPr algn="l">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861238" y="751241"/>
            <a:ext cx="3644962" cy="5467443"/>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800" y="3124199"/>
            <a:ext cx="687324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A08F476-D66B-46BF-8F6C-0DC45D136181}" type="datetimeFigureOut">
              <a:rPr lang="en-IN" smtClean="0"/>
              <a:t>09-10-2024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3370FA6F-538E-41B6-9CC7-457FE32B1C3B}" type="slidenum">
              <a:rPr lang="en-IN" smtClean="0"/>
              <a:t>‹#›</a:t>
            </a:fld>
            <a:endParaRPr lang="en-IN"/>
          </a:p>
        </p:txBody>
      </p:sp>
    </p:spTree>
    <p:extLst>
      <p:ext uri="{BB962C8B-B14F-4D97-AF65-F5344CB8AC3E}">
        <p14:creationId xmlns:p14="http://schemas.microsoft.com/office/powerpoint/2010/main" val="58592829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777" y="4697360"/>
            <a:ext cx="10822034" cy="819355"/>
          </a:xfrm>
        </p:spPr>
        <p:txBody>
          <a:bodyPr anchor="b"/>
          <a:lstStyle>
            <a:lvl1pPr algn="l">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681727" y="941439"/>
            <a:ext cx="10821840" cy="3478161"/>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800" y="5516715"/>
            <a:ext cx="10820400" cy="701969"/>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A08F476-D66B-46BF-8F6C-0DC45D136181}" type="datetimeFigureOut">
              <a:rPr lang="en-IN" smtClean="0"/>
              <a:t>09-10-2024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3370FA6F-538E-41B6-9CC7-457FE32B1C3B}" type="slidenum">
              <a:rPr lang="en-IN" smtClean="0"/>
              <a:t>‹#›</a:t>
            </a:fld>
            <a:endParaRPr lang="en-IN"/>
          </a:p>
        </p:txBody>
      </p:sp>
    </p:spTree>
    <p:extLst>
      <p:ext uri="{BB962C8B-B14F-4D97-AF65-F5344CB8AC3E}">
        <p14:creationId xmlns:p14="http://schemas.microsoft.com/office/powerpoint/2010/main" val="39706601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pic>
        <p:nvPicPr>
          <p:cNvPr id="8" name="Picture 7"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2"/>
            <a:ext cx="10820400" cy="2802467"/>
          </a:xfrm>
        </p:spPr>
        <p:txBody>
          <a:bodyPr anchor="ctr"/>
          <a:lstStyle>
            <a:lvl1pPr algn="l">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1024467" y="3649133"/>
            <a:ext cx="10130516" cy="99906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0A08F476-D66B-46BF-8F6C-0DC45D136181}" type="datetimeFigureOut">
              <a:rPr lang="en-IN" smtClean="0"/>
              <a:t>09-10-2024</a:t>
            </a:fld>
            <a:endParaRPr lang="en-IN"/>
          </a:p>
        </p:txBody>
      </p:sp>
      <p:sp>
        <p:nvSpPr>
          <p:cNvPr id="6" name="Footer Placeholder 5"/>
          <p:cNvSpPr>
            <a:spLocks noGrp="1"/>
          </p:cNvSpPr>
          <p:nvPr>
            <p:ph type="ftr" sz="quarter" idx="11"/>
          </p:nvPr>
        </p:nvSpPr>
        <p:spPr>
          <a:xfrm>
            <a:off x="685800" y="379941"/>
            <a:ext cx="6991492" cy="365125"/>
          </a:xfrm>
        </p:spPr>
        <p:txBody>
          <a:bodyPr/>
          <a:lstStyle/>
          <a:p>
            <a:endParaRPr lang="en-IN"/>
          </a:p>
        </p:txBody>
      </p:sp>
      <p:sp>
        <p:nvSpPr>
          <p:cNvPr id="7" name="Slide Number Placeholder 6"/>
          <p:cNvSpPr>
            <a:spLocks noGrp="1"/>
          </p:cNvSpPr>
          <p:nvPr>
            <p:ph type="sldNum" sz="quarter" idx="12"/>
          </p:nvPr>
        </p:nvSpPr>
        <p:spPr>
          <a:xfrm>
            <a:off x="10862452" y="381000"/>
            <a:ext cx="643748" cy="365125"/>
          </a:xfrm>
        </p:spPr>
        <p:txBody>
          <a:bodyPr/>
          <a:lstStyle/>
          <a:p>
            <a:fld id="{3370FA6F-538E-41B6-9CC7-457FE32B1C3B}" type="slidenum">
              <a:rPr lang="en-IN" smtClean="0"/>
              <a:t>‹#›</a:t>
            </a:fld>
            <a:endParaRPr lang="en-IN"/>
          </a:p>
        </p:txBody>
      </p:sp>
    </p:spTree>
    <p:extLst>
      <p:ext uri="{BB962C8B-B14F-4D97-AF65-F5344CB8AC3E}">
        <p14:creationId xmlns:p14="http://schemas.microsoft.com/office/powerpoint/2010/main" val="364679997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pic>
        <p:nvPicPr>
          <p:cNvPr id="13" name="Picture 12"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67" y="753533"/>
            <a:ext cx="10151533" cy="2604495"/>
          </a:xfrm>
        </p:spPr>
        <p:txBody>
          <a:bodyPr anchor="ctr"/>
          <a:lstStyle>
            <a:lvl1pPr algn="l">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303865" y="3365556"/>
            <a:ext cx="9592736" cy="444443"/>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1024467" y="3959862"/>
            <a:ext cx="10151533" cy="679871"/>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0A08F476-D66B-46BF-8F6C-0DC45D136181}" type="datetimeFigureOut">
              <a:rPr lang="en-IN" smtClean="0"/>
              <a:t>09-10-2024</a:t>
            </a:fld>
            <a:endParaRPr lang="en-IN"/>
          </a:p>
        </p:txBody>
      </p:sp>
      <p:sp>
        <p:nvSpPr>
          <p:cNvPr id="6" name="Footer Placeholder 5"/>
          <p:cNvSpPr>
            <a:spLocks noGrp="1"/>
          </p:cNvSpPr>
          <p:nvPr>
            <p:ph type="ftr" sz="quarter" idx="11"/>
          </p:nvPr>
        </p:nvSpPr>
        <p:spPr>
          <a:xfrm>
            <a:off x="685800" y="379941"/>
            <a:ext cx="6991492" cy="365125"/>
          </a:xfrm>
        </p:spPr>
        <p:txBody>
          <a:bodyPr/>
          <a:lstStyle/>
          <a:p>
            <a:endParaRPr lang="en-IN"/>
          </a:p>
        </p:txBody>
      </p:sp>
      <p:sp>
        <p:nvSpPr>
          <p:cNvPr id="7" name="Slide Number Placeholder 6"/>
          <p:cNvSpPr>
            <a:spLocks noGrp="1"/>
          </p:cNvSpPr>
          <p:nvPr>
            <p:ph type="sldNum" sz="quarter" idx="12"/>
          </p:nvPr>
        </p:nvSpPr>
        <p:spPr>
          <a:xfrm>
            <a:off x="10862452" y="381000"/>
            <a:ext cx="643748" cy="365125"/>
          </a:xfrm>
        </p:spPr>
        <p:txBody>
          <a:bodyPr/>
          <a:lstStyle/>
          <a:p>
            <a:fld id="{3370FA6F-538E-41B6-9CC7-457FE32B1C3B}" type="slidenum">
              <a:rPr lang="en-IN" smtClean="0"/>
              <a:t>‹#›</a:t>
            </a:fld>
            <a:endParaRPr lang="en-IN"/>
          </a:p>
        </p:txBody>
      </p:sp>
      <p:sp>
        <p:nvSpPr>
          <p:cNvPr id="9" name="TextBox 8"/>
          <p:cNvSpPr txBox="1"/>
          <p:nvPr/>
        </p:nvSpPr>
        <p:spPr>
          <a:xfrm>
            <a:off x="476250" y="93345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0" name="TextBox 9"/>
          <p:cNvSpPr txBox="1"/>
          <p:nvPr/>
        </p:nvSpPr>
        <p:spPr>
          <a:xfrm>
            <a:off x="10984230" y="270129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332012811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pic>
        <p:nvPicPr>
          <p:cNvPr id="9" name="Picture 8"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95" y="1124701"/>
            <a:ext cx="10146186" cy="2511835"/>
          </a:xfrm>
        </p:spPr>
        <p:txBody>
          <a:bodyPr anchor="b"/>
          <a:lstStyle>
            <a:lvl1pPr algn="l">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1024467" y="3648315"/>
            <a:ext cx="10144654" cy="99988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814452" y="378883"/>
            <a:ext cx="2910840" cy="365125"/>
          </a:xfrm>
        </p:spPr>
        <p:txBody>
          <a:bodyPr/>
          <a:lstStyle>
            <a:lvl1pPr algn="r">
              <a:defRPr/>
            </a:lvl1pPr>
          </a:lstStyle>
          <a:p>
            <a:fld id="{0A08F476-D66B-46BF-8F6C-0DC45D136181}" type="datetimeFigureOut">
              <a:rPr lang="en-IN" smtClean="0"/>
              <a:t>09-10-2024</a:t>
            </a:fld>
            <a:endParaRPr lang="en-IN"/>
          </a:p>
        </p:txBody>
      </p:sp>
      <p:sp>
        <p:nvSpPr>
          <p:cNvPr id="6" name="Footer Placeholder 5"/>
          <p:cNvSpPr>
            <a:spLocks noGrp="1"/>
          </p:cNvSpPr>
          <p:nvPr>
            <p:ph type="ftr" sz="quarter" idx="11"/>
          </p:nvPr>
        </p:nvSpPr>
        <p:spPr>
          <a:xfrm>
            <a:off x="685800" y="378883"/>
            <a:ext cx="6991492" cy="365125"/>
          </a:xfrm>
        </p:spPr>
        <p:txBody>
          <a:bodyPr/>
          <a:lstStyle/>
          <a:p>
            <a:endParaRPr lang="en-IN"/>
          </a:p>
        </p:txBody>
      </p:sp>
      <p:sp>
        <p:nvSpPr>
          <p:cNvPr id="7" name="Slide Number Placeholder 6"/>
          <p:cNvSpPr>
            <a:spLocks noGrp="1"/>
          </p:cNvSpPr>
          <p:nvPr>
            <p:ph type="sldNum" sz="quarter" idx="12"/>
          </p:nvPr>
        </p:nvSpPr>
        <p:spPr>
          <a:xfrm>
            <a:off x="10862452" y="381000"/>
            <a:ext cx="643748" cy="365125"/>
          </a:xfrm>
        </p:spPr>
        <p:txBody>
          <a:bodyPr/>
          <a:lstStyle/>
          <a:p>
            <a:fld id="{3370FA6F-538E-41B6-9CC7-457FE32B1C3B}" type="slidenum">
              <a:rPr lang="en-IN" smtClean="0"/>
              <a:t>‹#›</a:t>
            </a:fld>
            <a:endParaRPr lang="en-IN"/>
          </a:p>
        </p:txBody>
      </p:sp>
    </p:spTree>
    <p:extLst>
      <p:ext uri="{BB962C8B-B14F-4D97-AF65-F5344CB8AC3E}">
        <p14:creationId xmlns:p14="http://schemas.microsoft.com/office/powerpoint/2010/main" val="253261217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2895600" y="761999"/>
            <a:ext cx="8610599" cy="1303867"/>
          </a:xfrm>
        </p:spPr>
        <p:txBody>
          <a:bodyPr/>
          <a:lstStyle/>
          <a:p>
            <a:r>
              <a:rPr lang="en-US"/>
              <a:t>Click to edit Master title style</a:t>
            </a:r>
            <a:endParaRPr lang="en-US" dirty="0"/>
          </a:p>
        </p:txBody>
      </p:sp>
      <p:sp>
        <p:nvSpPr>
          <p:cNvPr id="7" name="Text Placeholder 2"/>
          <p:cNvSpPr>
            <a:spLocks noGrp="1"/>
          </p:cNvSpPr>
          <p:nvPr>
            <p:ph type="body" idx="1"/>
          </p:nvPr>
        </p:nvSpPr>
        <p:spPr>
          <a:xfrm>
            <a:off x="685800" y="2202080"/>
            <a:ext cx="3456432" cy="617320"/>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685799"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368800" y="2201333"/>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366858" y="2904067"/>
            <a:ext cx="3456432" cy="331461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8051800" y="2192866"/>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8051801"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0A08F476-D66B-46BF-8F6C-0DC45D136181}" type="datetimeFigureOut">
              <a:rPr lang="en-IN" smtClean="0"/>
              <a:t>09-10-2024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3370FA6F-538E-41B6-9CC7-457FE32B1C3B}" type="slidenum">
              <a:rPr lang="en-IN" smtClean="0"/>
              <a:t>‹#›</a:t>
            </a:fld>
            <a:endParaRPr lang="en-IN"/>
          </a:p>
        </p:txBody>
      </p:sp>
    </p:spTree>
    <p:extLst>
      <p:ext uri="{BB962C8B-B14F-4D97-AF65-F5344CB8AC3E}">
        <p14:creationId xmlns:p14="http://schemas.microsoft.com/office/powerpoint/2010/main" val="297250889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2895600" y="762000"/>
            <a:ext cx="8610599" cy="1295400"/>
          </a:xfrm>
        </p:spPr>
        <p:txBody>
          <a:bodyPr/>
          <a:lstStyle/>
          <a:p>
            <a:r>
              <a:rPr lang="en-US"/>
              <a:t>Click to edit Master title style</a:t>
            </a:r>
            <a:endParaRPr lang="en-US" dirty="0"/>
          </a:p>
        </p:txBody>
      </p:sp>
      <p:sp>
        <p:nvSpPr>
          <p:cNvPr id="19" name="Text Placeholder 2"/>
          <p:cNvSpPr>
            <a:spLocks noGrp="1"/>
          </p:cNvSpPr>
          <p:nvPr>
            <p:ph type="body" idx="1"/>
          </p:nvPr>
        </p:nvSpPr>
        <p:spPr>
          <a:xfrm>
            <a:off x="688618" y="4191000"/>
            <a:ext cx="3451582"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688618" y="2362200"/>
            <a:ext cx="3451582"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688618" y="4873764"/>
            <a:ext cx="3451582"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374263" y="4191000"/>
            <a:ext cx="3448935"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374263" y="2362200"/>
            <a:ext cx="3448936"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374264" y="4873763"/>
            <a:ext cx="344893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8049731" y="4191000"/>
            <a:ext cx="3456469"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8049855" y="2362200"/>
            <a:ext cx="3447878"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8049731" y="4873761"/>
            <a:ext cx="345244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0A08F476-D66B-46BF-8F6C-0DC45D136181}" type="datetimeFigureOut">
              <a:rPr lang="en-IN" smtClean="0"/>
              <a:t>09-10-2024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3370FA6F-538E-41B6-9CC7-457FE32B1C3B}" type="slidenum">
              <a:rPr lang="en-IN" smtClean="0"/>
              <a:t>‹#›</a:t>
            </a:fld>
            <a:endParaRPr lang="en-IN"/>
          </a:p>
        </p:txBody>
      </p:sp>
    </p:spTree>
    <p:extLst>
      <p:ext uri="{BB962C8B-B14F-4D97-AF65-F5344CB8AC3E}">
        <p14:creationId xmlns:p14="http://schemas.microsoft.com/office/powerpoint/2010/main" val="252983841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685800" y="2194559"/>
            <a:ext cx="10820400" cy="40241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A08F476-D66B-46BF-8F6C-0DC45D136181}" type="datetimeFigureOut">
              <a:rPr lang="en-IN" smtClean="0"/>
              <a:t>09-10-2024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370FA6F-538E-41B6-9CC7-457FE32B1C3B}" type="slidenum">
              <a:rPr lang="en-IN" smtClean="0"/>
              <a:t>‹#›</a:t>
            </a:fld>
            <a:endParaRPr lang="en-IN"/>
          </a:p>
        </p:txBody>
      </p:sp>
    </p:spTree>
    <p:extLst>
      <p:ext uri="{BB962C8B-B14F-4D97-AF65-F5344CB8AC3E}">
        <p14:creationId xmlns:p14="http://schemas.microsoft.com/office/powerpoint/2010/main" val="105882862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pic>
        <p:nvPicPr>
          <p:cNvPr id="8" name="Picture 7"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Vertical Title 1"/>
          <p:cNvSpPr>
            <a:spLocks noGrp="1"/>
          </p:cNvSpPr>
          <p:nvPr>
            <p:ph type="title" orient="vert"/>
          </p:nvPr>
        </p:nvSpPr>
        <p:spPr>
          <a:xfrm>
            <a:off x="9448800" y="745066"/>
            <a:ext cx="2057400" cy="3903133"/>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024466" y="745067"/>
            <a:ext cx="8204201" cy="390313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7814452" y="379941"/>
            <a:ext cx="2910840" cy="365125"/>
          </a:xfrm>
        </p:spPr>
        <p:txBody>
          <a:bodyPr/>
          <a:lstStyle>
            <a:lvl1pPr algn="r">
              <a:defRPr/>
            </a:lvl1pPr>
          </a:lstStyle>
          <a:p>
            <a:fld id="{0A08F476-D66B-46BF-8F6C-0DC45D136181}" type="datetimeFigureOut">
              <a:rPr lang="en-IN" smtClean="0"/>
              <a:t>09-10-2024</a:t>
            </a:fld>
            <a:endParaRPr lang="en-IN"/>
          </a:p>
        </p:txBody>
      </p:sp>
      <p:sp>
        <p:nvSpPr>
          <p:cNvPr id="5" name="Footer Placeholder 4"/>
          <p:cNvSpPr>
            <a:spLocks noGrp="1"/>
          </p:cNvSpPr>
          <p:nvPr>
            <p:ph type="ftr" sz="quarter" idx="11"/>
          </p:nvPr>
        </p:nvSpPr>
        <p:spPr>
          <a:xfrm>
            <a:off x="685800" y="381000"/>
            <a:ext cx="6991492" cy="365125"/>
          </a:xfrm>
        </p:spPr>
        <p:txBody>
          <a:bodyPr/>
          <a:lstStyle/>
          <a:p>
            <a:endParaRPr lang="en-IN"/>
          </a:p>
        </p:txBody>
      </p:sp>
      <p:sp>
        <p:nvSpPr>
          <p:cNvPr id="6" name="Slide Number Placeholder 5"/>
          <p:cNvSpPr>
            <a:spLocks noGrp="1"/>
          </p:cNvSpPr>
          <p:nvPr>
            <p:ph type="sldNum" sz="quarter" idx="12"/>
          </p:nvPr>
        </p:nvSpPr>
        <p:spPr>
          <a:xfrm>
            <a:off x="10862452" y="381000"/>
            <a:ext cx="643748" cy="365125"/>
          </a:xfrm>
        </p:spPr>
        <p:txBody>
          <a:bodyPr/>
          <a:lstStyle/>
          <a:p>
            <a:fld id="{3370FA6F-538E-41B6-9CC7-457FE32B1C3B}" type="slidenum">
              <a:rPr lang="en-IN" smtClean="0"/>
              <a:t>‹#›</a:t>
            </a:fld>
            <a:endParaRPr lang="en-IN"/>
          </a:p>
        </p:txBody>
      </p:sp>
    </p:spTree>
    <p:extLst>
      <p:ext uri="{BB962C8B-B14F-4D97-AF65-F5344CB8AC3E}">
        <p14:creationId xmlns:p14="http://schemas.microsoft.com/office/powerpoint/2010/main" val="10287288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descr="C0-HD-TOP.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2" name="Title Placeholder 1"/>
          <p:cNvSpPr>
            <a:spLocks noGrp="1"/>
          </p:cNvSpPr>
          <p:nvPr>
            <p:ph type="title"/>
          </p:nvPr>
        </p:nvSpPr>
        <p:spPr>
          <a:xfrm>
            <a:off x="2895600" y="764373"/>
            <a:ext cx="8610600" cy="129302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0" y="2194560"/>
            <a:ext cx="10820400" cy="4024125"/>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95360" y="6356350"/>
            <a:ext cx="291084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0A08F476-D66B-46BF-8F6C-0DC45D136181}" type="datetimeFigureOut">
              <a:rPr lang="en-IN" smtClean="0"/>
              <a:t>09-10-2024</a:t>
            </a:fld>
            <a:endParaRPr lang="en-IN"/>
          </a:p>
        </p:txBody>
      </p:sp>
      <p:sp>
        <p:nvSpPr>
          <p:cNvPr id="5" name="Footer Placeholder 4"/>
          <p:cNvSpPr>
            <a:spLocks noGrp="1"/>
          </p:cNvSpPr>
          <p:nvPr>
            <p:ph type="ftr" sz="quarter" idx="3"/>
          </p:nvPr>
        </p:nvSpPr>
        <p:spPr>
          <a:xfrm>
            <a:off x="685800" y="6355845"/>
            <a:ext cx="777240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8763000" y="381000"/>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3370FA6F-538E-41B6-9CC7-457FE32B1C3B}" type="slidenum">
              <a:rPr lang="en-IN" smtClean="0"/>
              <a:t>‹#›</a:t>
            </a:fld>
            <a:endParaRPr lang="en-IN"/>
          </a:p>
        </p:txBody>
      </p:sp>
    </p:spTree>
    <p:extLst>
      <p:ext uri="{BB962C8B-B14F-4D97-AF65-F5344CB8AC3E}">
        <p14:creationId xmlns:p14="http://schemas.microsoft.com/office/powerpoint/2010/main" val="3153745278"/>
      </p:ext>
    </p:extLst>
  </p:cSld>
  <p:clrMap bg1="dk1" tx1="lt1" bg2="dk2" tx2="lt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 id="2147483708" r:id="rId12"/>
    <p:sldLayoutId id="2147483709" r:id="rId13"/>
    <p:sldLayoutId id="2147483710" r:id="rId14"/>
    <p:sldLayoutId id="2147483711" r:id="rId15"/>
    <p:sldLayoutId id="2147483712" r:id="rId16"/>
    <p:sldLayoutId id="2147483713" r:id="rId17"/>
  </p:sldLayoutIdLst>
  <p:txStyles>
    <p:titleStyle>
      <a:lvl1pPr algn="r" defTabSz="914400" rtl="0" eaLnBrk="1" latinLnBrk="0" hangingPunct="1">
        <a:lnSpc>
          <a:spcPct val="90000"/>
        </a:lnSpc>
        <a:spcBef>
          <a:spcPct val="0"/>
        </a:spcBef>
        <a:buNone/>
        <a:defRPr sz="40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0EEFCB5-E54E-8237-0F96-2927B5F05677}"/>
              </a:ext>
            </a:extLst>
          </p:cNvPr>
          <p:cNvSpPr>
            <a:spLocks noGrp="1"/>
          </p:cNvSpPr>
          <p:nvPr>
            <p:ph type="title"/>
          </p:nvPr>
        </p:nvSpPr>
        <p:spPr>
          <a:xfrm>
            <a:off x="1267691" y="2473036"/>
            <a:ext cx="9334500" cy="1433947"/>
          </a:xfrm>
        </p:spPr>
        <p:txBody>
          <a:bodyPr>
            <a:normAutofit/>
          </a:bodyPr>
          <a:lstStyle/>
          <a:p>
            <a:pPr algn="ctr"/>
            <a:r>
              <a:rPr lang="en-US" sz="2800" cap="none" dirty="0"/>
              <a:t>An ai- based ventilation </a:t>
            </a:r>
            <a:r>
              <a:rPr lang="en-US" sz="2800" cap="none" dirty="0" err="1"/>
              <a:t>kpi</a:t>
            </a:r>
            <a:r>
              <a:rPr lang="en-US" sz="2800" cap="none" dirty="0"/>
              <a:t> using embedded </a:t>
            </a:r>
            <a:r>
              <a:rPr lang="en-US" sz="2800" cap="none" dirty="0" err="1"/>
              <a:t>iot</a:t>
            </a:r>
            <a:r>
              <a:rPr lang="en-US" sz="2800" cap="none" dirty="0"/>
              <a:t> devices pdf</a:t>
            </a:r>
            <a:endParaRPr lang="en-IN" sz="2800" cap="none" dirty="0"/>
          </a:p>
        </p:txBody>
      </p:sp>
    </p:spTree>
    <p:extLst>
      <p:ext uri="{BB962C8B-B14F-4D97-AF65-F5344CB8AC3E}">
        <p14:creationId xmlns:p14="http://schemas.microsoft.com/office/powerpoint/2010/main" val="3086813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9FF2F2-828C-150C-7FDE-15174252ACED}"/>
              </a:ext>
            </a:extLst>
          </p:cNvPr>
          <p:cNvSpPr>
            <a:spLocks noGrp="1"/>
          </p:cNvSpPr>
          <p:nvPr>
            <p:ph type="title"/>
          </p:nvPr>
        </p:nvSpPr>
        <p:spPr>
          <a:xfrm>
            <a:off x="3082636" y="161700"/>
            <a:ext cx="8610600" cy="1293028"/>
          </a:xfrm>
        </p:spPr>
        <p:txBody>
          <a:bodyPr/>
          <a:lstStyle/>
          <a:p>
            <a:r>
              <a:rPr lang="en-US" b="1" dirty="0"/>
              <a:t>Abstract</a:t>
            </a:r>
            <a:endParaRPr lang="en-IN" dirty="0"/>
          </a:p>
        </p:txBody>
      </p:sp>
      <p:sp>
        <p:nvSpPr>
          <p:cNvPr id="3" name="Content Placeholder 2">
            <a:extLst>
              <a:ext uri="{FF2B5EF4-FFF2-40B4-BE49-F238E27FC236}">
                <a16:creationId xmlns:a16="http://schemas.microsoft.com/office/drawing/2014/main" id="{C8195D4F-A6FF-FD78-865C-F6F0AF6F9C0A}"/>
              </a:ext>
            </a:extLst>
          </p:cNvPr>
          <p:cNvSpPr>
            <a:spLocks noGrp="1"/>
          </p:cNvSpPr>
          <p:nvPr>
            <p:ph idx="1"/>
          </p:nvPr>
        </p:nvSpPr>
        <p:spPr>
          <a:xfrm>
            <a:off x="488374" y="1672936"/>
            <a:ext cx="11028218" cy="4613564"/>
          </a:xfrm>
        </p:spPr>
        <p:txBody>
          <a:bodyPr>
            <a:normAutofit fontScale="92500" lnSpcReduction="20000"/>
          </a:bodyPr>
          <a:lstStyle/>
          <a:p>
            <a:pPr algn="just">
              <a:lnSpc>
                <a:spcPct val="150000"/>
              </a:lnSpc>
            </a:pPr>
            <a:r>
              <a:rPr lang="en-US" sz="1800" dirty="0"/>
              <a:t>Enhancing Patient Care with Advanced Ventilation System intends to revolutionize mechanical ventilation by creating an automated ventilator that uses an </a:t>
            </a:r>
            <a:r>
              <a:rPr lang="en-US" sz="1800" dirty="0" err="1"/>
              <a:t>Ambu</a:t>
            </a:r>
            <a:r>
              <a:rPr lang="en-US" sz="1800" dirty="0"/>
              <a:t> bag and has complete monitoring features. </a:t>
            </a:r>
          </a:p>
          <a:p>
            <a:pPr algn="just">
              <a:lnSpc>
                <a:spcPct val="150000"/>
              </a:lnSpc>
            </a:pPr>
            <a:r>
              <a:rPr lang="en-US" sz="1800" dirty="0"/>
              <a:t>The system precisely sets and controls respiratory parameters such as tidal volume, respiratory rate, minute ventilation, peak and plateau pressures, I:E ratio, and FiO2 levels utilizing a DC motor-driven cam lever mechanism for precision </a:t>
            </a:r>
            <a:r>
              <a:rPr lang="en-US" sz="1800" dirty="0" err="1"/>
              <a:t>Ambu</a:t>
            </a:r>
            <a:r>
              <a:rPr lang="en-US" sz="1800" dirty="0"/>
              <a:t> bag compression. </a:t>
            </a:r>
          </a:p>
          <a:p>
            <a:pPr algn="just">
              <a:lnSpc>
                <a:spcPct val="150000"/>
              </a:lnSpc>
            </a:pPr>
            <a:r>
              <a:rPr lang="en-US" sz="1800" dirty="0" err="1"/>
              <a:t>IntelliVent</a:t>
            </a:r>
            <a:r>
              <a:rPr lang="en-US" sz="1800" dirty="0"/>
              <a:t> uses modern sensors to monitor important patient characteristics such as blood pressure, glucose levels, oxygen saturation, body temperature, and platelet count, allowing for dynamic modifications to match unique patient demands. </a:t>
            </a:r>
          </a:p>
          <a:p>
            <a:pPr algn="just">
              <a:lnSpc>
                <a:spcPct val="150000"/>
              </a:lnSpc>
            </a:pPr>
            <a:r>
              <a:rPr lang="en-US" sz="1800" dirty="0"/>
              <a:t>The complex control software offers different ventilation modes and real-time feedback loops, which improves system adaptability and responsiveness. </a:t>
            </a:r>
            <a:r>
              <a:rPr lang="en-US" sz="1800" dirty="0" err="1"/>
              <a:t>IntelliVent's</a:t>
            </a:r>
            <a:r>
              <a:rPr lang="en-US" sz="1800" dirty="0"/>
              <a:t> user-friendly interface, which includes real-time visualization of critical parameters and vital signs, helps clinicians make informed judgments. </a:t>
            </a:r>
            <a:endParaRPr lang="en-IN" sz="1800" dirty="0"/>
          </a:p>
        </p:txBody>
      </p:sp>
    </p:spTree>
    <p:extLst>
      <p:ext uri="{BB962C8B-B14F-4D97-AF65-F5344CB8AC3E}">
        <p14:creationId xmlns:p14="http://schemas.microsoft.com/office/powerpoint/2010/main" val="12945449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2166385-1B6A-23E9-6C98-4A06701A4D02}"/>
              </a:ext>
            </a:extLst>
          </p:cNvPr>
          <p:cNvSpPr>
            <a:spLocks noGrp="1"/>
          </p:cNvSpPr>
          <p:nvPr>
            <p:ph idx="4294967295"/>
          </p:nvPr>
        </p:nvSpPr>
        <p:spPr>
          <a:xfrm>
            <a:off x="904009" y="1589809"/>
            <a:ext cx="9434945" cy="3921847"/>
          </a:xfrm>
        </p:spPr>
        <p:txBody>
          <a:bodyPr>
            <a:normAutofit/>
          </a:bodyPr>
          <a:lstStyle/>
          <a:p>
            <a:pPr algn="just">
              <a:lnSpc>
                <a:spcPct val="150000"/>
              </a:lnSpc>
            </a:pPr>
            <a:r>
              <a:rPr lang="en-US" sz="1800" dirty="0"/>
              <a:t>This project seeks to provide a cost-effective, dependable, and adjustable ventilation solution that will improve patient care quality and efficiency in critical care settings.</a:t>
            </a:r>
          </a:p>
          <a:p>
            <a:pPr algn="just">
              <a:lnSpc>
                <a:spcPct val="150000"/>
              </a:lnSpc>
            </a:pPr>
            <a:r>
              <a:rPr lang="en-US" sz="1800" dirty="0"/>
              <a:t> </a:t>
            </a:r>
            <a:r>
              <a:rPr lang="en-US" sz="1800" dirty="0" err="1"/>
              <a:t>IntelliVent</a:t>
            </a:r>
            <a:r>
              <a:rPr lang="en-US" sz="1800" dirty="0"/>
              <a:t> aims to ensure safety, efficacy, and regulatory compliance through thorough calibration, bench testing, and clinical trials, thereby setting a new standard in mechanical ventilation technology.</a:t>
            </a:r>
            <a:endParaRPr lang="en-IN" sz="1800" dirty="0"/>
          </a:p>
        </p:txBody>
      </p:sp>
    </p:spTree>
    <p:extLst>
      <p:ext uri="{BB962C8B-B14F-4D97-AF65-F5344CB8AC3E}">
        <p14:creationId xmlns:p14="http://schemas.microsoft.com/office/powerpoint/2010/main" val="315101352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334A19-A48D-E98A-AE11-42FBF16A5930}"/>
              </a:ext>
            </a:extLst>
          </p:cNvPr>
          <p:cNvSpPr>
            <a:spLocks noGrp="1"/>
          </p:cNvSpPr>
          <p:nvPr>
            <p:ph type="title"/>
          </p:nvPr>
        </p:nvSpPr>
        <p:spPr>
          <a:xfrm>
            <a:off x="2583873" y="255218"/>
            <a:ext cx="8610600" cy="1293028"/>
          </a:xfrm>
        </p:spPr>
        <p:txBody>
          <a:bodyPr/>
          <a:lstStyle/>
          <a:p>
            <a:r>
              <a:rPr lang="en-US" dirty="0"/>
              <a:t>Objective</a:t>
            </a:r>
            <a:endParaRPr lang="en-IN" dirty="0"/>
          </a:p>
        </p:txBody>
      </p:sp>
      <p:sp>
        <p:nvSpPr>
          <p:cNvPr id="3" name="Content Placeholder 2">
            <a:extLst>
              <a:ext uri="{FF2B5EF4-FFF2-40B4-BE49-F238E27FC236}">
                <a16:creationId xmlns:a16="http://schemas.microsoft.com/office/drawing/2014/main" id="{78EA899E-3C25-AEA3-56CA-47E5BE384B0C}"/>
              </a:ext>
            </a:extLst>
          </p:cNvPr>
          <p:cNvSpPr>
            <a:spLocks noGrp="1"/>
          </p:cNvSpPr>
          <p:nvPr>
            <p:ph idx="1"/>
          </p:nvPr>
        </p:nvSpPr>
        <p:spPr>
          <a:xfrm>
            <a:off x="365413" y="1620983"/>
            <a:ext cx="11461173" cy="4634344"/>
          </a:xfrm>
        </p:spPr>
        <p:txBody>
          <a:bodyPr>
            <a:normAutofit/>
          </a:bodyPr>
          <a:lstStyle/>
          <a:p>
            <a:pPr algn="just">
              <a:lnSpc>
                <a:spcPct val="150000"/>
              </a:lnSpc>
            </a:pPr>
            <a:r>
              <a:rPr lang="en-US" sz="1800" dirty="0"/>
              <a:t>This necessity to control a room’s number of occupants and its ventilation is particularly relevant in academic environments. The common practice is that students and teachers share classrooms together over long periods of time. </a:t>
            </a:r>
          </a:p>
          <a:p>
            <a:pPr algn="just">
              <a:lnSpc>
                <a:spcPct val="150000"/>
              </a:lnSpc>
            </a:pPr>
            <a:r>
              <a:rPr lang="en-US" sz="1800" dirty="0"/>
              <a:t>Indoor air quality is of course affected by outdoor air quality, but this quality can be significantly worsened by a range of independent factors. </a:t>
            </a:r>
          </a:p>
          <a:p>
            <a:pPr algn="just">
              <a:lnSpc>
                <a:spcPct val="150000"/>
              </a:lnSpc>
            </a:pPr>
            <a:r>
              <a:rPr lang="en-US" sz="1800" dirty="0"/>
              <a:t>IAQ can be affected by a number of specific pollution sources and can have short-term as well as long-term negative effects on human health. The immediate effects of indoor pollution include allergic reactions, headaches, dizziness, and fatigue.</a:t>
            </a:r>
          </a:p>
          <a:p>
            <a:pPr algn="just">
              <a:lnSpc>
                <a:spcPct val="150000"/>
              </a:lnSpc>
            </a:pPr>
            <a:r>
              <a:rPr lang="en-US" sz="1800" dirty="0"/>
              <a:t> But the effects of long-term exposure can lead to serious respiratory illness and heart disease [2]. Moreover, aerosols accumulated in closed premises are the major transmitters of viral diseases.</a:t>
            </a:r>
            <a:endParaRPr lang="en-IN" sz="1800" dirty="0"/>
          </a:p>
        </p:txBody>
      </p:sp>
    </p:spTree>
    <p:extLst>
      <p:ext uri="{BB962C8B-B14F-4D97-AF65-F5344CB8AC3E}">
        <p14:creationId xmlns:p14="http://schemas.microsoft.com/office/powerpoint/2010/main" val="311343736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24C445-18A9-7BA2-7DA9-FA23AA490A5B}"/>
              </a:ext>
            </a:extLst>
          </p:cNvPr>
          <p:cNvSpPr>
            <a:spLocks noGrp="1"/>
          </p:cNvSpPr>
          <p:nvPr>
            <p:ph type="title"/>
          </p:nvPr>
        </p:nvSpPr>
        <p:spPr>
          <a:xfrm>
            <a:off x="3248891" y="0"/>
            <a:ext cx="8610600" cy="1293028"/>
          </a:xfrm>
        </p:spPr>
        <p:txBody>
          <a:bodyPr/>
          <a:lstStyle/>
          <a:p>
            <a:r>
              <a:rPr lang="en-US" dirty="0"/>
              <a:t>Existing System</a:t>
            </a:r>
            <a:endParaRPr lang="en-IN" dirty="0"/>
          </a:p>
        </p:txBody>
      </p:sp>
      <p:sp>
        <p:nvSpPr>
          <p:cNvPr id="3" name="Content Placeholder 2">
            <a:extLst>
              <a:ext uri="{FF2B5EF4-FFF2-40B4-BE49-F238E27FC236}">
                <a16:creationId xmlns:a16="http://schemas.microsoft.com/office/drawing/2014/main" id="{4D362A18-9F39-4901-A72E-04B29E2547C6}"/>
              </a:ext>
            </a:extLst>
          </p:cNvPr>
          <p:cNvSpPr>
            <a:spLocks noGrp="1"/>
          </p:cNvSpPr>
          <p:nvPr>
            <p:ph idx="1"/>
          </p:nvPr>
        </p:nvSpPr>
        <p:spPr>
          <a:xfrm>
            <a:off x="303068" y="987137"/>
            <a:ext cx="11585863" cy="5870863"/>
          </a:xfrm>
        </p:spPr>
        <p:txBody>
          <a:bodyPr>
            <a:noAutofit/>
          </a:bodyPr>
          <a:lstStyle/>
          <a:p>
            <a:pPr algn="just">
              <a:lnSpc>
                <a:spcPct val="150000"/>
              </a:lnSpc>
            </a:pPr>
            <a:r>
              <a:rPr lang="en-US" sz="1800" dirty="0"/>
              <a:t>The </a:t>
            </a:r>
            <a:r>
              <a:rPr lang="en-US" sz="1800" dirty="0" err="1"/>
              <a:t>KPIv</a:t>
            </a:r>
            <a:r>
              <a:rPr lang="en-US" sz="1800" dirty="0"/>
              <a:t> is also based on artificial intelligence algorithms that enrich the information obtained from the current Smart University platform metrics data. Using AI, we can fill in uncertain information or anticipate risky situations where the allowed limits will be exceeded. </a:t>
            </a:r>
          </a:p>
          <a:p>
            <a:pPr algn="just">
              <a:lnSpc>
                <a:spcPct val="150000"/>
              </a:lnSpc>
            </a:pPr>
            <a:r>
              <a:rPr lang="en-US" sz="1800" dirty="0"/>
              <a:t>The proposed </a:t>
            </a:r>
            <a:r>
              <a:rPr lang="en-US" sz="1800" dirty="0" err="1"/>
              <a:t>KPIv</a:t>
            </a:r>
            <a:r>
              <a:rPr lang="en-US" sz="1800" dirty="0"/>
              <a:t> uses CO2 measurements and the institution’s existing knowledge of its environment: the number of connected Wi-Fi network users, the structure and </a:t>
            </a:r>
            <a:r>
              <a:rPr lang="en-US" sz="1800" dirty="0" err="1"/>
              <a:t>organisation</a:t>
            </a:r>
            <a:r>
              <a:rPr lang="en-US" sz="1800" dirty="0"/>
              <a:t> DB, standard room specifications and classroom volumes, etc. </a:t>
            </a:r>
          </a:p>
          <a:p>
            <a:pPr algn="just">
              <a:lnSpc>
                <a:spcPct val="150000"/>
              </a:lnSpc>
            </a:pPr>
            <a:r>
              <a:rPr lang="en-US" sz="1800" dirty="0"/>
              <a:t>All this information is available in the university's specific management applications and enables to evaluate the number and characteristics of a room’s occupants and ventilation efficiency. </a:t>
            </a:r>
          </a:p>
          <a:p>
            <a:pPr algn="just">
              <a:lnSpc>
                <a:spcPct val="150000"/>
              </a:lnSpc>
            </a:pPr>
            <a:r>
              <a:rPr lang="en-US" sz="1800" dirty="0"/>
              <a:t>The </a:t>
            </a:r>
            <a:r>
              <a:rPr lang="en-US" sz="1800" dirty="0" err="1"/>
              <a:t>KPIv</a:t>
            </a:r>
            <a:r>
              <a:rPr lang="en-US" sz="1800" dirty="0"/>
              <a:t> proposal was implemented via a case study performed at the University of Alicante University. It was incorporated into the university’s </a:t>
            </a:r>
            <a:r>
              <a:rPr lang="en-US" sz="1800" dirty="0" err="1"/>
              <a:t>SmartUA</a:t>
            </a:r>
            <a:r>
              <a:rPr lang="en-US" sz="1800" dirty="0"/>
              <a:t> platform architecture. </a:t>
            </a:r>
          </a:p>
          <a:p>
            <a:pPr algn="just">
              <a:lnSpc>
                <a:spcPct val="150000"/>
              </a:lnSpc>
            </a:pPr>
            <a:r>
              <a:rPr lang="en-US" sz="1800" dirty="0"/>
              <a:t>When the validation phase will be completed, the prototype will be transferred over the current year to ten public universities, which are part of an initial consortium to deploy a common, nationwide Smart University platform.</a:t>
            </a:r>
            <a:endParaRPr lang="en-IN" sz="1800" dirty="0"/>
          </a:p>
        </p:txBody>
      </p:sp>
    </p:spTree>
    <p:extLst>
      <p:ext uri="{BB962C8B-B14F-4D97-AF65-F5344CB8AC3E}">
        <p14:creationId xmlns:p14="http://schemas.microsoft.com/office/powerpoint/2010/main" val="193634139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2DE4F1-EC2C-50C1-8BB6-19159680D486}"/>
              </a:ext>
            </a:extLst>
          </p:cNvPr>
          <p:cNvSpPr>
            <a:spLocks noGrp="1"/>
          </p:cNvSpPr>
          <p:nvPr>
            <p:ph type="title"/>
          </p:nvPr>
        </p:nvSpPr>
        <p:spPr>
          <a:xfrm>
            <a:off x="3093028" y="0"/>
            <a:ext cx="8610600" cy="1293028"/>
          </a:xfrm>
        </p:spPr>
        <p:txBody>
          <a:bodyPr/>
          <a:lstStyle/>
          <a:p>
            <a:r>
              <a:rPr lang="en-US" dirty="0"/>
              <a:t>Disadvantage</a:t>
            </a:r>
            <a:endParaRPr lang="en-IN" dirty="0"/>
          </a:p>
        </p:txBody>
      </p:sp>
      <p:sp>
        <p:nvSpPr>
          <p:cNvPr id="3" name="Content Placeholder 2">
            <a:extLst>
              <a:ext uri="{FF2B5EF4-FFF2-40B4-BE49-F238E27FC236}">
                <a16:creationId xmlns:a16="http://schemas.microsoft.com/office/drawing/2014/main" id="{283BA61D-9BF5-9ECC-4F9B-36D164EA860F}"/>
              </a:ext>
            </a:extLst>
          </p:cNvPr>
          <p:cNvSpPr>
            <a:spLocks noGrp="1"/>
          </p:cNvSpPr>
          <p:nvPr>
            <p:ph idx="1"/>
          </p:nvPr>
        </p:nvSpPr>
        <p:spPr>
          <a:xfrm>
            <a:off x="685799" y="1776846"/>
            <a:ext cx="10868891" cy="4441840"/>
          </a:xfrm>
        </p:spPr>
        <p:txBody>
          <a:bodyPr>
            <a:normAutofit/>
          </a:bodyPr>
          <a:lstStyle/>
          <a:p>
            <a:pPr algn="just">
              <a:lnSpc>
                <a:spcPct val="150000"/>
              </a:lnSpc>
            </a:pPr>
            <a:r>
              <a:rPr lang="en-US" sz="1800" b="1" dirty="0"/>
              <a:t>Cost</a:t>
            </a:r>
            <a:r>
              <a:rPr lang="en-US" sz="1800" dirty="0"/>
              <a:t>: Initial setup and ongoing maintenance of IoT devices can be expensive. This includes costs for hardware, software, and integration.</a:t>
            </a:r>
          </a:p>
          <a:p>
            <a:pPr algn="just">
              <a:lnSpc>
                <a:spcPct val="150000"/>
              </a:lnSpc>
            </a:pPr>
            <a:r>
              <a:rPr lang="en-US" sz="1800" b="1" dirty="0"/>
              <a:t>Complexity</a:t>
            </a:r>
            <a:r>
              <a:rPr lang="en-US" sz="1800" dirty="0"/>
              <a:t>: The integration of AI and IoT can be complex, requiring specialized knowledge for installation, maintenance, and troubleshooting.</a:t>
            </a:r>
          </a:p>
          <a:p>
            <a:pPr algn="just">
              <a:lnSpc>
                <a:spcPct val="150000"/>
              </a:lnSpc>
            </a:pPr>
            <a:r>
              <a:rPr lang="en-US" sz="1800" b="1" dirty="0"/>
              <a:t>Data Security</a:t>
            </a:r>
            <a:r>
              <a:rPr lang="en-US" sz="1800" dirty="0"/>
              <a:t>: IoT devices can be vulnerable to cyberattacks, potentially compromising sensitive data or control systems.</a:t>
            </a:r>
          </a:p>
          <a:p>
            <a:pPr algn="just">
              <a:lnSpc>
                <a:spcPct val="150000"/>
              </a:lnSpc>
            </a:pPr>
            <a:r>
              <a:rPr lang="en-US" sz="1800" b="1" dirty="0"/>
              <a:t>Reliability</a:t>
            </a:r>
            <a:r>
              <a:rPr lang="en-US" sz="1800" dirty="0"/>
              <a:t>: Network connectivity issues can affect the performance and reliability of IoT devices, leading to inaccurate data or system failures.</a:t>
            </a:r>
            <a:endParaRPr lang="en-IN" sz="1800" dirty="0"/>
          </a:p>
        </p:txBody>
      </p:sp>
    </p:spTree>
    <p:extLst>
      <p:ext uri="{BB962C8B-B14F-4D97-AF65-F5344CB8AC3E}">
        <p14:creationId xmlns:p14="http://schemas.microsoft.com/office/powerpoint/2010/main" val="138914317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B9A701-3E7F-1BE3-77E6-E71791AA80AD}"/>
              </a:ext>
            </a:extLst>
          </p:cNvPr>
          <p:cNvSpPr>
            <a:spLocks noGrp="1"/>
          </p:cNvSpPr>
          <p:nvPr>
            <p:ph type="title"/>
          </p:nvPr>
        </p:nvSpPr>
        <p:spPr>
          <a:xfrm>
            <a:off x="3113809" y="-7199"/>
            <a:ext cx="8610600" cy="1293028"/>
          </a:xfrm>
        </p:spPr>
        <p:txBody>
          <a:bodyPr/>
          <a:lstStyle/>
          <a:p>
            <a:r>
              <a:rPr lang="en-US" b="1" dirty="0"/>
              <a:t>PROPOSED SYSTEM </a:t>
            </a:r>
            <a:endParaRPr lang="en-IN" dirty="0"/>
          </a:p>
        </p:txBody>
      </p:sp>
      <p:sp>
        <p:nvSpPr>
          <p:cNvPr id="3" name="Content Placeholder 2">
            <a:extLst>
              <a:ext uri="{FF2B5EF4-FFF2-40B4-BE49-F238E27FC236}">
                <a16:creationId xmlns:a16="http://schemas.microsoft.com/office/drawing/2014/main" id="{1762AB40-6FCC-394A-5FDA-7E1C13D1450E}"/>
              </a:ext>
            </a:extLst>
          </p:cNvPr>
          <p:cNvSpPr>
            <a:spLocks noGrp="1"/>
          </p:cNvSpPr>
          <p:nvPr>
            <p:ph idx="1"/>
          </p:nvPr>
        </p:nvSpPr>
        <p:spPr>
          <a:xfrm>
            <a:off x="685800" y="1456805"/>
            <a:ext cx="11038609" cy="4798522"/>
          </a:xfrm>
        </p:spPr>
        <p:txBody>
          <a:bodyPr>
            <a:normAutofit fontScale="92500" lnSpcReduction="20000"/>
          </a:bodyPr>
          <a:lstStyle/>
          <a:p>
            <a:pPr algn="just">
              <a:lnSpc>
                <a:spcPct val="150000"/>
              </a:lnSpc>
            </a:pPr>
            <a:r>
              <a:rPr lang="en-US" sz="1900" dirty="0"/>
              <a:t>This system comprises several interconnected modules that work together seamlessly. At its core, a network of advanced sensors monitors critical parameters such as temperature, humidity, CO2 levels, and particulate matter, continuously collecting data from various locations within the building. </a:t>
            </a:r>
          </a:p>
          <a:p>
            <a:pPr algn="just">
              <a:lnSpc>
                <a:spcPct val="150000"/>
              </a:lnSpc>
            </a:pPr>
            <a:r>
              <a:rPr lang="en-US" sz="1900" dirty="0"/>
              <a:t>This data is processed at the edge to reduce latency, enabling quick responses to changing conditions.</a:t>
            </a:r>
          </a:p>
          <a:p>
            <a:pPr algn="just">
              <a:lnSpc>
                <a:spcPct val="150000"/>
              </a:lnSpc>
            </a:pPr>
            <a:r>
              <a:rPr lang="en-US" sz="1900" dirty="0"/>
              <a:t>AI algorithms analyze the aggregated data, identifying patterns and predicting trends to optimize ventilation performance and detect anomalies that may indicate potential issues. </a:t>
            </a:r>
          </a:p>
          <a:p>
            <a:pPr algn="just">
              <a:lnSpc>
                <a:spcPct val="150000"/>
              </a:lnSpc>
            </a:pPr>
            <a:r>
              <a:rPr lang="en-US" sz="1900" dirty="0"/>
              <a:t>Users interact with a user-friendly dashboard accessible via mobile and web platforms, allowing them to monitor key performance indicators (KPIs) and receive alerts for any irregularities. The system integrates with existing HVAC systems, automatically adjusting ventilation settings based on real-time insights.</a:t>
            </a:r>
          </a:p>
          <a:p>
            <a:endParaRPr lang="en-IN" dirty="0"/>
          </a:p>
        </p:txBody>
      </p:sp>
    </p:spTree>
    <p:extLst>
      <p:ext uri="{BB962C8B-B14F-4D97-AF65-F5344CB8AC3E}">
        <p14:creationId xmlns:p14="http://schemas.microsoft.com/office/powerpoint/2010/main" val="391982524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35347B-0A2E-A566-4A13-7B35E07A77DE}"/>
              </a:ext>
            </a:extLst>
          </p:cNvPr>
          <p:cNvSpPr>
            <a:spLocks noGrp="1"/>
          </p:cNvSpPr>
          <p:nvPr>
            <p:ph type="title"/>
          </p:nvPr>
        </p:nvSpPr>
        <p:spPr>
          <a:xfrm>
            <a:off x="3124200" y="0"/>
            <a:ext cx="8610600" cy="1293028"/>
          </a:xfrm>
        </p:spPr>
        <p:txBody>
          <a:bodyPr/>
          <a:lstStyle/>
          <a:p>
            <a:r>
              <a:rPr lang="en-US" sz="4000" dirty="0"/>
              <a:t>Advantage</a:t>
            </a:r>
            <a:endParaRPr lang="en-IN" dirty="0"/>
          </a:p>
        </p:txBody>
      </p:sp>
      <p:sp>
        <p:nvSpPr>
          <p:cNvPr id="3" name="Content Placeholder 2">
            <a:extLst>
              <a:ext uri="{FF2B5EF4-FFF2-40B4-BE49-F238E27FC236}">
                <a16:creationId xmlns:a16="http://schemas.microsoft.com/office/drawing/2014/main" id="{B3237403-5776-4FBD-10BB-9723FF6DFA66}"/>
              </a:ext>
            </a:extLst>
          </p:cNvPr>
          <p:cNvSpPr>
            <a:spLocks noGrp="1"/>
          </p:cNvSpPr>
          <p:nvPr>
            <p:ph idx="1"/>
          </p:nvPr>
        </p:nvSpPr>
        <p:spPr>
          <a:xfrm>
            <a:off x="592282" y="1572800"/>
            <a:ext cx="10768446" cy="4827999"/>
          </a:xfrm>
        </p:spPr>
        <p:txBody>
          <a:bodyPr>
            <a:normAutofit/>
          </a:bodyPr>
          <a:lstStyle/>
          <a:p>
            <a:pPr algn="just">
              <a:lnSpc>
                <a:spcPct val="150000"/>
              </a:lnSpc>
            </a:pPr>
            <a:r>
              <a:rPr lang="en-US" sz="1800" b="1" dirty="0"/>
              <a:t>Real-Time Monitoring</a:t>
            </a:r>
            <a:r>
              <a:rPr lang="en-US" sz="1800" dirty="0"/>
              <a:t>: Continuous data collection allows for real-time monitoring of air quality and ventilation performance, enabling prompt responses to any issues.</a:t>
            </a:r>
          </a:p>
          <a:p>
            <a:pPr algn="just">
              <a:lnSpc>
                <a:spcPct val="150000"/>
              </a:lnSpc>
            </a:pPr>
            <a:r>
              <a:rPr lang="en-US" sz="1800" b="1" dirty="0"/>
              <a:t>Improved Air Quality</a:t>
            </a:r>
            <a:r>
              <a:rPr lang="en-US" sz="1800" dirty="0"/>
              <a:t>: By continuously assessing environmental conditions, the system can maintain optimal indoor air quality, enhancing occupant comfort and health.</a:t>
            </a:r>
          </a:p>
          <a:p>
            <a:pPr algn="just">
              <a:lnSpc>
                <a:spcPct val="150000"/>
              </a:lnSpc>
            </a:pPr>
            <a:r>
              <a:rPr lang="en-US" sz="1800" b="1" dirty="0"/>
              <a:t>Predictive Maintenance</a:t>
            </a:r>
            <a:r>
              <a:rPr lang="en-US" sz="1800" dirty="0"/>
              <a:t>: AI can predict when maintenance is needed based on usage patterns and performance data, reducing downtime and repair costs.</a:t>
            </a:r>
          </a:p>
          <a:p>
            <a:pPr algn="just">
              <a:lnSpc>
                <a:spcPct val="150000"/>
              </a:lnSpc>
            </a:pPr>
            <a:r>
              <a:rPr lang="en-US" sz="1900" b="1" dirty="0"/>
              <a:t>Data-Driven Insights</a:t>
            </a:r>
            <a:r>
              <a:rPr lang="en-US" sz="1900" dirty="0"/>
              <a:t>: The system generates valuable insights into ventilation performance, helping to inform decision-making and policy development.</a:t>
            </a:r>
          </a:p>
          <a:p>
            <a:pPr algn="just">
              <a:lnSpc>
                <a:spcPct val="150000"/>
              </a:lnSpc>
            </a:pPr>
            <a:r>
              <a:rPr lang="en-US" sz="1900" b="1" dirty="0"/>
              <a:t>Scalability</a:t>
            </a:r>
            <a:r>
              <a:rPr lang="en-US" sz="1900" dirty="0"/>
              <a:t>: IoT devices can be easily added or adjusted to scale with the needs of a building or facility, allowing for flexible management.</a:t>
            </a:r>
            <a:endParaRPr lang="en-IN" sz="1900" dirty="0"/>
          </a:p>
        </p:txBody>
      </p:sp>
    </p:spTree>
    <p:extLst>
      <p:ext uri="{BB962C8B-B14F-4D97-AF65-F5344CB8AC3E}">
        <p14:creationId xmlns:p14="http://schemas.microsoft.com/office/powerpoint/2010/main" val="416613945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A9A718-F451-431D-DA7E-394D4C7F248F}"/>
              </a:ext>
            </a:extLst>
          </p:cNvPr>
          <p:cNvSpPr>
            <a:spLocks noGrp="1"/>
          </p:cNvSpPr>
          <p:nvPr>
            <p:ph type="title"/>
          </p:nvPr>
        </p:nvSpPr>
        <p:spPr>
          <a:xfrm>
            <a:off x="3051464" y="120136"/>
            <a:ext cx="8610600" cy="1293028"/>
          </a:xfrm>
        </p:spPr>
        <p:txBody>
          <a:bodyPr/>
          <a:lstStyle/>
          <a:p>
            <a:r>
              <a:rPr lang="en-US" dirty="0"/>
              <a:t>Introduction</a:t>
            </a:r>
            <a:endParaRPr lang="en-IN" dirty="0"/>
          </a:p>
        </p:txBody>
      </p:sp>
      <p:sp>
        <p:nvSpPr>
          <p:cNvPr id="3" name="Content Placeholder 2">
            <a:extLst>
              <a:ext uri="{FF2B5EF4-FFF2-40B4-BE49-F238E27FC236}">
                <a16:creationId xmlns:a16="http://schemas.microsoft.com/office/drawing/2014/main" id="{5D3F8608-81AF-72A1-EA37-D7E0F982E7F4}"/>
              </a:ext>
            </a:extLst>
          </p:cNvPr>
          <p:cNvSpPr>
            <a:spLocks noGrp="1"/>
          </p:cNvSpPr>
          <p:nvPr>
            <p:ph idx="1"/>
          </p:nvPr>
        </p:nvSpPr>
        <p:spPr>
          <a:xfrm>
            <a:off x="370609" y="1309255"/>
            <a:ext cx="11450782" cy="5891645"/>
          </a:xfrm>
        </p:spPr>
        <p:txBody>
          <a:bodyPr>
            <a:noAutofit/>
          </a:bodyPr>
          <a:lstStyle/>
          <a:p>
            <a:pPr algn="just">
              <a:lnSpc>
                <a:spcPct val="150000"/>
              </a:lnSpc>
            </a:pPr>
            <a:r>
              <a:rPr lang="en-US" sz="1800" dirty="0"/>
              <a:t>Mechanical ventilation is essential in critical care settings for patients with severe respiratory distress or failure. Traditional mechanical ventilators, while their efficiency, frequently lack the versatility and thorough monitoring capabilities required to meet dynamic physiological conditions. </a:t>
            </a:r>
          </a:p>
          <a:p>
            <a:pPr algn="just">
              <a:lnSpc>
                <a:spcPct val="150000"/>
              </a:lnSpc>
            </a:pPr>
            <a:r>
              <a:rPr lang="en-US" sz="1800" dirty="0"/>
              <a:t>The goal of this project is to create a low-cost, automated ventilator system that uses an </a:t>
            </a:r>
            <a:r>
              <a:rPr lang="en-US" sz="1800" dirty="0" err="1"/>
              <a:t>Ambu</a:t>
            </a:r>
            <a:r>
              <a:rPr lang="en-US" sz="1800" dirty="0"/>
              <a:t> bag and a DC motor-driven cam lever mechanism to provide accurate and consistent ventilation. </a:t>
            </a:r>
          </a:p>
          <a:p>
            <a:pPr algn="just">
              <a:lnSpc>
                <a:spcPct val="150000"/>
              </a:lnSpc>
            </a:pPr>
            <a:r>
              <a:rPr lang="en-US" sz="1800" dirty="0"/>
              <a:t>The system uses advanced sensors to monitor critical ventilation parameters such as peak and plateau pressures, tidal volume, minute ventilation, and FiO2 levels, as well as vital signs like blood pressure, glucose levels, oxygen saturation, body temperature, and platelet count. </a:t>
            </a:r>
          </a:p>
          <a:p>
            <a:pPr algn="just">
              <a:lnSpc>
                <a:spcPct val="150000"/>
              </a:lnSpc>
            </a:pPr>
            <a:r>
              <a:rPr lang="en-US" sz="1800" dirty="0"/>
              <a:t>The system is managed by an Arduino Mega, which processes sensor data and controls the actuator. The control software, which includes numerous ventilation modes and real-time feedback loops, responds to the changing needs of patients, assuring both safety and efficiency.</a:t>
            </a:r>
            <a:endParaRPr lang="en-IN" sz="1800" dirty="0"/>
          </a:p>
        </p:txBody>
      </p:sp>
    </p:spTree>
    <p:extLst>
      <p:ext uri="{BB962C8B-B14F-4D97-AF65-F5344CB8AC3E}">
        <p14:creationId xmlns:p14="http://schemas.microsoft.com/office/powerpoint/2010/main" val="191713064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89BA32D-B360-0DDB-EB39-7AEA65B6F57C}"/>
              </a:ext>
            </a:extLst>
          </p:cNvPr>
          <p:cNvSpPr>
            <a:spLocks noGrp="1"/>
          </p:cNvSpPr>
          <p:nvPr>
            <p:ph idx="4294967295"/>
          </p:nvPr>
        </p:nvSpPr>
        <p:spPr>
          <a:xfrm>
            <a:off x="526473" y="1278082"/>
            <a:ext cx="11412682" cy="5002501"/>
          </a:xfrm>
        </p:spPr>
        <p:txBody>
          <a:bodyPr>
            <a:normAutofit/>
          </a:bodyPr>
          <a:lstStyle/>
          <a:p>
            <a:pPr algn="just">
              <a:lnSpc>
                <a:spcPct val="150000"/>
              </a:lnSpc>
            </a:pPr>
            <a:r>
              <a:rPr lang="en-US" sz="1800" dirty="0"/>
              <a:t>A user-friendly interface with a display unit enables healthcare providers to change parameters, see real-time data, and respond to alerts, providing graphical representations of important respiratory parameters via scalar and loop graphs.</a:t>
            </a:r>
          </a:p>
          <a:p>
            <a:pPr algn="just">
              <a:lnSpc>
                <a:spcPct val="150000"/>
              </a:lnSpc>
            </a:pPr>
            <a:r>
              <a:rPr lang="en-US" sz="1800" dirty="0"/>
              <a:t> This novel approach to mechanical ventilation incorporates superior mechanical design, extensive sensor integration, and intelligent control systems. By overcoming the constraints of standard ventilators, this project intends to improve patient care in critical conditions by providing a dependable and adaptable system that satisfies the unique demands of both patients and healthcare personnel.</a:t>
            </a:r>
          </a:p>
          <a:p>
            <a:pPr algn="just">
              <a:lnSpc>
                <a:spcPct val="150000"/>
              </a:lnSpc>
            </a:pPr>
            <a:r>
              <a:rPr lang="en-US" sz="1800" dirty="0"/>
              <a:t> This system's sturdy and reliable design positions it to make substantial contributions to critical care practices. represents an innovative approach to mechanical ventilation, combining advanced mechanical design, comprehensive sensor integration, and intelligent control systems. </a:t>
            </a:r>
            <a:endParaRPr lang="en-IN" sz="1800" dirty="0"/>
          </a:p>
        </p:txBody>
      </p:sp>
    </p:spTree>
    <p:extLst>
      <p:ext uri="{BB962C8B-B14F-4D97-AF65-F5344CB8AC3E}">
        <p14:creationId xmlns:p14="http://schemas.microsoft.com/office/powerpoint/2010/main" val="96449028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0776B8-4E9D-5B15-1655-ECD3B7737C99}"/>
              </a:ext>
            </a:extLst>
          </p:cNvPr>
          <p:cNvSpPr>
            <a:spLocks noGrp="1"/>
          </p:cNvSpPr>
          <p:nvPr>
            <p:ph type="title"/>
          </p:nvPr>
        </p:nvSpPr>
        <p:spPr>
          <a:xfrm>
            <a:off x="2802082" y="161700"/>
            <a:ext cx="8610600" cy="1293028"/>
          </a:xfrm>
        </p:spPr>
        <p:txBody>
          <a:bodyPr/>
          <a:lstStyle/>
          <a:p>
            <a:r>
              <a:rPr lang="en-IN" dirty="0"/>
              <a:t>MODULES</a:t>
            </a:r>
          </a:p>
        </p:txBody>
      </p:sp>
      <p:sp>
        <p:nvSpPr>
          <p:cNvPr id="3" name="Content Placeholder 2">
            <a:extLst>
              <a:ext uri="{FF2B5EF4-FFF2-40B4-BE49-F238E27FC236}">
                <a16:creationId xmlns:a16="http://schemas.microsoft.com/office/drawing/2014/main" id="{8731363E-4FB0-C308-CBDD-FD8F89C23DC9}"/>
              </a:ext>
            </a:extLst>
          </p:cNvPr>
          <p:cNvSpPr>
            <a:spLocks noGrp="1"/>
          </p:cNvSpPr>
          <p:nvPr>
            <p:ph idx="1"/>
          </p:nvPr>
        </p:nvSpPr>
        <p:spPr>
          <a:xfrm>
            <a:off x="1122218" y="1810096"/>
            <a:ext cx="10820400" cy="4024125"/>
          </a:xfrm>
        </p:spPr>
        <p:txBody>
          <a:bodyPr>
            <a:normAutofit/>
          </a:bodyPr>
          <a:lstStyle/>
          <a:p>
            <a:pPr algn="just">
              <a:lnSpc>
                <a:spcPct val="150000"/>
              </a:lnSpc>
            </a:pPr>
            <a:r>
              <a:rPr lang="en-IN" sz="2400" dirty="0"/>
              <a:t>Data Acquisition Module</a:t>
            </a:r>
          </a:p>
          <a:p>
            <a:pPr algn="just">
              <a:lnSpc>
                <a:spcPct val="150000"/>
              </a:lnSpc>
            </a:pPr>
            <a:r>
              <a:rPr lang="en-IN" sz="2400" dirty="0"/>
              <a:t>Data Processing Module</a:t>
            </a:r>
          </a:p>
          <a:p>
            <a:pPr algn="just">
              <a:lnSpc>
                <a:spcPct val="150000"/>
              </a:lnSpc>
            </a:pPr>
            <a:r>
              <a:rPr lang="en-IN" sz="2400" dirty="0"/>
              <a:t>AI Analytics Module</a:t>
            </a:r>
          </a:p>
          <a:p>
            <a:pPr algn="just">
              <a:lnSpc>
                <a:spcPct val="150000"/>
              </a:lnSpc>
            </a:pPr>
            <a:r>
              <a:rPr lang="en-IN" sz="2400" dirty="0"/>
              <a:t>User Interface Module</a:t>
            </a:r>
            <a:endParaRPr lang="en-IN" sz="2400" b="1" dirty="0"/>
          </a:p>
        </p:txBody>
      </p:sp>
    </p:spTree>
    <p:extLst>
      <p:ext uri="{BB962C8B-B14F-4D97-AF65-F5344CB8AC3E}">
        <p14:creationId xmlns:p14="http://schemas.microsoft.com/office/powerpoint/2010/main" val="303907028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501692-D8E8-D3D6-C59E-1DAE5CBD73E1}"/>
              </a:ext>
            </a:extLst>
          </p:cNvPr>
          <p:cNvSpPr>
            <a:spLocks noGrp="1"/>
          </p:cNvSpPr>
          <p:nvPr>
            <p:ph type="title"/>
          </p:nvPr>
        </p:nvSpPr>
        <p:spPr>
          <a:xfrm>
            <a:off x="3228110" y="525382"/>
            <a:ext cx="8610600" cy="1293028"/>
          </a:xfrm>
        </p:spPr>
        <p:txBody>
          <a:bodyPr>
            <a:normAutofit/>
          </a:bodyPr>
          <a:lstStyle/>
          <a:p>
            <a:r>
              <a:rPr lang="en-IN" sz="3600" dirty="0"/>
              <a:t>Data Acquisition Module</a:t>
            </a:r>
            <a:br>
              <a:rPr lang="en-IN" sz="3600" dirty="0"/>
            </a:br>
            <a:endParaRPr lang="en-IN" sz="3600" dirty="0"/>
          </a:p>
        </p:txBody>
      </p:sp>
      <p:sp>
        <p:nvSpPr>
          <p:cNvPr id="3" name="Content Placeholder 2">
            <a:extLst>
              <a:ext uri="{FF2B5EF4-FFF2-40B4-BE49-F238E27FC236}">
                <a16:creationId xmlns:a16="http://schemas.microsoft.com/office/drawing/2014/main" id="{B9FDF70A-BD5F-008D-7686-A34011947BA3}"/>
              </a:ext>
            </a:extLst>
          </p:cNvPr>
          <p:cNvSpPr>
            <a:spLocks noGrp="1"/>
          </p:cNvSpPr>
          <p:nvPr>
            <p:ph idx="1"/>
          </p:nvPr>
        </p:nvSpPr>
        <p:spPr>
          <a:xfrm>
            <a:off x="1184564" y="1600200"/>
            <a:ext cx="8956964" cy="4119721"/>
          </a:xfrm>
        </p:spPr>
        <p:txBody>
          <a:bodyPr/>
          <a:lstStyle/>
          <a:p>
            <a:pPr algn="just">
              <a:lnSpc>
                <a:spcPct val="150000"/>
              </a:lnSpc>
              <a:buFont typeface="Arial" panose="020B0604020202020204" pitchFamily="34" charset="0"/>
              <a:buChar char="•"/>
            </a:pPr>
            <a:r>
              <a:rPr lang="en-US" sz="1800" b="1" dirty="0"/>
              <a:t>Sensors</a:t>
            </a:r>
            <a:r>
              <a:rPr lang="en-US" sz="1800" dirty="0"/>
              <a:t>: Temperature, humidity, CO2, VOCs, and particulate matter sensors to monitor air quality and environmental conditions.</a:t>
            </a:r>
          </a:p>
          <a:p>
            <a:pPr algn="just">
              <a:lnSpc>
                <a:spcPct val="150000"/>
              </a:lnSpc>
              <a:buFont typeface="Arial" panose="020B0604020202020204" pitchFamily="34" charset="0"/>
              <a:buChar char="•"/>
            </a:pPr>
            <a:r>
              <a:rPr lang="en-US" sz="1800" b="1" dirty="0"/>
              <a:t>IoT Devices</a:t>
            </a:r>
            <a:r>
              <a:rPr lang="en-US" sz="1800" dirty="0"/>
              <a:t>: Embedded systems that collect and transmit data to a central platform.</a:t>
            </a:r>
          </a:p>
          <a:p>
            <a:endParaRPr lang="en-IN" dirty="0"/>
          </a:p>
        </p:txBody>
      </p:sp>
    </p:spTree>
    <p:extLst>
      <p:ext uri="{BB962C8B-B14F-4D97-AF65-F5344CB8AC3E}">
        <p14:creationId xmlns:p14="http://schemas.microsoft.com/office/powerpoint/2010/main" val="372619226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F6BC27-8567-9443-CC46-0BF7FEC065F9}"/>
              </a:ext>
            </a:extLst>
          </p:cNvPr>
          <p:cNvSpPr>
            <a:spLocks noGrp="1"/>
          </p:cNvSpPr>
          <p:nvPr>
            <p:ph type="title"/>
          </p:nvPr>
        </p:nvSpPr>
        <p:spPr>
          <a:xfrm>
            <a:off x="2937164" y="296782"/>
            <a:ext cx="8610600" cy="1293028"/>
          </a:xfrm>
        </p:spPr>
        <p:txBody>
          <a:bodyPr/>
          <a:lstStyle/>
          <a:p>
            <a:r>
              <a:rPr lang="en-IN" sz="3600" dirty="0"/>
              <a:t>Data Processing Module</a:t>
            </a:r>
            <a:br>
              <a:rPr lang="en-IN" sz="4000" dirty="0"/>
            </a:br>
            <a:endParaRPr lang="en-IN" dirty="0"/>
          </a:p>
        </p:txBody>
      </p:sp>
      <p:sp>
        <p:nvSpPr>
          <p:cNvPr id="3" name="Content Placeholder 2">
            <a:extLst>
              <a:ext uri="{FF2B5EF4-FFF2-40B4-BE49-F238E27FC236}">
                <a16:creationId xmlns:a16="http://schemas.microsoft.com/office/drawing/2014/main" id="{B9EB2E71-C0CC-F29E-5047-4E470DB6B442}"/>
              </a:ext>
            </a:extLst>
          </p:cNvPr>
          <p:cNvSpPr>
            <a:spLocks noGrp="1"/>
          </p:cNvSpPr>
          <p:nvPr>
            <p:ph idx="1"/>
          </p:nvPr>
        </p:nvSpPr>
        <p:spPr>
          <a:xfrm>
            <a:off x="1205345" y="1589810"/>
            <a:ext cx="9071264" cy="4067767"/>
          </a:xfrm>
        </p:spPr>
        <p:txBody>
          <a:bodyPr/>
          <a:lstStyle/>
          <a:p>
            <a:pPr algn="just">
              <a:lnSpc>
                <a:spcPct val="150000"/>
              </a:lnSpc>
              <a:buFont typeface="Arial" panose="020B0604020202020204" pitchFamily="34" charset="0"/>
              <a:buChar char="•"/>
            </a:pPr>
            <a:r>
              <a:rPr lang="en-US" sz="1800" b="1" dirty="0"/>
              <a:t>Edge Computing</a:t>
            </a:r>
            <a:r>
              <a:rPr lang="en-US" sz="1800" dirty="0"/>
              <a:t>: Local data processing to reduce latency and bandwidth usage by filtering and pre-processing data before sending it to the cloud.</a:t>
            </a:r>
          </a:p>
          <a:p>
            <a:pPr algn="just">
              <a:lnSpc>
                <a:spcPct val="150000"/>
              </a:lnSpc>
              <a:buFont typeface="Arial" panose="020B0604020202020204" pitchFamily="34" charset="0"/>
              <a:buChar char="•"/>
            </a:pPr>
            <a:r>
              <a:rPr lang="en-US" sz="1800" b="1" dirty="0"/>
              <a:t>Data Aggregation</a:t>
            </a:r>
            <a:r>
              <a:rPr lang="en-US" sz="1800" dirty="0"/>
              <a:t>: Consolidation of data from multiple sensors for a comprehensive view of ventilation performance.</a:t>
            </a:r>
          </a:p>
          <a:p>
            <a:endParaRPr lang="en-IN" dirty="0"/>
          </a:p>
        </p:txBody>
      </p:sp>
    </p:spTree>
    <p:extLst>
      <p:ext uri="{BB962C8B-B14F-4D97-AF65-F5344CB8AC3E}">
        <p14:creationId xmlns:p14="http://schemas.microsoft.com/office/powerpoint/2010/main" val="405126362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6857F8-95BC-467E-77EE-AE90C156AEED}"/>
              </a:ext>
            </a:extLst>
          </p:cNvPr>
          <p:cNvSpPr>
            <a:spLocks noGrp="1"/>
          </p:cNvSpPr>
          <p:nvPr>
            <p:ph type="title"/>
          </p:nvPr>
        </p:nvSpPr>
        <p:spPr>
          <a:xfrm>
            <a:off x="3217719" y="429218"/>
            <a:ext cx="8610600" cy="1293028"/>
          </a:xfrm>
        </p:spPr>
        <p:txBody>
          <a:bodyPr/>
          <a:lstStyle/>
          <a:p>
            <a:r>
              <a:rPr lang="en-IN" sz="3600" dirty="0"/>
              <a:t>AI Analytics Module</a:t>
            </a:r>
            <a:br>
              <a:rPr lang="en-IN" sz="4000" dirty="0"/>
            </a:br>
            <a:endParaRPr lang="en-IN" dirty="0"/>
          </a:p>
        </p:txBody>
      </p:sp>
      <p:sp>
        <p:nvSpPr>
          <p:cNvPr id="3" name="Content Placeholder 2">
            <a:extLst>
              <a:ext uri="{FF2B5EF4-FFF2-40B4-BE49-F238E27FC236}">
                <a16:creationId xmlns:a16="http://schemas.microsoft.com/office/drawing/2014/main" id="{982E78E8-49D6-5509-F171-79266361B12D}"/>
              </a:ext>
            </a:extLst>
          </p:cNvPr>
          <p:cNvSpPr>
            <a:spLocks noGrp="1"/>
          </p:cNvSpPr>
          <p:nvPr>
            <p:ph idx="1"/>
          </p:nvPr>
        </p:nvSpPr>
        <p:spPr>
          <a:xfrm>
            <a:off x="1018310" y="1485535"/>
            <a:ext cx="8738755" cy="4286342"/>
          </a:xfrm>
        </p:spPr>
        <p:txBody>
          <a:bodyPr/>
          <a:lstStyle/>
          <a:p>
            <a:pPr algn="just">
              <a:lnSpc>
                <a:spcPct val="150000"/>
              </a:lnSpc>
              <a:buFont typeface="Arial" panose="020B0604020202020204" pitchFamily="34" charset="0"/>
              <a:buChar char="•"/>
            </a:pPr>
            <a:r>
              <a:rPr lang="en-IN" sz="1800" b="1" dirty="0"/>
              <a:t>Machine Learning Algorithms</a:t>
            </a:r>
            <a:r>
              <a:rPr lang="en-IN" sz="1800" dirty="0"/>
              <a:t>: </a:t>
            </a:r>
            <a:r>
              <a:rPr lang="en-IN" sz="1800" dirty="0" err="1"/>
              <a:t>Analyze</a:t>
            </a:r>
            <a:r>
              <a:rPr lang="en-IN" sz="1800" dirty="0"/>
              <a:t> historical and real-time data to identify patterns, predict trends, and optimize ventilation performance.</a:t>
            </a:r>
          </a:p>
          <a:p>
            <a:pPr algn="just">
              <a:lnSpc>
                <a:spcPct val="150000"/>
              </a:lnSpc>
              <a:buFont typeface="Arial" panose="020B0604020202020204" pitchFamily="34" charset="0"/>
              <a:buChar char="•"/>
            </a:pPr>
            <a:r>
              <a:rPr lang="en-IN" sz="1800" b="1" dirty="0"/>
              <a:t>Anomaly Detection</a:t>
            </a:r>
            <a:r>
              <a:rPr lang="en-IN" sz="1800" dirty="0"/>
              <a:t>: Algorithms to identify irregularities in data that may indicate system malfunctions or air quality issues.</a:t>
            </a:r>
          </a:p>
          <a:p>
            <a:endParaRPr lang="en-IN" dirty="0"/>
          </a:p>
        </p:txBody>
      </p:sp>
    </p:spTree>
    <p:extLst>
      <p:ext uri="{BB962C8B-B14F-4D97-AF65-F5344CB8AC3E}">
        <p14:creationId xmlns:p14="http://schemas.microsoft.com/office/powerpoint/2010/main" val="412012674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7BFAFB-6E6C-1223-3A35-1D22D90615C1}"/>
              </a:ext>
            </a:extLst>
          </p:cNvPr>
          <p:cNvSpPr>
            <a:spLocks noGrp="1"/>
          </p:cNvSpPr>
          <p:nvPr>
            <p:ph type="title"/>
          </p:nvPr>
        </p:nvSpPr>
        <p:spPr>
          <a:xfrm>
            <a:off x="3217718" y="338345"/>
            <a:ext cx="8610600" cy="1293028"/>
          </a:xfrm>
        </p:spPr>
        <p:txBody>
          <a:bodyPr/>
          <a:lstStyle/>
          <a:p>
            <a:r>
              <a:rPr lang="en-IN" sz="3600" dirty="0"/>
              <a:t>User Interface Module</a:t>
            </a:r>
            <a:br>
              <a:rPr lang="en-IN" sz="4000" b="1" dirty="0"/>
            </a:br>
            <a:endParaRPr lang="en-IN" dirty="0"/>
          </a:p>
        </p:txBody>
      </p:sp>
      <p:sp>
        <p:nvSpPr>
          <p:cNvPr id="3" name="Content Placeholder 2">
            <a:extLst>
              <a:ext uri="{FF2B5EF4-FFF2-40B4-BE49-F238E27FC236}">
                <a16:creationId xmlns:a16="http://schemas.microsoft.com/office/drawing/2014/main" id="{EBF43E25-EA27-3403-3FD5-58CD22B4260D}"/>
              </a:ext>
            </a:extLst>
          </p:cNvPr>
          <p:cNvSpPr>
            <a:spLocks noGrp="1"/>
          </p:cNvSpPr>
          <p:nvPr>
            <p:ph idx="1"/>
          </p:nvPr>
        </p:nvSpPr>
        <p:spPr>
          <a:xfrm>
            <a:off x="1205346" y="1558636"/>
            <a:ext cx="8863445" cy="4010891"/>
          </a:xfrm>
        </p:spPr>
        <p:txBody>
          <a:bodyPr/>
          <a:lstStyle/>
          <a:p>
            <a:pPr algn="just">
              <a:lnSpc>
                <a:spcPct val="150000"/>
              </a:lnSpc>
              <a:buFont typeface="Arial" panose="020B0604020202020204" pitchFamily="34" charset="0"/>
              <a:buChar char="•"/>
            </a:pPr>
            <a:r>
              <a:rPr lang="en-US" sz="1800" b="1" dirty="0"/>
              <a:t>Dashboard</a:t>
            </a:r>
            <a:r>
              <a:rPr lang="en-US" sz="1800" dirty="0"/>
              <a:t>: Visual representation of KPIs, real-time data, and alerts for easy monitoring and decision-making.</a:t>
            </a:r>
          </a:p>
          <a:p>
            <a:pPr algn="just">
              <a:lnSpc>
                <a:spcPct val="150000"/>
              </a:lnSpc>
              <a:buFont typeface="Arial" panose="020B0604020202020204" pitchFamily="34" charset="0"/>
              <a:buChar char="•"/>
            </a:pPr>
            <a:r>
              <a:rPr lang="en-US" sz="1800" b="1" dirty="0"/>
              <a:t>Mobile and Web Access</a:t>
            </a:r>
            <a:r>
              <a:rPr lang="en-US" sz="1800" dirty="0"/>
              <a:t>: Accessibility for users to interact with the system from various devices.</a:t>
            </a:r>
          </a:p>
          <a:p>
            <a:endParaRPr lang="en-IN" dirty="0"/>
          </a:p>
        </p:txBody>
      </p:sp>
    </p:spTree>
    <p:extLst>
      <p:ext uri="{BB962C8B-B14F-4D97-AF65-F5344CB8AC3E}">
        <p14:creationId xmlns:p14="http://schemas.microsoft.com/office/powerpoint/2010/main" val="294433848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C9C4E1-8E3F-D13C-75B9-7977F8872ECC}"/>
              </a:ext>
            </a:extLst>
          </p:cNvPr>
          <p:cNvSpPr>
            <a:spLocks noGrp="1"/>
          </p:cNvSpPr>
          <p:nvPr>
            <p:ph type="title"/>
          </p:nvPr>
        </p:nvSpPr>
        <p:spPr>
          <a:xfrm>
            <a:off x="3041072" y="286392"/>
            <a:ext cx="8610600" cy="1293028"/>
          </a:xfrm>
        </p:spPr>
        <p:txBody>
          <a:bodyPr/>
          <a:lstStyle/>
          <a:p>
            <a:r>
              <a:rPr lang="en-IN" dirty="0"/>
              <a:t>Software Details</a:t>
            </a:r>
          </a:p>
        </p:txBody>
      </p:sp>
      <p:sp>
        <p:nvSpPr>
          <p:cNvPr id="3" name="Content Placeholder 2">
            <a:extLst>
              <a:ext uri="{FF2B5EF4-FFF2-40B4-BE49-F238E27FC236}">
                <a16:creationId xmlns:a16="http://schemas.microsoft.com/office/drawing/2014/main" id="{E1401A09-ACE9-3179-7E77-13F0F69B89A2}"/>
              </a:ext>
            </a:extLst>
          </p:cNvPr>
          <p:cNvSpPr>
            <a:spLocks noGrp="1"/>
          </p:cNvSpPr>
          <p:nvPr>
            <p:ph idx="1"/>
          </p:nvPr>
        </p:nvSpPr>
        <p:spPr>
          <a:xfrm>
            <a:off x="561108" y="1579420"/>
            <a:ext cx="10848109" cy="4206240"/>
          </a:xfrm>
        </p:spPr>
        <p:txBody>
          <a:bodyPr>
            <a:normAutofit/>
          </a:bodyPr>
          <a:lstStyle/>
          <a:p>
            <a:pPr algn="just">
              <a:lnSpc>
                <a:spcPct val="150000"/>
              </a:lnSpc>
            </a:pPr>
            <a:r>
              <a:rPr lang="en-US" sz="1800" dirty="0">
                <a:cs typeface="Times New Roman" panose="02020603050405020304" pitchFamily="18" charset="0"/>
              </a:rPr>
              <a:t>A web application (web app) is an application program that is stored on a remote server and delivered over the internet through a browser interface. Web services are web apps by definition and many, although not all, websites contain web apps.</a:t>
            </a:r>
          </a:p>
          <a:p>
            <a:pPr algn="just">
              <a:lnSpc>
                <a:spcPct val="150000"/>
              </a:lnSpc>
            </a:pPr>
            <a:r>
              <a:rPr lang="en-US" sz="1800" dirty="0">
                <a:cs typeface="Times New Roman" panose="02020603050405020304" pitchFamily="18" charset="0"/>
              </a:rPr>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sz="1800" dirty="0"/>
          </a:p>
        </p:txBody>
      </p:sp>
    </p:spTree>
    <p:extLst>
      <p:ext uri="{BB962C8B-B14F-4D97-AF65-F5344CB8AC3E}">
        <p14:creationId xmlns:p14="http://schemas.microsoft.com/office/powerpoint/2010/main" val="384235112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26AB4B-AF0C-1493-714D-A9BE350A1EA2}"/>
              </a:ext>
            </a:extLst>
          </p:cNvPr>
          <p:cNvSpPr>
            <a:spLocks noGrp="1"/>
          </p:cNvSpPr>
          <p:nvPr>
            <p:ph type="title"/>
          </p:nvPr>
        </p:nvSpPr>
        <p:spPr>
          <a:xfrm>
            <a:off x="2895600" y="0"/>
            <a:ext cx="8610600" cy="1293028"/>
          </a:xfrm>
        </p:spPr>
        <p:txBody>
          <a:bodyPr/>
          <a:lstStyle/>
          <a:p>
            <a:r>
              <a:rPr lang="en-IN" dirty="0"/>
              <a:t>Front End</a:t>
            </a:r>
          </a:p>
        </p:txBody>
      </p:sp>
      <p:sp>
        <p:nvSpPr>
          <p:cNvPr id="3" name="Content Placeholder 2">
            <a:extLst>
              <a:ext uri="{FF2B5EF4-FFF2-40B4-BE49-F238E27FC236}">
                <a16:creationId xmlns:a16="http://schemas.microsoft.com/office/drawing/2014/main" id="{49046CCC-699B-88F5-EFC7-9CD938EB5F20}"/>
              </a:ext>
            </a:extLst>
          </p:cNvPr>
          <p:cNvSpPr>
            <a:spLocks noGrp="1"/>
          </p:cNvSpPr>
          <p:nvPr>
            <p:ph idx="1"/>
          </p:nvPr>
        </p:nvSpPr>
        <p:spPr>
          <a:xfrm>
            <a:off x="789709" y="1293028"/>
            <a:ext cx="10820400" cy="4024125"/>
          </a:xfrm>
        </p:spPr>
        <p:txBody>
          <a:bodyPr/>
          <a:lstStyle/>
          <a:p>
            <a:pPr algn="just">
              <a:lnSpc>
                <a:spcPct val="150000"/>
              </a:lnSpc>
            </a:pPr>
            <a:r>
              <a:rPr lang="en-US" sz="1800" dirty="0">
                <a:latin typeface="+mj-lt"/>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algn="just">
              <a:lnSpc>
                <a:spcPct val="150000"/>
              </a:lnSpc>
            </a:pPr>
            <a:r>
              <a:rPr lang="en-US" sz="1800" dirty="0">
                <a:latin typeface="+mj-lt"/>
                <a:cs typeface="Times New Roman" panose="02020603050405020304" pitchFamily="18" charset="0"/>
              </a:rPr>
              <a:t>Cascading Style Sheets (CSS)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sz="1800" dirty="0">
              <a:latin typeface="+mj-lt"/>
              <a:cs typeface="Times New Roman" panose="02020603050405020304" pitchFamily="18" charset="0"/>
            </a:endParaRPr>
          </a:p>
          <a:p>
            <a:endParaRPr lang="en-IN" dirty="0"/>
          </a:p>
        </p:txBody>
      </p:sp>
    </p:spTree>
    <p:extLst>
      <p:ext uri="{BB962C8B-B14F-4D97-AF65-F5344CB8AC3E}">
        <p14:creationId xmlns:p14="http://schemas.microsoft.com/office/powerpoint/2010/main" val="357985632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54AC9A-9DC0-B912-A11D-9EE876FC13D5}"/>
              </a:ext>
            </a:extLst>
          </p:cNvPr>
          <p:cNvSpPr>
            <a:spLocks noGrp="1"/>
          </p:cNvSpPr>
          <p:nvPr>
            <p:ph type="title"/>
          </p:nvPr>
        </p:nvSpPr>
        <p:spPr>
          <a:xfrm>
            <a:off x="3124200" y="130527"/>
            <a:ext cx="8610600" cy="1293028"/>
          </a:xfrm>
        </p:spPr>
        <p:txBody>
          <a:bodyPr/>
          <a:lstStyle/>
          <a:p>
            <a:r>
              <a:rPr lang="en-IN" dirty="0"/>
              <a:t>Database</a:t>
            </a:r>
          </a:p>
        </p:txBody>
      </p:sp>
      <p:sp>
        <p:nvSpPr>
          <p:cNvPr id="3" name="Content Placeholder 2">
            <a:extLst>
              <a:ext uri="{FF2B5EF4-FFF2-40B4-BE49-F238E27FC236}">
                <a16:creationId xmlns:a16="http://schemas.microsoft.com/office/drawing/2014/main" id="{9A1C8ACE-D603-96B8-4592-61F92EF0DC55}"/>
              </a:ext>
            </a:extLst>
          </p:cNvPr>
          <p:cNvSpPr>
            <a:spLocks noGrp="1"/>
          </p:cNvSpPr>
          <p:nvPr>
            <p:ph idx="1"/>
          </p:nvPr>
        </p:nvSpPr>
        <p:spPr>
          <a:xfrm>
            <a:off x="685800" y="1706187"/>
            <a:ext cx="10820400" cy="4024125"/>
          </a:xfrm>
        </p:spPr>
        <p:txBody>
          <a:bodyPr>
            <a:normAutofit/>
          </a:bodyPr>
          <a:lstStyle/>
          <a:p>
            <a:pPr algn="just">
              <a:lnSpc>
                <a:spcPct val="150000"/>
              </a:lnSpc>
            </a:pPr>
            <a:r>
              <a:rPr lang="en-US" sz="1800" dirty="0">
                <a:cs typeface="Times New Roman" panose="02020603050405020304" pitchFamily="18" charset="0"/>
              </a:rPr>
              <a:t>A Database Management System (DBMS) is a software system that is designed to manage and organize data in a structured manner. It allows users to create, modify, and query a database, as well as manage the security and access controls for that database.</a:t>
            </a:r>
          </a:p>
          <a:p>
            <a:pPr algn="just">
              <a:lnSpc>
                <a:spcPct val="150000"/>
              </a:lnSpc>
            </a:pPr>
            <a:r>
              <a:rPr lang="en-US" sz="1800" dirty="0">
                <a:cs typeface="Times New Roman" panose="02020603050405020304" pitchFamily="18" charset="0"/>
              </a:rPr>
              <a:t>A database is a collection of interrelated data which helps in the efficient retrieval, insertion, and deletion of data from the database and organizes the data in the form of tables, views, schemas, reports, etc. </a:t>
            </a:r>
          </a:p>
          <a:p>
            <a:pPr algn="just">
              <a:lnSpc>
                <a:spcPct val="150000"/>
              </a:lnSpc>
            </a:pPr>
            <a:r>
              <a:rPr lang="en-US" sz="1800" dirty="0">
                <a:cs typeface="Times New Roman" panose="02020603050405020304" pitchFamily="18" charset="0"/>
              </a:rPr>
              <a:t>For Example, a university database organizes the data about students, faculty, admin staff, etc. which helps in the efficient retrieval, insertion, and deletion of data from it.</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103589281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4CAB0B-BCC7-38F6-E50A-30B35DE0716C}"/>
              </a:ext>
            </a:extLst>
          </p:cNvPr>
          <p:cNvSpPr>
            <a:spLocks noGrp="1"/>
          </p:cNvSpPr>
          <p:nvPr>
            <p:ph type="title"/>
          </p:nvPr>
        </p:nvSpPr>
        <p:spPr>
          <a:xfrm>
            <a:off x="3290455" y="151309"/>
            <a:ext cx="8610600" cy="1293028"/>
          </a:xfrm>
        </p:spPr>
        <p:txBody>
          <a:bodyPr/>
          <a:lstStyle/>
          <a:p>
            <a:r>
              <a:rPr lang="en-IN" dirty="0"/>
              <a:t>Cloud Web Server</a:t>
            </a:r>
          </a:p>
        </p:txBody>
      </p:sp>
      <p:sp>
        <p:nvSpPr>
          <p:cNvPr id="3" name="Content Placeholder 2">
            <a:extLst>
              <a:ext uri="{FF2B5EF4-FFF2-40B4-BE49-F238E27FC236}">
                <a16:creationId xmlns:a16="http://schemas.microsoft.com/office/drawing/2014/main" id="{107B109E-6E43-6FCB-0886-E09D3DE72533}"/>
              </a:ext>
            </a:extLst>
          </p:cNvPr>
          <p:cNvSpPr>
            <a:spLocks noGrp="1"/>
          </p:cNvSpPr>
          <p:nvPr>
            <p:ph idx="1"/>
          </p:nvPr>
        </p:nvSpPr>
        <p:spPr>
          <a:xfrm>
            <a:off x="578427" y="1537855"/>
            <a:ext cx="11035145" cy="4580313"/>
          </a:xfrm>
        </p:spPr>
        <p:txBody>
          <a:bodyPr>
            <a:normAutofit/>
          </a:bodyPr>
          <a:lstStyle/>
          <a:p>
            <a:pPr algn="just">
              <a:lnSpc>
                <a:spcPct val="150000"/>
              </a:lnSpc>
            </a:pPr>
            <a:r>
              <a:rPr lang="en-US" sz="1800" dirty="0">
                <a:cs typeface="Times New Roman" panose="02020603050405020304" pitchFamily="18"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algn="just">
              <a:lnSpc>
                <a:spcPct val="150000"/>
              </a:lnSpc>
            </a:pPr>
            <a:r>
              <a:rPr lang="en-US" sz="1800" dirty="0">
                <a:cs typeface="Times New Roman" panose="02020603050405020304" pitchFamily="18"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algn="just">
              <a:lnSpc>
                <a:spcPct val="150000"/>
              </a:lnSpc>
            </a:pPr>
            <a:r>
              <a:rPr lang="en-US" sz="1800" dirty="0">
                <a:cs typeface="Times New Roman" panose="02020603050405020304" pitchFamily="18" charset="0"/>
              </a:rPr>
              <a:t>It provides a flexible environment for the developers which allows them to work on projects from anywhere using any device with internet access.</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222737020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C2F0B8-6733-59D7-1B0B-7FEA5D8A4A30}"/>
              </a:ext>
            </a:extLst>
          </p:cNvPr>
          <p:cNvSpPr>
            <a:spLocks noGrp="1"/>
          </p:cNvSpPr>
          <p:nvPr>
            <p:ph type="title"/>
          </p:nvPr>
        </p:nvSpPr>
        <p:spPr/>
        <p:txBody>
          <a:bodyPr/>
          <a:lstStyle/>
          <a:p>
            <a:r>
              <a:rPr lang="en-US" b="1" dirty="0"/>
              <a:t>SOFTWARE REQUIREMENTS</a:t>
            </a:r>
            <a:endParaRPr lang="en-IN" dirty="0"/>
          </a:p>
        </p:txBody>
      </p:sp>
      <p:sp>
        <p:nvSpPr>
          <p:cNvPr id="3" name="Content Placeholder 2">
            <a:extLst>
              <a:ext uri="{FF2B5EF4-FFF2-40B4-BE49-F238E27FC236}">
                <a16:creationId xmlns:a16="http://schemas.microsoft.com/office/drawing/2014/main" id="{CBBD9887-CBE3-AB44-DF57-12E88115C866}"/>
              </a:ext>
            </a:extLst>
          </p:cNvPr>
          <p:cNvSpPr>
            <a:spLocks noGrp="1"/>
          </p:cNvSpPr>
          <p:nvPr>
            <p:ph idx="1"/>
          </p:nvPr>
        </p:nvSpPr>
        <p:spPr>
          <a:xfrm>
            <a:off x="1184563" y="1965960"/>
            <a:ext cx="10820400" cy="4024125"/>
          </a:xfrm>
        </p:spPr>
        <p:txBody>
          <a:bodyPr/>
          <a:lstStyle/>
          <a:p>
            <a:pPr lvl="0" algn="just">
              <a:lnSpc>
                <a:spcPct val="150000"/>
              </a:lnSpc>
            </a:pPr>
            <a:r>
              <a:rPr lang="en-US" sz="1800" dirty="0">
                <a:cs typeface="Times New Roman" pitchFamily="18" charset="0"/>
              </a:rPr>
              <a:t>Operating System	: Windows 10</a:t>
            </a:r>
          </a:p>
          <a:p>
            <a:pPr lvl="0" algn="just">
              <a:lnSpc>
                <a:spcPct val="150000"/>
              </a:lnSpc>
            </a:pPr>
            <a:r>
              <a:rPr lang="en-US" sz="1800" dirty="0">
                <a:cs typeface="Times New Roman" pitchFamily="18" charset="0"/>
              </a:rPr>
              <a:t>Language	               :PYTHON Google </a:t>
            </a:r>
            <a:r>
              <a:rPr lang="en-US" sz="1800" dirty="0" err="1">
                <a:cs typeface="Times New Roman" pitchFamily="18" charset="0"/>
              </a:rPr>
              <a:t>Colab</a:t>
            </a:r>
            <a:endParaRPr lang="en-US" sz="1800" dirty="0">
              <a:cs typeface="Times New Roman" pitchFamily="18" charset="0"/>
            </a:endParaRPr>
          </a:p>
          <a:p>
            <a:endParaRPr lang="en-IN" dirty="0"/>
          </a:p>
        </p:txBody>
      </p:sp>
    </p:spTree>
    <p:extLst>
      <p:ext uri="{BB962C8B-B14F-4D97-AF65-F5344CB8AC3E}">
        <p14:creationId xmlns:p14="http://schemas.microsoft.com/office/powerpoint/2010/main" val="50522162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4318A2-1660-91BE-2078-3FEE37367623}"/>
              </a:ext>
            </a:extLst>
          </p:cNvPr>
          <p:cNvSpPr>
            <a:spLocks noGrp="1"/>
          </p:cNvSpPr>
          <p:nvPr>
            <p:ph type="title"/>
          </p:nvPr>
        </p:nvSpPr>
        <p:spPr>
          <a:xfrm>
            <a:off x="3248890" y="359128"/>
            <a:ext cx="8610600" cy="1293028"/>
          </a:xfrm>
        </p:spPr>
        <p:txBody>
          <a:bodyPr/>
          <a:lstStyle/>
          <a:p>
            <a:r>
              <a:rPr lang="en-US" b="1" dirty="0"/>
              <a:t>HARDWARE REQUIREMENTS</a:t>
            </a:r>
            <a:endParaRPr lang="en-IN" dirty="0"/>
          </a:p>
        </p:txBody>
      </p:sp>
      <p:sp>
        <p:nvSpPr>
          <p:cNvPr id="3" name="Content Placeholder 2">
            <a:extLst>
              <a:ext uri="{FF2B5EF4-FFF2-40B4-BE49-F238E27FC236}">
                <a16:creationId xmlns:a16="http://schemas.microsoft.com/office/drawing/2014/main" id="{C8C7D8D1-AD55-C6D4-B33D-0A314E62C6C7}"/>
              </a:ext>
            </a:extLst>
          </p:cNvPr>
          <p:cNvSpPr>
            <a:spLocks noGrp="1"/>
          </p:cNvSpPr>
          <p:nvPr>
            <p:ph idx="1"/>
          </p:nvPr>
        </p:nvSpPr>
        <p:spPr>
          <a:xfrm>
            <a:off x="1787237" y="1726969"/>
            <a:ext cx="10820400" cy="4024125"/>
          </a:xfrm>
        </p:spPr>
        <p:txBody>
          <a:bodyPr/>
          <a:lstStyle/>
          <a:p>
            <a:pPr algn="just">
              <a:lnSpc>
                <a:spcPct val="150000"/>
              </a:lnSpc>
            </a:pPr>
            <a:r>
              <a:rPr lang="en-US" sz="1800" dirty="0">
                <a:cs typeface="Times New Roman" pitchFamily="18" charset="0"/>
              </a:rPr>
              <a:t>Keyboard</a:t>
            </a:r>
          </a:p>
          <a:p>
            <a:pPr algn="just">
              <a:lnSpc>
                <a:spcPct val="150000"/>
              </a:lnSpc>
            </a:pPr>
            <a:r>
              <a:rPr lang="en-US" sz="1800" dirty="0">
                <a:cs typeface="Times New Roman" pitchFamily="18" charset="0"/>
              </a:rPr>
              <a:t>Mouse </a:t>
            </a:r>
          </a:p>
          <a:p>
            <a:pPr algn="just">
              <a:lnSpc>
                <a:spcPct val="150000"/>
              </a:lnSpc>
            </a:pPr>
            <a:r>
              <a:rPr lang="en-US" sz="1800" dirty="0" err="1">
                <a:cs typeface="Times New Roman" pitchFamily="18" charset="0"/>
              </a:rPr>
              <a:t>Harddisk</a:t>
            </a:r>
            <a:r>
              <a:rPr lang="en-US" sz="1800" dirty="0">
                <a:cs typeface="Times New Roman" pitchFamily="18" charset="0"/>
              </a:rPr>
              <a:t>	</a:t>
            </a:r>
          </a:p>
          <a:p>
            <a:pPr algn="just">
              <a:lnSpc>
                <a:spcPct val="150000"/>
              </a:lnSpc>
            </a:pPr>
            <a:r>
              <a:rPr lang="en-US" sz="1800" dirty="0">
                <a:cs typeface="Times New Roman" pitchFamily="18" charset="0"/>
              </a:rPr>
              <a:t>Ram	</a:t>
            </a:r>
          </a:p>
          <a:p>
            <a:endParaRPr lang="en-IN" dirty="0"/>
          </a:p>
        </p:txBody>
      </p:sp>
    </p:spTree>
    <p:extLst>
      <p:ext uri="{BB962C8B-B14F-4D97-AF65-F5344CB8AC3E}">
        <p14:creationId xmlns:p14="http://schemas.microsoft.com/office/powerpoint/2010/main" val="156668748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4A8189-607A-3829-7C68-4464364BABE2}"/>
              </a:ext>
            </a:extLst>
          </p:cNvPr>
          <p:cNvSpPr>
            <a:spLocks noGrp="1"/>
          </p:cNvSpPr>
          <p:nvPr>
            <p:ph type="title"/>
          </p:nvPr>
        </p:nvSpPr>
        <p:spPr>
          <a:xfrm>
            <a:off x="2895600" y="-87681"/>
            <a:ext cx="8610600" cy="1293028"/>
          </a:xfrm>
        </p:spPr>
        <p:txBody>
          <a:bodyPr/>
          <a:lstStyle/>
          <a:p>
            <a:r>
              <a:rPr lang="en-US" dirty="0"/>
              <a:t>CONCLUSION</a:t>
            </a:r>
            <a:endParaRPr lang="en-IN" dirty="0"/>
          </a:p>
        </p:txBody>
      </p:sp>
      <p:sp>
        <p:nvSpPr>
          <p:cNvPr id="3" name="Content Placeholder 2">
            <a:extLst>
              <a:ext uri="{FF2B5EF4-FFF2-40B4-BE49-F238E27FC236}">
                <a16:creationId xmlns:a16="http://schemas.microsoft.com/office/drawing/2014/main" id="{C2046672-4D5B-C58B-A3B9-65D996CE60D6}"/>
              </a:ext>
            </a:extLst>
          </p:cNvPr>
          <p:cNvSpPr>
            <a:spLocks noGrp="1"/>
          </p:cNvSpPr>
          <p:nvPr>
            <p:ph idx="1"/>
          </p:nvPr>
        </p:nvSpPr>
        <p:spPr>
          <a:xfrm>
            <a:off x="521278" y="1309256"/>
            <a:ext cx="11345140" cy="6021531"/>
          </a:xfrm>
        </p:spPr>
        <p:txBody>
          <a:bodyPr>
            <a:noAutofit/>
          </a:bodyPr>
          <a:lstStyle/>
          <a:p>
            <a:pPr algn="just">
              <a:lnSpc>
                <a:spcPct val="150000"/>
              </a:lnSpc>
            </a:pPr>
            <a:r>
              <a:rPr lang="en-US" sz="1800" dirty="0"/>
              <a:t>Smart University platforms are capable of monitoring, controlling and even managing the proper functioning of a campus. They have a direct impact on the university community.</a:t>
            </a:r>
          </a:p>
          <a:p>
            <a:pPr algn="just">
              <a:lnSpc>
                <a:spcPct val="150000"/>
              </a:lnSpc>
            </a:pPr>
            <a:r>
              <a:rPr lang="en-US" sz="1800" dirty="0"/>
              <a:t> Indoor air quality and classroom ventilation play a major role in the well-being of community members, especially in universities and educational environments generally. Space occupancy and CO2 concentrations have proven to be useful metrics for ventilation management.</a:t>
            </a:r>
          </a:p>
          <a:p>
            <a:pPr algn="just">
              <a:lnSpc>
                <a:spcPct val="150000"/>
              </a:lnSpc>
            </a:pPr>
            <a:r>
              <a:rPr lang="en-US" sz="1800" dirty="0"/>
              <a:t> The fact of being provided with indicators that evaluate the measures taken is therefore naturally very useful for the university’s governing bodies and management teams. The indicators also strengthen the security of the entire community. </a:t>
            </a:r>
          </a:p>
          <a:p>
            <a:pPr algn="just">
              <a:lnSpc>
                <a:spcPct val="150000"/>
              </a:lnSpc>
            </a:pPr>
            <a:r>
              <a:rPr lang="en-US" sz="1800" dirty="0"/>
              <a:t>Based on this hypothesis, a ventilation KPI (</a:t>
            </a:r>
            <a:r>
              <a:rPr lang="en-US" sz="1800" dirty="0" err="1"/>
              <a:t>KPIv</a:t>
            </a:r>
            <a:r>
              <a:rPr lang="en-US" sz="1800" dirty="0"/>
              <a:t>) was proposed for Smart University platforms. It was based on a ratio between the estimation of the number of occupants according to CO2 concentrations and the estimation of the number of occupants according to Wi-fi connections. </a:t>
            </a:r>
          </a:p>
        </p:txBody>
      </p:sp>
    </p:spTree>
    <p:extLst>
      <p:ext uri="{BB962C8B-B14F-4D97-AF65-F5344CB8AC3E}">
        <p14:creationId xmlns:p14="http://schemas.microsoft.com/office/powerpoint/2010/main" val="304151479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AFACA54-A280-931E-20E6-4F733627185B}"/>
              </a:ext>
            </a:extLst>
          </p:cNvPr>
          <p:cNvSpPr>
            <a:spLocks noGrp="1"/>
          </p:cNvSpPr>
          <p:nvPr>
            <p:ph idx="4294967295"/>
          </p:nvPr>
        </p:nvSpPr>
        <p:spPr>
          <a:xfrm>
            <a:off x="550718" y="1508125"/>
            <a:ext cx="10820400" cy="4024313"/>
          </a:xfrm>
        </p:spPr>
        <p:txBody>
          <a:bodyPr/>
          <a:lstStyle/>
          <a:p>
            <a:pPr algn="just">
              <a:lnSpc>
                <a:spcPct val="150000"/>
              </a:lnSpc>
            </a:pPr>
            <a:r>
              <a:rPr lang="en-US" sz="1800" dirty="0"/>
              <a:t>To perform these estimates, neural network models were used for regressions due to their demonstrated effectiveness in the case of similar problems, presenting heterogeneous input data and no predefined data correlation. </a:t>
            </a:r>
          </a:p>
          <a:p>
            <a:pPr algn="just">
              <a:lnSpc>
                <a:spcPct val="150000"/>
              </a:lnSpc>
            </a:pPr>
            <a:r>
              <a:rPr lang="en-US" sz="1800" dirty="0"/>
              <a:t>The proposal was implemented using the </a:t>
            </a:r>
            <a:r>
              <a:rPr lang="en-US" sz="1800" dirty="0" err="1"/>
              <a:t>KPIv</a:t>
            </a:r>
            <a:r>
              <a:rPr lang="en-US" sz="1800" dirty="0"/>
              <a:t> of the University of Alicante’s Smart University platform (</a:t>
            </a:r>
            <a:r>
              <a:rPr lang="en-US" sz="1800" dirty="0" err="1"/>
              <a:t>SmartUA</a:t>
            </a:r>
            <a:r>
              <a:rPr lang="en-US" sz="1800" dirty="0"/>
              <a:t>). The tests carried out using the selected datasets supported the effectiveness of the proposed ANN models. </a:t>
            </a:r>
          </a:p>
          <a:p>
            <a:pPr algn="just">
              <a:lnSpc>
                <a:spcPct val="150000"/>
              </a:lnSpc>
            </a:pPr>
            <a:r>
              <a:rPr lang="en-US" sz="1800" dirty="0"/>
              <a:t>The service usage statistics and the results of the surveys conducted with the university’s senior management further supported this efficiency.</a:t>
            </a:r>
            <a:endParaRPr lang="en-IN" sz="1800" dirty="0"/>
          </a:p>
          <a:p>
            <a:endParaRPr lang="en-IN" dirty="0"/>
          </a:p>
        </p:txBody>
      </p:sp>
    </p:spTree>
    <p:extLst>
      <p:ext uri="{BB962C8B-B14F-4D97-AF65-F5344CB8AC3E}">
        <p14:creationId xmlns:p14="http://schemas.microsoft.com/office/powerpoint/2010/main" val="2051049935"/>
      </p:ext>
    </p:extLst>
  </p:cSld>
  <p:clrMapOvr>
    <a:masterClrMapping/>
  </p:clrMapOvr>
</p:sld>
</file>

<file path=ppt/theme/theme1.xml><?xml version="1.0" encoding="utf-8"?>
<a:theme xmlns:a="http://schemas.openxmlformats.org/drawingml/2006/main" name="Vapor Trail">
  <a:themeElements>
    <a:clrScheme name="Vapor Trail">
      <a:dk1>
        <a:sysClr val="windowText" lastClr="000000"/>
      </a:dk1>
      <a:lt1>
        <a:sysClr val="window" lastClr="FFFFFF"/>
      </a:lt1>
      <a:dk2>
        <a:srgbClr val="454545"/>
      </a:dk2>
      <a:lt2>
        <a:srgbClr val="DADADA"/>
      </a:lt2>
      <a:accent1>
        <a:srgbClr val="DF2E28"/>
      </a:accent1>
      <a:accent2>
        <a:srgbClr val="FE801A"/>
      </a:accent2>
      <a:accent3>
        <a:srgbClr val="E9BF35"/>
      </a:accent3>
      <a:accent4>
        <a:srgbClr val="81BB42"/>
      </a:accent4>
      <a:accent5>
        <a:srgbClr val="32C7A9"/>
      </a:accent5>
      <a:accent6>
        <a:srgbClr val="4A9BDC"/>
      </a:accent6>
      <a:hlink>
        <a:srgbClr val="F0532B"/>
      </a:hlink>
      <a:folHlink>
        <a:srgbClr val="F38B53"/>
      </a:folHlink>
    </a:clrScheme>
    <a:fontScheme name="Vapor Trail">
      <a:majorFont>
        <a:latin typeface="Century Gothic" panose="020B0502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Vapor Trail">
      <a:fillStyleLst>
        <a:solidFill>
          <a:schemeClr val="phClr"/>
        </a:solidFill>
        <a:gradFill rotWithShape="1">
          <a:gsLst>
            <a:gs pos="0">
              <a:schemeClr val="phClr">
                <a:tint val="69000"/>
                <a:alpha val="100000"/>
                <a:satMod val="109000"/>
                <a:lumMod val="110000"/>
              </a:schemeClr>
            </a:gs>
            <a:gs pos="52000">
              <a:schemeClr val="phClr">
                <a:tint val="74000"/>
                <a:satMod val="100000"/>
                <a:lumMod val="104000"/>
              </a:schemeClr>
            </a:gs>
            <a:gs pos="100000">
              <a:schemeClr val="phClr">
                <a:tint val="78000"/>
                <a:satMod val="100000"/>
                <a:lumMod val="100000"/>
              </a:schemeClr>
            </a:gs>
          </a:gsLst>
          <a:lin ang="5400000" scaled="0"/>
        </a:gradFill>
        <a:gradFill rotWithShape="1">
          <a:gsLst>
            <a:gs pos="0">
              <a:schemeClr val="phClr">
                <a:tint val="96000"/>
                <a:satMod val="100000"/>
                <a:lumMod val="104000"/>
              </a:schemeClr>
            </a:gs>
            <a:gs pos="78000">
              <a:schemeClr val="phClr">
                <a:shade val="100000"/>
                <a:satMod val="11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cene3d>
            <a:camera prst="orthographicFront">
              <a:rot lat="0" lon="0" rev="0"/>
            </a:camera>
            <a:lightRig rig="threePt" dir="t"/>
          </a:scene3d>
          <a:sp3d>
            <a:bevelT w="25400" h="12700"/>
          </a:sp3d>
        </a:effectStyle>
        <a:effectStyle>
          <a:effectLst>
            <a:outerShdw blurRad="57150" dist="19050" dir="5400000" algn="ctr" rotWithShape="0">
              <a:srgbClr val="000000">
                <a:alpha val="48000"/>
              </a:srgbClr>
            </a:outerShdw>
          </a:effectLst>
          <a:scene3d>
            <a:camera prst="orthographicFront">
              <a:rot lat="0" lon="0" rev="0"/>
            </a:camera>
            <a:lightRig rig="threePt" dir="t"/>
          </a:scene3d>
          <a:sp3d>
            <a:bevelT w="50800" h="25400"/>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por Trail" id="{4FDF2955-7D9C-493C-B9F9-C205151B46CD}" vid="{8F31A783-2159-4870-BC29-2BA7D038EA44}"/>
    </a:ext>
  </a:extLst>
</a:theme>
</file>

<file path=docProps/app.xml><?xml version="1.0" encoding="utf-8"?>
<Properties xmlns="http://schemas.openxmlformats.org/officeDocument/2006/extended-properties" xmlns:vt="http://schemas.openxmlformats.org/officeDocument/2006/docPropsVTypes">
  <Template>Vapor Trail</Template>
  <TotalTime>65</TotalTime>
  <Words>2143</Words>
  <Application>Microsoft Office PowerPoint</Application>
  <PresentationFormat>Widescreen</PresentationFormat>
  <Paragraphs>90</Paragraphs>
  <Slides>23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23</vt:i4>
      </vt:variant>
    </vt:vector>
  </HeadingPairs>
  <TitlesOfParts>
    <vt:vector size="27" baseType="lpstr">
      <vt:lpstr>Arial</vt:lpstr>
      <vt:lpstr>Century Gothic</vt:lpstr>
      <vt:lpstr>Times New Roman</vt:lpstr>
      <vt:lpstr>Vapor Trail</vt:lpstr>
      <vt:lpstr>An ai- based ventilation kpi using embedded iot devices pdf</vt:lpstr>
      <vt:lpstr>Abstract</vt:lpstr>
      <vt:lpstr>PowerPoint Presentation</vt:lpstr>
      <vt:lpstr>Objective</vt:lpstr>
      <vt:lpstr>Existing System</vt:lpstr>
      <vt:lpstr>Disadvantage</vt:lpstr>
      <vt:lpstr>PROPOSED SYSTEM </vt:lpstr>
      <vt:lpstr>Advantage</vt:lpstr>
      <vt:lpstr>Introduction</vt:lpstr>
      <vt:lpstr>PowerPoint Presentation</vt:lpstr>
      <vt:lpstr>MODULES</vt:lpstr>
      <vt:lpstr>Data Acquisition Module </vt:lpstr>
      <vt:lpstr>Data Processing Module </vt:lpstr>
      <vt:lpstr>AI Analytics Module </vt:lpstr>
      <vt:lpstr>User Interface Module </vt:lpstr>
      <vt:lpstr>Software Details</vt:lpstr>
      <vt:lpstr>Front End</vt:lpstr>
      <vt:lpstr>Database</vt:lpstr>
      <vt:lpstr>Cloud Web Server</vt:lpstr>
      <vt:lpstr>SOFTWARE REQUIREMENTS</vt:lpstr>
      <vt:lpstr>HARDWARE REQUIREMENTS</vt:lpstr>
      <vt:lpstr>CONCLUSION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vishalrameshv13@gmail.com</dc:creator>
  <cp:lastModifiedBy>vishalrameshv13@gmail.com</cp:lastModifiedBy>
  <cp:revision>1</cp:revision>
  <dcterms:created xsi:type="dcterms:W3CDTF">2024-10-09T15:56:10Z</dcterms:created>
  <dcterms:modified xsi:type="dcterms:W3CDTF">2024-10-09T17:01:44Z</dcterms:modified>
</cp:coreProperties>
</file>