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1687730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3203948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551998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2781860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8" name="Footer Placeholder 7"/>
          <p:cNvSpPr>
            <a:spLocks noGrp="1"/>
          </p:cNvSpPr>
          <p:nvPr>
            <p:ph type="ftr" sz="quarter" idx="11"/>
          </p:nvPr>
        </p:nvSpPr>
        <p:spPr/>
        <p:txBody>
          <a:bodyPr/>
          <a:lstStyle/>
          <a:p>
            <a:endParaRPr lang="en-IN" dirty="0"/>
          </a:p>
        </p:txBody>
      </p:sp>
      <p:sp>
        <p:nvSpPr>
          <p:cNvPr id="9" name="Slide Number Placeholder 8"/>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8280691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1398849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3" name="Footer Placeholder 2"/>
          <p:cNvSpPr>
            <a:spLocks noGrp="1"/>
          </p:cNvSpPr>
          <p:nvPr>
            <p:ph type="ftr" sz="quarter" idx="11"/>
          </p:nvPr>
        </p:nvSpPr>
        <p:spPr/>
        <p:txBody>
          <a:bodyPr/>
          <a:lstStyle/>
          <a:p>
            <a:endParaRPr lang="en-IN" dirty="0"/>
          </a:p>
        </p:txBody>
      </p:sp>
      <p:sp>
        <p:nvSpPr>
          <p:cNvPr id="4" name="Slide Number Placeholder 3"/>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1835067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457461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37479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2019228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39849727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9BB15C42-9969-4D66-8D43-1FBDD9C34001}" type="slidenum">
              <a:rPr lang="en-IN" smtClean="0"/>
              <a:t>‹#›</a:t>
            </a:fld>
            <a:endParaRPr lang="en-IN" dirty="0"/>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667588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6" name="Footer Placeholder 5"/>
          <p:cNvSpPr>
            <a:spLocks noGrp="1"/>
          </p:cNvSpPr>
          <p:nvPr>
            <p:ph type="ftr" sz="quarter" idx="11"/>
          </p:nvPr>
        </p:nvSpPr>
        <p:spPr/>
        <p:txBody>
          <a:bodyPr/>
          <a:lstStyle/>
          <a:p>
            <a:endParaRPr lang="en-IN" dirty="0"/>
          </a:p>
        </p:txBody>
      </p:sp>
      <p:sp>
        <p:nvSpPr>
          <p:cNvPr id="7" name="Slide Number Placeholder 6"/>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10074812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751015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4" name="Footer Placeholder 3"/>
          <p:cNvSpPr>
            <a:spLocks noGrp="1"/>
          </p:cNvSpPr>
          <p:nvPr>
            <p:ph type="ftr" sz="quarter" idx="11"/>
          </p:nvPr>
        </p:nvSpPr>
        <p:spPr/>
        <p:txBody>
          <a:bodyPr/>
          <a:lstStyle/>
          <a:p>
            <a:endParaRPr lang="en-IN" dirty="0"/>
          </a:p>
        </p:txBody>
      </p:sp>
      <p:sp>
        <p:nvSpPr>
          <p:cNvPr id="5" name="Slide Number Placeholder 4"/>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1663972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1687763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AAD1289-A26E-4CEF-A234-9B83273BA4C3}" type="datetimeFigureOut">
              <a:rPr lang="en-IN" smtClean="0"/>
              <a:t>09-10-2024</a:t>
            </a:fld>
            <a:endParaRPr lang="en-IN" dirty="0"/>
          </a:p>
        </p:txBody>
      </p:sp>
      <p:sp>
        <p:nvSpPr>
          <p:cNvPr id="5" name="Footer Placeholder 4"/>
          <p:cNvSpPr>
            <a:spLocks noGrp="1"/>
          </p:cNvSpPr>
          <p:nvPr>
            <p:ph type="ftr" sz="quarter" idx="11"/>
          </p:nvPr>
        </p:nvSpPr>
        <p:spPr/>
        <p:txBody>
          <a:bodyPr/>
          <a:lstStyle/>
          <a:p>
            <a:endParaRPr lang="en-IN" dirty="0"/>
          </a:p>
        </p:txBody>
      </p:sp>
      <p:sp>
        <p:nvSpPr>
          <p:cNvPr id="6" name="Slide Number Placeholder 5"/>
          <p:cNvSpPr>
            <a:spLocks noGrp="1"/>
          </p:cNvSpPr>
          <p:nvPr>
            <p:ph type="sldNum" sz="quarter" idx="12"/>
          </p:nvPr>
        </p:nvSpPr>
        <p:spPr/>
        <p:txBody>
          <a:bodyPr/>
          <a:lstStyle/>
          <a:p>
            <a:fld id="{9BB15C42-9969-4D66-8D43-1FBDD9C34001}" type="slidenum">
              <a:rPr lang="en-IN" smtClean="0"/>
              <a:t>‹#›</a:t>
            </a:fld>
            <a:endParaRPr lang="en-IN" dirty="0"/>
          </a:p>
        </p:txBody>
      </p:sp>
    </p:spTree>
    <p:extLst>
      <p:ext uri="{BB962C8B-B14F-4D97-AF65-F5344CB8AC3E}">
        <p14:creationId xmlns:p14="http://schemas.microsoft.com/office/powerpoint/2010/main" val="160406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1AAD1289-A26E-4CEF-A234-9B83273BA4C3}" type="datetimeFigureOut">
              <a:rPr lang="en-IN" smtClean="0"/>
              <a:t>09-10-2024</a:t>
            </a:fld>
            <a:endParaRPr lang="en-IN" dirty="0"/>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BB15C42-9969-4D66-8D43-1FBDD9C34001}" type="slidenum">
              <a:rPr lang="en-IN" smtClean="0"/>
              <a:t>‹#›</a:t>
            </a:fld>
            <a:endParaRPr lang="en-IN" dirty="0"/>
          </a:p>
        </p:txBody>
      </p:sp>
    </p:spTree>
    <p:extLst>
      <p:ext uri="{BB962C8B-B14F-4D97-AF65-F5344CB8AC3E}">
        <p14:creationId xmlns:p14="http://schemas.microsoft.com/office/powerpoint/2010/main" val="140057687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1AE59F-0032-C3CC-F79C-A6C9167C51AB}"/>
              </a:ext>
            </a:extLst>
          </p:cNvPr>
          <p:cNvSpPr>
            <a:spLocks noGrp="1"/>
          </p:cNvSpPr>
          <p:nvPr>
            <p:ph type="title"/>
          </p:nvPr>
        </p:nvSpPr>
        <p:spPr>
          <a:xfrm>
            <a:off x="804819" y="2344882"/>
            <a:ext cx="10353761" cy="1326321"/>
          </a:xfrm>
        </p:spPr>
        <p:txBody>
          <a:bodyPr>
            <a:normAutofit/>
          </a:bodyPr>
          <a:lstStyle/>
          <a:p>
            <a:r>
              <a:rPr lang="en-US" sz="2400" b="0" dirty="0"/>
              <a:t>A fish meat freshness detector for IOT- based seafood market application </a:t>
            </a:r>
            <a:endParaRPr lang="en-IN" sz="2400" b="0" dirty="0"/>
          </a:p>
        </p:txBody>
      </p:sp>
    </p:spTree>
    <p:extLst>
      <p:ext uri="{BB962C8B-B14F-4D97-AF65-F5344CB8AC3E}">
        <p14:creationId xmlns:p14="http://schemas.microsoft.com/office/powerpoint/2010/main" val="39924908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91834-22A3-D44F-F42A-3E0B64688DCF}"/>
              </a:ext>
            </a:extLst>
          </p:cNvPr>
          <p:cNvSpPr>
            <a:spLocks noGrp="1"/>
          </p:cNvSpPr>
          <p:nvPr>
            <p:ph type="title"/>
          </p:nvPr>
        </p:nvSpPr>
        <p:spPr>
          <a:xfrm>
            <a:off x="919118" y="-207818"/>
            <a:ext cx="10353761" cy="1326321"/>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D10654BC-8E90-DEC7-8B41-7764214F55FE}"/>
              </a:ext>
            </a:extLst>
          </p:cNvPr>
          <p:cNvSpPr>
            <a:spLocks noGrp="1"/>
          </p:cNvSpPr>
          <p:nvPr>
            <p:ph idx="1"/>
          </p:nvPr>
        </p:nvSpPr>
        <p:spPr>
          <a:xfrm>
            <a:off x="710673" y="1118503"/>
            <a:ext cx="10770653" cy="7093276"/>
          </a:xfrm>
        </p:spPr>
        <p:txBody>
          <a:bodyPr>
            <a:noAutofit/>
          </a:bodyPr>
          <a:lstStyle/>
          <a:p>
            <a:pPr algn="just">
              <a:lnSpc>
                <a:spcPct val="150000"/>
              </a:lnSpc>
            </a:pPr>
            <a:r>
              <a:rPr lang="en-US" sz="1800" dirty="0"/>
              <a:t>To </a:t>
            </a:r>
            <a:r>
              <a:rPr lang="en-US" sz="1700" dirty="0"/>
              <a:t>help consumers enjoy healthy food, technology investigation for food freshness sensing is conducted. In this study meat is selected as the detection target based on a consumer survey CO2, TVOC, and MQ135 are investigated. </a:t>
            </a:r>
          </a:p>
          <a:p>
            <a:pPr algn="just">
              <a:lnSpc>
                <a:spcPct val="150000"/>
              </a:lnSpc>
            </a:pPr>
            <a:r>
              <a:rPr lang="en-US" sz="1700" dirty="0"/>
              <a:t>The results showed that CO2 and TVOC could be a used for food freshness sensing in a closed space such as box. In today's world, food spoilage is a crucial problem as consuming spoiled food is harmful for consumers. </a:t>
            </a:r>
          </a:p>
          <a:p>
            <a:pPr algn="just">
              <a:lnSpc>
                <a:spcPct val="150000"/>
              </a:lnSpc>
            </a:pPr>
            <a:r>
              <a:rPr lang="en-US" sz="1700" dirty="0"/>
              <a:t>Our project aims at detecting spoiled food using appropriate sensors and monitoring gases released by the food item. A micro controller that senses this, issues an alert using internet of things, so that appropriate action can be taken. This has widescale application in food industries where food detection is done manually. </a:t>
            </a:r>
          </a:p>
          <a:p>
            <a:pPr algn="just">
              <a:lnSpc>
                <a:spcPct val="150000"/>
              </a:lnSpc>
            </a:pPr>
            <a:r>
              <a:rPr lang="en-US" sz="1700" dirty="0"/>
              <a:t>We plan on implementing machine learning to this model so we can estimate how likely a food is going to get spoiled and in what duration, if brought from a particular vendor. </a:t>
            </a:r>
          </a:p>
        </p:txBody>
      </p:sp>
    </p:spTree>
    <p:extLst>
      <p:ext uri="{BB962C8B-B14F-4D97-AF65-F5344CB8AC3E}">
        <p14:creationId xmlns:p14="http://schemas.microsoft.com/office/powerpoint/2010/main" val="4118498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D56C27-3894-30D7-8B0A-404128A53EAC}"/>
              </a:ext>
            </a:extLst>
          </p:cNvPr>
          <p:cNvSpPr>
            <a:spLocks noGrp="1"/>
          </p:cNvSpPr>
          <p:nvPr>
            <p:ph idx="4294967295"/>
          </p:nvPr>
        </p:nvSpPr>
        <p:spPr>
          <a:xfrm>
            <a:off x="947304" y="509155"/>
            <a:ext cx="10089573" cy="3796146"/>
          </a:xfrm>
        </p:spPr>
        <p:txBody>
          <a:bodyPr/>
          <a:lstStyle/>
          <a:p>
            <a:pPr algn="just">
              <a:lnSpc>
                <a:spcPct val="150000"/>
              </a:lnSpc>
            </a:pPr>
            <a:r>
              <a:rPr lang="en-US" sz="1800" dirty="0"/>
              <a:t>. This will increase competition among retailers to sell more healthy and fresh food and create a safe world for all consumers alike. </a:t>
            </a:r>
          </a:p>
          <a:p>
            <a:pPr algn="just">
              <a:lnSpc>
                <a:spcPct val="150000"/>
              </a:lnSpc>
            </a:pPr>
            <a:r>
              <a:rPr lang="en-US" sz="1800" dirty="0"/>
              <a:t>We also developing a digester. The digester is designed in a such a way that </a:t>
            </a:r>
            <a:r>
              <a:rPr lang="en-US" sz="1800" dirty="0" err="1"/>
              <a:t>biomethenization</a:t>
            </a:r>
            <a:r>
              <a:rPr lang="en-US" sz="1800" dirty="0"/>
              <a:t> process will take place and food waste will be converted to methane and liquid manure.</a:t>
            </a:r>
          </a:p>
          <a:p>
            <a:pPr algn="just">
              <a:lnSpc>
                <a:spcPct val="150000"/>
              </a:lnSpc>
            </a:pPr>
            <a:r>
              <a:rPr lang="en-US" sz="1800" dirty="0"/>
              <a:t> Liquid manure can be used as bio fertilizer by diluting it with equal quantity of water.</a:t>
            </a:r>
            <a:endParaRPr lang="en-IN" sz="1800" dirty="0"/>
          </a:p>
          <a:p>
            <a:endParaRPr lang="en-IN" dirty="0"/>
          </a:p>
        </p:txBody>
      </p:sp>
    </p:spTree>
    <p:extLst>
      <p:ext uri="{BB962C8B-B14F-4D97-AF65-F5344CB8AC3E}">
        <p14:creationId xmlns:p14="http://schemas.microsoft.com/office/powerpoint/2010/main" val="12166235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09825-B5E5-C12A-C0FE-E26C3CEDEB5A}"/>
              </a:ext>
            </a:extLst>
          </p:cNvPr>
          <p:cNvSpPr>
            <a:spLocks noGrp="1"/>
          </p:cNvSpPr>
          <p:nvPr>
            <p:ph type="title"/>
          </p:nvPr>
        </p:nvSpPr>
        <p:spPr>
          <a:xfrm>
            <a:off x="933973" y="-259521"/>
            <a:ext cx="10353761" cy="1326321"/>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F227FD89-556B-B14D-5BC7-D02964F54336}"/>
              </a:ext>
            </a:extLst>
          </p:cNvPr>
          <p:cNvSpPr>
            <a:spLocks noGrp="1"/>
          </p:cNvSpPr>
          <p:nvPr>
            <p:ph idx="1"/>
          </p:nvPr>
        </p:nvSpPr>
        <p:spPr>
          <a:xfrm>
            <a:off x="933973" y="1032164"/>
            <a:ext cx="9903141" cy="5025736"/>
          </a:xfrm>
        </p:spPr>
        <p:txBody>
          <a:bodyPr>
            <a:normAutofit/>
          </a:bodyPr>
          <a:lstStyle/>
          <a:p>
            <a:pPr algn="just">
              <a:lnSpc>
                <a:spcPct val="150000"/>
              </a:lnSpc>
            </a:pPr>
            <a:r>
              <a:rPr lang="en-US" sz="1800" dirty="0"/>
              <a:t>This system aims to minimize spoilage and waste, thereby enhancing supply chain efficiency and reducing economic losses for vendors. By utilizing advanced sensors and data analytics, the detector seeks to offer precise insights into the freshness status of fish, enabling vendors to make informed decisions regarding inventory management and pricing. </a:t>
            </a:r>
          </a:p>
          <a:p>
            <a:pPr algn="just">
              <a:lnSpc>
                <a:spcPct val="150000"/>
              </a:lnSpc>
            </a:pPr>
            <a:r>
              <a:rPr lang="en-US" sz="1800" dirty="0"/>
              <a:t>Additionally, the application aims to foster consumer trust by providing transparent freshness data, thereby promoting responsible purchasing practices. </a:t>
            </a:r>
          </a:p>
          <a:p>
            <a:pPr algn="just">
              <a:lnSpc>
                <a:spcPct val="150000"/>
              </a:lnSpc>
            </a:pPr>
            <a:r>
              <a:rPr lang="en-US" sz="1800" dirty="0"/>
              <a:t>Ultimately, this technology aspires to contribute to sustainable seafood practices, supporting both the industry and the environment while improving the overall customer experience in the seafood market.</a:t>
            </a:r>
            <a:endParaRPr lang="en-IN" sz="1800" dirty="0"/>
          </a:p>
        </p:txBody>
      </p:sp>
    </p:spTree>
    <p:extLst>
      <p:ext uri="{BB962C8B-B14F-4D97-AF65-F5344CB8AC3E}">
        <p14:creationId xmlns:p14="http://schemas.microsoft.com/office/powerpoint/2010/main" val="2290101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B4C91-F1D0-F099-0170-AD23CD4817FC}"/>
              </a:ext>
            </a:extLst>
          </p:cNvPr>
          <p:cNvSpPr>
            <a:spLocks noGrp="1"/>
          </p:cNvSpPr>
          <p:nvPr>
            <p:ph type="title"/>
          </p:nvPr>
        </p:nvSpPr>
        <p:spPr>
          <a:xfrm>
            <a:off x="913795" y="-138546"/>
            <a:ext cx="10353761" cy="1326321"/>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80551177-3124-EF3F-3402-FB40AF634222}"/>
              </a:ext>
            </a:extLst>
          </p:cNvPr>
          <p:cNvSpPr>
            <a:spLocks noGrp="1"/>
          </p:cNvSpPr>
          <p:nvPr>
            <p:ph idx="1"/>
          </p:nvPr>
        </p:nvSpPr>
        <p:spPr>
          <a:xfrm>
            <a:off x="809886" y="1187775"/>
            <a:ext cx="10235045" cy="4914900"/>
          </a:xfrm>
        </p:spPr>
        <p:txBody>
          <a:bodyPr>
            <a:normAutofit/>
          </a:bodyPr>
          <a:lstStyle/>
          <a:p>
            <a:pPr algn="just">
              <a:lnSpc>
                <a:spcPct val="150000"/>
              </a:lnSpc>
            </a:pPr>
            <a:r>
              <a:rPr lang="en-US" sz="1800" dirty="0"/>
              <a:t>Thus, this system proposes a design of a seafood freshness detector combining an electrochemical sensor and microcontroller system, using the TGS2603 gas sensor to detect the TMA gas concentration and to detect the TMA released by fish sensitively and quickly. </a:t>
            </a:r>
          </a:p>
          <a:p>
            <a:pPr algn="just">
              <a:lnSpc>
                <a:spcPct val="150000"/>
              </a:lnSpc>
            </a:pPr>
            <a:r>
              <a:rPr lang="en-US" sz="1800" dirty="0"/>
              <a:t>The TGS2603 gas sensor used in the detector is a metal oxide semiconductor type sensor with a sensitive element consisting of an integrated heater and a metal oxide on an alumina substrate, and the higher the TMA concentration is, the higher the conductivity of the gas sensor is during the testing of TMA [2,3,4] . </a:t>
            </a:r>
          </a:p>
          <a:p>
            <a:pPr algn="just">
              <a:lnSpc>
                <a:spcPct val="150000"/>
              </a:lnSpc>
            </a:pPr>
            <a:r>
              <a:rPr lang="en-US" sz="1800" dirty="0"/>
              <a:t>The test validation results show that the detector design can achieve TMA concentration measurement and complete data calibration and display of fish freshness.</a:t>
            </a:r>
            <a:endParaRPr lang="en-IN" sz="1800" dirty="0"/>
          </a:p>
        </p:txBody>
      </p:sp>
    </p:spTree>
    <p:extLst>
      <p:ext uri="{BB962C8B-B14F-4D97-AF65-F5344CB8AC3E}">
        <p14:creationId xmlns:p14="http://schemas.microsoft.com/office/powerpoint/2010/main" val="7303587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C22F9-510A-BB12-F2E7-547AD753273B}"/>
              </a:ext>
            </a:extLst>
          </p:cNvPr>
          <p:cNvSpPr>
            <a:spLocks noGrp="1"/>
          </p:cNvSpPr>
          <p:nvPr>
            <p:ph type="title"/>
          </p:nvPr>
        </p:nvSpPr>
        <p:spPr>
          <a:xfrm>
            <a:off x="919119" y="-148937"/>
            <a:ext cx="10353761" cy="1326321"/>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9B0E577F-33AE-B9FA-D20F-C617F1294649}"/>
              </a:ext>
            </a:extLst>
          </p:cNvPr>
          <p:cNvSpPr>
            <a:spLocks noGrp="1"/>
          </p:cNvSpPr>
          <p:nvPr>
            <p:ph idx="1"/>
          </p:nvPr>
        </p:nvSpPr>
        <p:spPr>
          <a:xfrm>
            <a:off x="718705" y="1250120"/>
            <a:ext cx="10754589" cy="4963643"/>
          </a:xfrm>
        </p:spPr>
        <p:txBody>
          <a:bodyPr>
            <a:normAutofit/>
          </a:bodyPr>
          <a:lstStyle/>
          <a:p>
            <a:pPr algn="just">
              <a:lnSpc>
                <a:spcPct val="150000"/>
              </a:lnSpc>
            </a:pPr>
            <a:r>
              <a:rPr lang="en-US" sz="1800" b="1" dirty="0"/>
              <a:t>Cost</a:t>
            </a:r>
            <a:r>
              <a:rPr lang="en-US" sz="1800" dirty="0"/>
              <a:t>: Implementing IoT sensors and technology can be expensive. Initial setup costs and ongoing maintenance can be prohibitive for smaller vendors.</a:t>
            </a:r>
          </a:p>
          <a:p>
            <a:pPr algn="just">
              <a:lnSpc>
                <a:spcPct val="150000"/>
              </a:lnSpc>
            </a:pPr>
            <a:r>
              <a:rPr lang="en-US" sz="1800" b="1" dirty="0"/>
              <a:t>Technical Complexity</a:t>
            </a:r>
            <a:r>
              <a:rPr lang="en-US" sz="1800" dirty="0"/>
              <a:t>: The technology may be complex to install and operate, requiring specialized knowledge that some seafood market vendors might lack.</a:t>
            </a:r>
          </a:p>
          <a:p>
            <a:pPr algn="just">
              <a:lnSpc>
                <a:spcPct val="150000"/>
              </a:lnSpc>
            </a:pPr>
            <a:r>
              <a:rPr lang="en-US" sz="1800" b="1" dirty="0"/>
              <a:t>Power Dependence</a:t>
            </a:r>
            <a:r>
              <a:rPr lang="en-US" sz="1800" dirty="0"/>
              <a:t>: Many IoT devices rely on power sources, which could be an issue in markets without reliable electricity. Battery life and recharging can also be a concern.</a:t>
            </a:r>
          </a:p>
          <a:p>
            <a:pPr algn="just">
              <a:lnSpc>
                <a:spcPct val="150000"/>
              </a:lnSpc>
            </a:pPr>
            <a:r>
              <a:rPr lang="en-US" sz="1800" b="1" dirty="0"/>
              <a:t>Data Security and Privacy</a:t>
            </a:r>
            <a:r>
              <a:rPr lang="en-US" sz="1800" dirty="0"/>
              <a:t>: With IoT devices, there are risks related to data security and privacy. Sensitive information could be vulnerable to hacking or unauthorized access.</a:t>
            </a:r>
          </a:p>
          <a:p>
            <a:pPr algn="just">
              <a:lnSpc>
                <a:spcPct val="150000"/>
              </a:lnSpc>
            </a:pPr>
            <a:r>
              <a:rPr lang="en-US" sz="1800" b="1" dirty="0"/>
              <a:t>Consumer Trust</a:t>
            </a:r>
            <a:r>
              <a:rPr lang="en-US" sz="1800" dirty="0"/>
              <a:t>: Customers may be skeptical of technology-based freshness indicators, preferring traditional methods of assessing seafood quality.</a:t>
            </a:r>
            <a:endParaRPr lang="en-IN" sz="1800" dirty="0"/>
          </a:p>
        </p:txBody>
      </p:sp>
    </p:spTree>
    <p:extLst>
      <p:ext uri="{BB962C8B-B14F-4D97-AF65-F5344CB8AC3E}">
        <p14:creationId xmlns:p14="http://schemas.microsoft.com/office/powerpoint/2010/main" val="166890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F1701-6BA6-A2E3-6AEE-5E5D9E2CD2C7}"/>
              </a:ext>
            </a:extLst>
          </p:cNvPr>
          <p:cNvSpPr>
            <a:spLocks noGrp="1"/>
          </p:cNvSpPr>
          <p:nvPr>
            <p:ph type="title"/>
          </p:nvPr>
        </p:nvSpPr>
        <p:spPr>
          <a:xfrm>
            <a:off x="913795" y="-148937"/>
            <a:ext cx="10353761" cy="1326321"/>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335F5D7-97F8-5384-5449-46E2222D7C18}"/>
              </a:ext>
            </a:extLst>
          </p:cNvPr>
          <p:cNvSpPr>
            <a:spLocks noGrp="1"/>
          </p:cNvSpPr>
          <p:nvPr>
            <p:ph idx="1"/>
          </p:nvPr>
        </p:nvSpPr>
        <p:spPr>
          <a:xfrm>
            <a:off x="666749" y="935181"/>
            <a:ext cx="10846377" cy="5850081"/>
          </a:xfrm>
        </p:spPr>
        <p:txBody>
          <a:bodyPr>
            <a:normAutofit lnSpcReduction="10000"/>
          </a:bodyPr>
          <a:lstStyle/>
          <a:p>
            <a:pPr algn="just">
              <a:lnSpc>
                <a:spcPct val="150000"/>
              </a:lnSpc>
            </a:pPr>
            <a:r>
              <a:rPr lang="en-US" sz="1800" dirty="0"/>
              <a:t>Machine learning model uses trained model to predict if the given food item is spoilt or not based on the TVOC and ammonia content. </a:t>
            </a:r>
          </a:p>
          <a:p>
            <a:pPr marL="0" indent="0" algn="just">
              <a:lnSpc>
                <a:spcPct val="150000"/>
              </a:lnSpc>
              <a:buNone/>
            </a:pPr>
            <a:r>
              <a:rPr lang="en-US" sz="1800" dirty="0"/>
              <a:t> ESP32 (microcontroller) sounds a buzzer when it encounters a spoilt food item. This data is sent to a cloud platform.</a:t>
            </a:r>
          </a:p>
          <a:p>
            <a:pPr marL="0" indent="0" algn="just">
              <a:lnSpc>
                <a:spcPct val="150000"/>
              </a:lnSpc>
              <a:buNone/>
            </a:pPr>
            <a:r>
              <a:rPr lang="en-US" sz="1800" dirty="0"/>
              <a:t> Number of spoilt food occurrences can be monitored, and machine learning model can be deployed again to predict average shelf life of given food items. </a:t>
            </a:r>
          </a:p>
          <a:p>
            <a:pPr marL="0" indent="0" algn="just">
              <a:lnSpc>
                <a:spcPct val="150000"/>
              </a:lnSpc>
              <a:buNone/>
            </a:pPr>
            <a:r>
              <a:rPr lang="en-US" sz="1800" dirty="0"/>
              <a:t>Cloud Platform Integration Popular Cloud platforms like Amazon AWS can used for cloud analysis of data. For applications in food industries, we can obtain insights like:</a:t>
            </a:r>
          </a:p>
          <a:p>
            <a:pPr marL="0" indent="0" algn="just">
              <a:lnSpc>
                <a:spcPct val="150000"/>
              </a:lnSpc>
              <a:buNone/>
            </a:pPr>
            <a:r>
              <a:rPr lang="en-US" sz="1800" dirty="0"/>
              <a:t>  Occurrences of spoilt food items in a day. </a:t>
            </a:r>
          </a:p>
          <a:p>
            <a:pPr marL="0" indent="0" algn="just">
              <a:lnSpc>
                <a:spcPct val="150000"/>
              </a:lnSpc>
              <a:buNone/>
            </a:pPr>
            <a:r>
              <a:rPr lang="en-US" sz="1800" dirty="0"/>
              <a:t> Peak time duration, in which most food items are found spoilt (day, afternoon, evening).</a:t>
            </a:r>
          </a:p>
          <a:p>
            <a:pPr marL="0" indent="0" algn="just">
              <a:lnSpc>
                <a:spcPct val="150000"/>
              </a:lnSpc>
              <a:buNone/>
            </a:pPr>
            <a:r>
              <a:rPr lang="en-US" sz="1800" dirty="0"/>
              <a:t>  How may spoilt food items are successfully separated.  A sample plot on Amazon AWS is shown below, which shows the number of spoilt food items on different days of the month, providing easy analysis. </a:t>
            </a:r>
            <a:endParaRPr lang="en-IN" sz="1800" dirty="0"/>
          </a:p>
        </p:txBody>
      </p:sp>
    </p:spTree>
    <p:extLst>
      <p:ext uri="{BB962C8B-B14F-4D97-AF65-F5344CB8AC3E}">
        <p14:creationId xmlns:p14="http://schemas.microsoft.com/office/powerpoint/2010/main" val="1873647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0C165-0787-7BDB-53B1-45B2E6E4F634}"/>
              </a:ext>
            </a:extLst>
          </p:cNvPr>
          <p:cNvSpPr>
            <a:spLocks noGrp="1"/>
          </p:cNvSpPr>
          <p:nvPr>
            <p:ph type="title"/>
          </p:nvPr>
        </p:nvSpPr>
        <p:spPr>
          <a:xfrm>
            <a:off x="809886" y="-138545"/>
            <a:ext cx="10353761" cy="1326321"/>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id="{268AEF1F-C1D5-CCA2-7D11-6A170EDFC1F4}"/>
              </a:ext>
            </a:extLst>
          </p:cNvPr>
          <p:cNvSpPr>
            <a:spLocks noGrp="1"/>
          </p:cNvSpPr>
          <p:nvPr>
            <p:ph idx="1"/>
          </p:nvPr>
        </p:nvSpPr>
        <p:spPr>
          <a:xfrm>
            <a:off x="809886" y="1187776"/>
            <a:ext cx="10353761" cy="5104836"/>
          </a:xfrm>
        </p:spPr>
        <p:txBody>
          <a:bodyPr>
            <a:normAutofit/>
          </a:bodyPr>
          <a:lstStyle/>
          <a:p>
            <a:pPr algn="just">
              <a:lnSpc>
                <a:spcPct val="160000"/>
              </a:lnSpc>
            </a:pPr>
            <a:r>
              <a:rPr lang="en-US" sz="1800" b="1" dirty="0"/>
              <a:t>Enhanced Freshness Monitoring</a:t>
            </a:r>
            <a:r>
              <a:rPr lang="en-US" sz="1800" dirty="0"/>
              <a:t>: Continuous real-time monitoring of fish freshness can help ensure high-quality seafood, reducing spoilage and waste.</a:t>
            </a:r>
          </a:p>
          <a:p>
            <a:pPr algn="just">
              <a:lnSpc>
                <a:spcPct val="160000"/>
              </a:lnSpc>
            </a:pPr>
            <a:r>
              <a:rPr lang="en-US" sz="1800" b="1" dirty="0"/>
              <a:t>Improved Supply Chain Management</a:t>
            </a:r>
            <a:r>
              <a:rPr lang="en-US" sz="1800" dirty="0"/>
              <a:t>: IoT sensors can track freshness from the point of harvest to the market, allowing for better inventory management and minimizing losses.</a:t>
            </a:r>
          </a:p>
          <a:p>
            <a:pPr algn="just">
              <a:lnSpc>
                <a:spcPct val="160000"/>
              </a:lnSpc>
            </a:pPr>
            <a:r>
              <a:rPr lang="en-IN" sz="1800" dirty="0"/>
              <a:t>D</a:t>
            </a:r>
            <a:r>
              <a:rPr lang="en-US" sz="1800" b="1" dirty="0" err="1"/>
              <a:t>ata</a:t>
            </a:r>
            <a:r>
              <a:rPr lang="en-US" sz="1800" b="1" dirty="0"/>
              <a:t>-Driven Insights</a:t>
            </a:r>
            <a:r>
              <a:rPr lang="en-US" sz="1800" dirty="0"/>
              <a:t>: Collecting and analyzing data on fish freshness can help vendors make informed decisions about pricing, promotions, and stock management</a:t>
            </a:r>
          </a:p>
          <a:p>
            <a:pPr algn="just">
              <a:lnSpc>
                <a:spcPct val="160000"/>
              </a:lnSpc>
            </a:pPr>
            <a:r>
              <a:rPr lang="en-US" sz="1800" b="1" dirty="0"/>
              <a:t>Quality Assurance</a:t>
            </a:r>
            <a:r>
              <a:rPr lang="en-US" sz="1800" dirty="0"/>
              <a:t>: Implementing freshness detectors can build consumer trust by assuring them that the seafood they purchase is fresh and safe to eat.</a:t>
            </a:r>
          </a:p>
          <a:p>
            <a:pPr algn="just">
              <a:lnSpc>
                <a:spcPct val="160000"/>
              </a:lnSpc>
            </a:pPr>
            <a:r>
              <a:rPr lang="en-US" sz="1800" b="1" dirty="0"/>
              <a:t>Reduced Labor Costs</a:t>
            </a:r>
            <a:r>
              <a:rPr lang="en-US" sz="1800" dirty="0"/>
              <a:t>: Automation of freshness checks can decrease the need for manual inspections, freeing up staff to focus on other critical tasks</a:t>
            </a:r>
            <a:r>
              <a:rPr lang="en-US" sz="1900" dirty="0"/>
              <a:t>.</a:t>
            </a:r>
          </a:p>
          <a:p>
            <a:endParaRPr lang="en-IN" dirty="0"/>
          </a:p>
        </p:txBody>
      </p:sp>
    </p:spTree>
    <p:extLst>
      <p:ext uri="{BB962C8B-B14F-4D97-AF65-F5344CB8AC3E}">
        <p14:creationId xmlns:p14="http://schemas.microsoft.com/office/powerpoint/2010/main" val="1937262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1982E-E085-468B-0151-90345C041148}"/>
              </a:ext>
            </a:extLst>
          </p:cNvPr>
          <p:cNvSpPr>
            <a:spLocks noGrp="1"/>
          </p:cNvSpPr>
          <p:nvPr>
            <p:ph type="title"/>
          </p:nvPr>
        </p:nvSpPr>
        <p:spPr>
          <a:xfrm>
            <a:off x="913796" y="-107372"/>
            <a:ext cx="10353761" cy="1326321"/>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0E764302-A8C1-7B8A-55C1-55E4A2C95C27}"/>
              </a:ext>
            </a:extLst>
          </p:cNvPr>
          <p:cNvSpPr>
            <a:spLocks noGrp="1"/>
          </p:cNvSpPr>
          <p:nvPr>
            <p:ph idx="1"/>
          </p:nvPr>
        </p:nvSpPr>
        <p:spPr>
          <a:xfrm>
            <a:off x="536864" y="966353"/>
            <a:ext cx="10965872" cy="5715001"/>
          </a:xfrm>
        </p:spPr>
        <p:txBody>
          <a:bodyPr>
            <a:noAutofit/>
          </a:bodyPr>
          <a:lstStyle/>
          <a:p>
            <a:pPr algn="just">
              <a:lnSpc>
                <a:spcPct val="150000"/>
              </a:lnSpc>
            </a:pPr>
            <a:r>
              <a:rPr lang="en-US" sz="1800" dirty="0"/>
              <a:t>“Food freshness sensing” is seen as a common unmet consumer need globally. A lot of people get sick due to the consumption of spoiled food. Besides, a lot of meat that is still edible is simply wasted just because it exceeds expiration date, or the consumer is not sure about its freshness level. </a:t>
            </a:r>
          </a:p>
          <a:p>
            <a:pPr algn="just">
              <a:lnSpc>
                <a:spcPct val="150000"/>
              </a:lnSpc>
            </a:pPr>
            <a:r>
              <a:rPr lang="en-US" sz="1800" dirty="0"/>
              <a:t>So, if food freshness can be evaluated with a simple way, it will generate great benefit for both of public health and reduction of food waste. In this study, meat is selected at the first sensing food type. </a:t>
            </a:r>
          </a:p>
          <a:p>
            <a:pPr algn="just">
              <a:lnSpc>
                <a:spcPct val="150000"/>
              </a:lnSpc>
            </a:pPr>
            <a:r>
              <a:rPr lang="en-US" sz="1800" dirty="0"/>
              <a:t>The purpose is to find a nondestructive, convenient, and rapid method to evaluate meat freshness at home &amp; on the go. We are in the 21st century and food sector is very big part of our economy. One of the biggest problems that it faces is food spoilage, i.e., food items, more specifically meat items or fruits and vegetable going stale.</a:t>
            </a:r>
          </a:p>
          <a:p>
            <a:pPr algn="just">
              <a:lnSpc>
                <a:spcPct val="150000"/>
              </a:lnSpc>
            </a:pPr>
            <a:r>
              <a:rPr lang="en-US" sz="1800" dirty="0"/>
              <a:t> The bigger problem is these spoilt items going undetected and onto the hands of the consumer. In all fruits and vegetables industries, the process of checking of quality of items is done manually, mostly by a person sitting across a conveyor belt as the items pass by. </a:t>
            </a:r>
            <a:endParaRPr lang="en-IN" sz="1800" dirty="0"/>
          </a:p>
        </p:txBody>
      </p:sp>
    </p:spTree>
    <p:extLst>
      <p:ext uri="{BB962C8B-B14F-4D97-AF65-F5344CB8AC3E}">
        <p14:creationId xmlns:p14="http://schemas.microsoft.com/office/powerpoint/2010/main" val="2609785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330E1F-BE83-6E86-6F6E-278D15FE423C}"/>
              </a:ext>
            </a:extLst>
          </p:cNvPr>
          <p:cNvSpPr>
            <a:spLocks noGrp="1"/>
          </p:cNvSpPr>
          <p:nvPr>
            <p:ph idx="4294967295"/>
          </p:nvPr>
        </p:nvSpPr>
        <p:spPr>
          <a:xfrm>
            <a:off x="661554" y="331643"/>
            <a:ext cx="10868892" cy="6194714"/>
          </a:xfrm>
        </p:spPr>
        <p:txBody>
          <a:bodyPr>
            <a:noAutofit/>
          </a:bodyPr>
          <a:lstStyle/>
          <a:p>
            <a:pPr algn="just">
              <a:lnSpc>
                <a:spcPct val="150000"/>
              </a:lnSpc>
            </a:pPr>
            <a:r>
              <a:rPr lang="en-US" sz="1800" dirty="0"/>
              <a:t>Hence, if an automated process is brought into place, it would not only increase the accuracy of spoilt food detection, but also reduce manual manpower required. Fresh food is easily contaminated and spoiled.</a:t>
            </a:r>
          </a:p>
          <a:p>
            <a:pPr algn="just">
              <a:lnSpc>
                <a:spcPct val="150000"/>
              </a:lnSpc>
            </a:pPr>
            <a:r>
              <a:rPr lang="en-US" sz="1800" dirty="0"/>
              <a:t> Contaminated food is mostly responsible for food-borne illnesses that affect 48 million people annually in the US alone. The issue in a nutshell is that it’s a pain to manually test food that needs to stay at a certain temperature, but if you can monitor it constantly and wirelessly, you can save time and energy. </a:t>
            </a:r>
          </a:p>
          <a:p>
            <a:pPr algn="just">
              <a:lnSpc>
                <a:spcPct val="150000"/>
              </a:lnSpc>
            </a:pPr>
            <a:r>
              <a:rPr lang="en-US" sz="1800" dirty="0"/>
              <a:t>Although transportation and distribution pipelines already include some level of temperature and quality monitoring at intermediate points., in this paper, a fine-grained, continuous monitoring of the products' quality.</a:t>
            </a:r>
          </a:p>
          <a:p>
            <a:pPr algn="just">
              <a:lnSpc>
                <a:spcPct val="150000"/>
              </a:lnSpc>
            </a:pPr>
            <a:r>
              <a:rPr lang="en-US" sz="1800" dirty="0"/>
              <a:t> Assisted by centralized data collection and analytics, our proposed mechanisms can substantially reduce food waste, improve transportation efficiency, and support quick removal of contaminated or spoiled food from the supply chain. Food spoilage can be mitigated by improved tracking and sensing.</a:t>
            </a:r>
            <a:endParaRPr lang="en-IN" sz="1800" dirty="0"/>
          </a:p>
        </p:txBody>
      </p:sp>
    </p:spTree>
    <p:extLst>
      <p:ext uri="{BB962C8B-B14F-4D97-AF65-F5344CB8AC3E}">
        <p14:creationId xmlns:p14="http://schemas.microsoft.com/office/powerpoint/2010/main" val="34721279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6C07A-738B-A23E-5409-1E4364B13C02}"/>
              </a:ext>
            </a:extLst>
          </p:cNvPr>
          <p:cNvSpPr>
            <a:spLocks noGrp="1"/>
          </p:cNvSpPr>
          <p:nvPr>
            <p:ph type="title"/>
          </p:nvPr>
        </p:nvSpPr>
        <p:spPr>
          <a:xfrm>
            <a:off x="913796" y="-96982"/>
            <a:ext cx="10353761" cy="1326321"/>
          </a:xfrm>
        </p:spPr>
        <p:txBody>
          <a:bodyPr/>
          <a:lstStyle/>
          <a:p>
            <a:r>
              <a:rPr lang="en-IN" dirty="0"/>
              <a:t>MODULES</a:t>
            </a:r>
          </a:p>
        </p:txBody>
      </p:sp>
      <p:sp>
        <p:nvSpPr>
          <p:cNvPr id="3" name="Content Placeholder 2">
            <a:extLst>
              <a:ext uri="{FF2B5EF4-FFF2-40B4-BE49-F238E27FC236}">
                <a16:creationId xmlns:a16="http://schemas.microsoft.com/office/drawing/2014/main" id="{590748D7-232B-762B-6E06-B5489DE673B3}"/>
              </a:ext>
            </a:extLst>
          </p:cNvPr>
          <p:cNvSpPr>
            <a:spLocks noGrp="1"/>
          </p:cNvSpPr>
          <p:nvPr>
            <p:ph idx="1"/>
          </p:nvPr>
        </p:nvSpPr>
        <p:spPr>
          <a:xfrm>
            <a:off x="1225522" y="1483000"/>
            <a:ext cx="10353762" cy="3695136"/>
          </a:xfrm>
        </p:spPr>
        <p:txBody>
          <a:bodyPr>
            <a:normAutofit/>
          </a:bodyPr>
          <a:lstStyle/>
          <a:p>
            <a:pPr algn="just">
              <a:lnSpc>
                <a:spcPct val="150000"/>
              </a:lnSpc>
            </a:pPr>
            <a:r>
              <a:rPr lang="en-IN" sz="2400" dirty="0"/>
              <a:t>Sensing Module</a:t>
            </a:r>
          </a:p>
          <a:p>
            <a:pPr algn="just">
              <a:lnSpc>
                <a:spcPct val="150000"/>
              </a:lnSpc>
            </a:pPr>
            <a:r>
              <a:rPr lang="en-IN" sz="2400" dirty="0"/>
              <a:t>Data Acquisition Module</a:t>
            </a:r>
          </a:p>
          <a:p>
            <a:pPr algn="just">
              <a:lnSpc>
                <a:spcPct val="150000"/>
              </a:lnSpc>
            </a:pPr>
            <a:r>
              <a:rPr lang="en-IN" sz="2400" dirty="0"/>
              <a:t>Connectivity Module</a:t>
            </a:r>
          </a:p>
          <a:p>
            <a:pPr algn="just">
              <a:lnSpc>
                <a:spcPct val="150000"/>
              </a:lnSpc>
            </a:pPr>
            <a:r>
              <a:rPr lang="en-US" sz="2400" dirty="0"/>
              <a:t>Data Processing and Analytics Module</a:t>
            </a:r>
            <a:endParaRPr lang="en-IN" sz="2400" dirty="0"/>
          </a:p>
        </p:txBody>
      </p:sp>
    </p:spTree>
    <p:extLst>
      <p:ext uri="{BB962C8B-B14F-4D97-AF65-F5344CB8AC3E}">
        <p14:creationId xmlns:p14="http://schemas.microsoft.com/office/powerpoint/2010/main" val="35269098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9DA27-AE09-FB08-1A9A-30DC113861B3}"/>
              </a:ext>
            </a:extLst>
          </p:cNvPr>
          <p:cNvSpPr>
            <a:spLocks noGrp="1"/>
          </p:cNvSpPr>
          <p:nvPr>
            <p:ph type="title"/>
          </p:nvPr>
        </p:nvSpPr>
        <p:spPr>
          <a:xfrm>
            <a:off x="919119" y="183572"/>
            <a:ext cx="10353761" cy="1326321"/>
          </a:xfrm>
        </p:spPr>
        <p:txBody>
          <a:bodyPr/>
          <a:lstStyle/>
          <a:p>
            <a:r>
              <a:rPr lang="en-IN" sz="3600" dirty="0"/>
              <a:t>Sensing Module</a:t>
            </a:r>
            <a:br>
              <a:rPr lang="en-IN" sz="3600" dirty="0"/>
            </a:br>
            <a:endParaRPr lang="en-IN" dirty="0"/>
          </a:p>
        </p:txBody>
      </p:sp>
      <p:sp>
        <p:nvSpPr>
          <p:cNvPr id="3" name="Content Placeholder 2">
            <a:extLst>
              <a:ext uri="{FF2B5EF4-FFF2-40B4-BE49-F238E27FC236}">
                <a16:creationId xmlns:a16="http://schemas.microsoft.com/office/drawing/2014/main" id="{0FA58CFB-09F4-7003-3799-3CD6030ACEEE}"/>
              </a:ext>
            </a:extLst>
          </p:cNvPr>
          <p:cNvSpPr>
            <a:spLocks noGrp="1"/>
          </p:cNvSpPr>
          <p:nvPr>
            <p:ph idx="1"/>
          </p:nvPr>
        </p:nvSpPr>
        <p:spPr>
          <a:xfrm>
            <a:off x="1364672" y="1432214"/>
            <a:ext cx="9768060" cy="3661064"/>
          </a:xfrm>
        </p:spPr>
        <p:txBody>
          <a:bodyPr/>
          <a:lstStyle/>
          <a:p>
            <a:pPr algn="just">
              <a:lnSpc>
                <a:spcPct val="150000"/>
              </a:lnSpc>
            </a:pPr>
            <a:r>
              <a:rPr lang="en-US" dirty="0"/>
              <a:t>Sensors: Incorporate sensors for temperature, humidity, and gas composition (e.g., volatile organic compounds) to assess freshness.</a:t>
            </a:r>
          </a:p>
          <a:p>
            <a:pPr algn="just">
              <a:lnSpc>
                <a:spcPct val="150000"/>
              </a:lnSpc>
            </a:pPr>
            <a:r>
              <a:rPr lang="en-US" dirty="0"/>
              <a:t>Bio-sensors: Use specific bio-sensors that detect bacterial growth or enzymatic changes indicative of spoilage.</a:t>
            </a:r>
            <a:endParaRPr lang="en-IN" dirty="0"/>
          </a:p>
        </p:txBody>
      </p:sp>
    </p:spTree>
    <p:extLst>
      <p:ext uri="{BB962C8B-B14F-4D97-AF65-F5344CB8AC3E}">
        <p14:creationId xmlns:p14="http://schemas.microsoft.com/office/powerpoint/2010/main" val="2686753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F249E-BE93-7225-5CB6-3210CA7340CB}"/>
              </a:ext>
            </a:extLst>
          </p:cNvPr>
          <p:cNvSpPr>
            <a:spLocks noGrp="1"/>
          </p:cNvSpPr>
          <p:nvPr>
            <p:ph type="title"/>
          </p:nvPr>
        </p:nvSpPr>
        <p:spPr>
          <a:xfrm>
            <a:off x="1007313" y="0"/>
            <a:ext cx="10353761" cy="1326321"/>
          </a:xfrm>
        </p:spPr>
        <p:txBody>
          <a:bodyPr/>
          <a:lstStyle/>
          <a:p>
            <a:r>
              <a:rPr lang="en-IN" sz="3600" dirty="0"/>
              <a:t>Data Acquisition Module</a:t>
            </a:r>
            <a:br>
              <a:rPr lang="en-IN" sz="3600" dirty="0"/>
            </a:br>
            <a:endParaRPr lang="en-IN" dirty="0"/>
          </a:p>
        </p:txBody>
      </p:sp>
      <p:sp>
        <p:nvSpPr>
          <p:cNvPr id="3" name="Content Placeholder 2">
            <a:extLst>
              <a:ext uri="{FF2B5EF4-FFF2-40B4-BE49-F238E27FC236}">
                <a16:creationId xmlns:a16="http://schemas.microsoft.com/office/drawing/2014/main" id="{A0DD594A-7C3F-8471-567D-CF71250A3DC8}"/>
              </a:ext>
            </a:extLst>
          </p:cNvPr>
          <p:cNvSpPr>
            <a:spLocks noGrp="1"/>
          </p:cNvSpPr>
          <p:nvPr>
            <p:ph idx="1"/>
          </p:nvPr>
        </p:nvSpPr>
        <p:spPr>
          <a:xfrm>
            <a:off x="1537249" y="1326321"/>
            <a:ext cx="8645842" cy="3702627"/>
          </a:xfrm>
        </p:spPr>
        <p:txBody>
          <a:bodyPr/>
          <a:lstStyle/>
          <a:p>
            <a:pPr algn="just">
              <a:lnSpc>
                <a:spcPct val="150000"/>
              </a:lnSpc>
              <a:buFont typeface="Arial" panose="020B0604020202020204" pitchFamily="34" charset="0"/>
              <a:buChar char="•"/>
            </a:pPr>
            <a:r>
              <a:rPr lang="en-US" b="1" dirty="0"/>
              <a:t>Microcontroller</a:t>
            </a:r>
            <a:r>
              <a:rPr lang="en-US" dirty="0"/>
              <a:t>: A central processing unit to collect data from sensors.</a:t>
            </a:r>
          </a:p>
          <a:p>
            <a:pPr algn="just">
              <a:lnSpc>
                <a:spcPct val="150000"/>
              </a:lnSpc>
              <a:buFont typeface="Arial" panose="020B0604020202020204" pitchFamily="34" charset="0"/>
              <a:buChar char="•"/>
            </a:pPr>
            <a:r>
              <a:rPr lang="en-US" b="1" dirty="0"/>
              <a:t>Analog/Digital Converters</a:t>
            </a:r>
            <a:r>
              <a:rPr lang="en-US" dirty="0"/>
              <a:t>: Convert sensor outputs into a format that can be processed.</a:t>
            </a:r>
          </a:p>
          <a:p>
            <a:endParaRPr lang="en-IN" dirty="0"/>
          </a:p>
        </p:txBody>
      </p:sp>
    </p:spTree>
    <p:extLst>
      <p:ext uri="{BB962C8B-B14F-4D97-AF65-F5344CB8AC3E}">
        <p14:creationId xmlns:p14="http://schemas.microsoft.com/office/powerpoint/2010/main" val="1643577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A07A0-E732-7A45-7599-A756847A4CEF}"/>
              </a:ext>
            </a:extLst>
          </p:cNvPr>
          <p:cNvSpPr>
            <a:spLocks noGrp="1"/>
          </p:cNvSpPr>
          <p:nvPr>
            <p:ph type="title"/>
          </p:nvPr>
        </p:nvSpPr>
        <p:spPr>
          <a:xfrm>
            <a:off x="1111222" y="173182"/>
            <a:ext cx="10353761" cy="1326321"/>
          </a:xfrm>
        </p:spPr>
        <p:txBody>
          <a:bodyPr/>
          <a:lstStyle/>
          <a:p>
            <a:r>
              <a:rPr lang="en-IN" sz="3600" dirty="0"/>
              <a:t>Connectivity Module</a:t>
            </a:r>
            <a:br>
              <a:rPr lang="en-IN" sz="3600" dirty="0"/>
            </a:br>
            <a:endParaRPr lang="en-IN" dirty="0"/>
          </a:p>
        </p:txBody>
      </p:sp>
      <p:sp>
        <p:nvSpPr>
          <p:cNvPr id="3" name="Content Placeholder 2">
            <a:extLst>
              <a:ext uri="{FF2B5EF4-FFF2-40B4-BE49-F238E27FC236}">
                <a16:creationId xmlns:a16="http://schemas.microsoft.com/office/drawing/2014/main" id="{6B52A7E0-4C7E-C1B8-1D6D-4CB42CB0DADB}"/>
              </a:ext>
            </a:extLst>
          </p:cNvPr>
          <p:cNvSpPr>
            <a:spLocks noGrp="1"/>
          </p:cNvSpPr>
          <p:nvPr>
            <p:ph idx="1"/>
          </p:nvPr>
        </p:nvSpPr>
        <p:spPr>
          <a:xfrm>
            <a:off x="1954790" y="1288473"/>
            <a:ext cx="8666623" cy="3806536"/>
          </a:xfrm>
        </p:spPr>
        <p:txBody>
          <a:bodyPr/>
          <a:lstStyle/>
          <a:p>
            <a:pPr>
              <a:lnSpc>
                <a:spcPct val="150000"/>
              </a:lnSpc>
            </a:pPr>
            <a:r>
              <a:rPr lang="en-US" b="1" dirty="0"/>
              <a:t>Wireless Communication</a:t>
            </a:r>
            <a:r>
              <a:rPr lang="en-US" dirty="0"/>
              <a:t>: Implement Wi-Fi, Bluetooth, or cellular connectivity for real-time data transmission.</a:t>
            </a:r>
          </a:p>
          <a:p>
            <a:pPr>
              <a:lnSpc>
                <a:spcPct val="150000"/>
              </a:lnSpc>
              <a:buFont typeface="Arial" panose="020B0604020202020204" pitchFamily="34" charset="0"/>
              <a:buChar char="•"/>
            </a:pPr>
            <a:r>
              <a:rPr lang="en-US" b="1" dirty="0"/>
              <a:t>Cloud Integration</a:t>
            </a:r>
            <a:r>
              <a:rPr lang="en-US" dirty="0"/>
              <a:t>: Send data to a cloud platform for storage, analysis, a</a:t>
            </a:r>
            <a:r>
              <a:rPr lang="en-IN" dirty="0" err="1"/>
              <a:t>nd</a:t>
            </a:r>
            <a:r>
              <a:rPr lang="en-IN" dirty="0"/>
              <a:t> accessibility.</a:t>
            </a:r>
            <a:endParaRPr lang="en-US" dirty="0"/>
          </a:p>
          <a:p>
            <a:endParaRPr lang="en-IN" dirty="0"/>
          </a:p>
        </p:txBody>
      </p:sp>
    </p:spTree>
    <p:extLst>
      <p:ext uri="{BB962C8B-B14F-4D97-AF65-F5344CB8AC3E}">
        <p14:creationId xmlns:p14="http://schemas.microsoft.com/office/powerpoint/2010/main" val="41098479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6B293-6CED-CF79-CC45-0F796ABD01C6}"/>
              </a:ext>
            </a:extLst>
          </p:cNvPr>
          <p:cNvSpPr>
            <a:spLocks noGrp="1"/>
          </p:cNvSpPr>
          <p:nvPr>
            <p:ph type="title"/>
          </p:nvPr>
        </p:nvSpPr>
        <p:spPr>
          <a:xfrm>
            <a:off x="913795" y="403639"/>
            <a:ext cx="10353761" cy="1326321"/>
          </a:xfrm>
        </p:spPr>
        <p:txBody>
          <a:bodyPr>
            <a:normAutofit fontScale="90000"/>
          </a:bodyPr>
          <a:lstStyle/>
          <a:p>
            <a:r>
              <a:rPr lang="en-US" sz="4000" dirty="0"/>
              <a:t>Data Processing and Analytics Module</a:t>
            </a:r>
            <a:br>
              <a:rPr lang="en-IN" sz="3600" dirty="0"/>
            </a:br>
            <a:endParaRPr lang="en-IN" dirty="0"/>
          </a:p>
        </p:txBody>
      </p:sp>
      <p:sp>
        <p:nvSpPr>
          <p:cNvPr id="3" name="Content Placeholder 2">
            <a:extLst>
              <a:ext uri="{FF2B5EF4-FFF2-40B4-BE49-F238E27FC236}">
                <a16:creationId xmlns:a16="http://schemas.microsoft.com/office/drawing/2014/main" id="{62AC3EDE-EC84-88B2-AFC6-1B52EA2A4B21}"/>
              </a:ext>
            </a:extLst>
          </p:cNvPr>
          <p:cNvSpPr>
            <a:spLocks noGrp="1"/>
          </p:cNvSpPr>
          <p:nvPr>
            <p:ph idx="1"/>
          </p:nvPr>
        </p:nvSpPr>
        <p:spPr>
          <a:xfrm>
            <a:off x="1653584" y="1880754"/>
            <a:ext cx="8884832" cy="3432464"/>
          </a:xfrm>
        </p:spPr>
        <p:txBody>
          <a:bodyPr/>
          <a:lstStyle/>
          <a:p>
            <a:pPr algn="just">
              <a:buFont typeface="Arial" panose="020B0604020202020204" pitchFamily="34" charset="0"/>
              <a:buChar char="•"/>
            </a:pPr>
            <a:r>
              <a:rPr lang="en-US" b="1" dirty="0"/>
              <a:t>Edge Computing</a:t>
            </a:r>
            <a:r>
              <a:rPr lang="en-US" dirty="0"/>
              <a:t>: Perform initial data processing locally to reduce latency and bandwidth use.</a:t>
            </a:r>
          </a:p>
          <a:p>
            <a:pPr algn="just">
              <a:buFont typeface="Arial" panose="020B0604020202020204" pitchFamily="34" charset="0"/>
              <a:buChar char="•"/>
            </a:pPr>
            <a:r>
              <a:rPr lang="en-US" b="1" dirty="0"/>
              <a:t>Machine Learning Algorithms</a:t>
            </a:r>
            <a:r>
              <a:rPr lang="en-US" dirty="0"/>
              <a:t>: Analyze data patterns to predict freshness and spoilage trends.</a:t>
            </a:r>
          </a:p>
          <a:p>
            <a:endParaRPr lang="en-IN" dirty="0"/>
          </a:p>
        </p:txBody>
      </p:sp>
    </p:spTree>
    <p:extLst>
      <p:ext uri="{BB962C8B-B14F-4D97-AF65-F5344CB8AC3E}">
        <p14:creationId xmlns:p14="http://schemas.microsoft.com/office/powerpoint/2010/main" val="36533333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7873D-2781-F6B7-DD11-9CE9B1B5C0E9}"/>
              </a:ext>
            </a:extLst>
          </p:cNvPr>
          <p:cNvSpPr>
            <a:spLocks noGrp="1"/>
          </p:cNvSpPr>
          <p:nvPr>
            <p:ph type="title"/>
          </p:nvPr>
        </p:nvSpPr>
        <p:spPr>
          <a:xfrm>
            <a:off x="913796" y="0"/>
            <a:ext cx="10353761" cy="1326321"/>
          </a:xfrm>
        </p:spPr>
        <p:txBody>
          <a:bodyPr/>
          <a:lstStyle/>
          <a:p>
            <a:r>
              <a:rPr lang="en-IN" dirty="0"/>
              <a:t>Software Details</a:t>
            </a:r>
          </a:p>
        </p:txBody>
      </p:sp>
      <p:sp>
        <p:nvSpPr>
          <p:cNvPr id="3" name="Content Placeholder 2">
            <a:extLst>
              <a:ext uri="{FF2B5EF4-FFF2-40B4-BE49-F238E27FC236}">
                <a16:creationId xmlns:a16="http://schemas.microsoft.com/office/drawing/2014/main" id="{39FC23FB-6110-48A8-B312-482425603F8C}"/>
              </a:ext>
            </a:extLst>
          </p:cNvPr>
          <p:cNvSpPr>
            <a:spLocks noGrp="1"/>
          </p:cNvSpPr>
          <p:nvPr>
            <p:ph idx="1"/>
          </p:nvPr>
        </p:nvSpPr>
        <p:spPr>
          <a:xfrm>
            <a:off x="784339" y="1427300"/>
            <a:ext cx="10623321" cy="4003399"/>
          </a:xfrm>
        </p:spPr>
        <p:txBody>
          <a:bodyPr>
            <a:normAutofit/>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53912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4304E-E027-181F-4828-358EA684F6F9}"/>
              </a:ext>
            </a:extLst>
          </p:cNvPr>
          <p:cNvSpPr>
            <a:spLocks noGrp="1"/>
          </p:cNvSpPr>
          <p:nvPr>
            <p:ph type="title"/>
          </p:nvPr>
        </p:nvSpPr>
        <p:spPr>
          <a:xfrm>
            <a:off x="913796" y="-128155"/>
            <a:ext cx="10353761" cy="1326321"/>
          </a:xfrm>
        </p:spPr>
        <p:txBody>
          <a:bodyPr/>
          <a:lstStyle/>
          <a:p>
            <a:r>
              <a:rPr lang="en-IN" dirty="0"/>
              <a:t>Front End</a:t>
            </a:r>
          </a:p>
        </p:txBody>
      </p:sp>
      <p:sp>
        <p:nvSpPr>
          <p:cNvPr id="3" name="Content Placeholder 2">
            <a:extLst>
              <a:ext uri="{FF2B5EF4-FFF2-40B4-BE49-F238E27FC236}">
                <a16:creationId xmlns:a16="http://schemas.microsoft.com/office/drawing/2014/main" id="{EFB63D89-F0E4-B7B6-23CA-2F8D56BD2172}"/>
              </a:ext>
            </a:extLst>
          </p:cNvPr>
          <p:cNvSpPr>
            <a:spLocks noGrp="1"/>
          </p:cNvSpPr>
          <p:nvPr>
            <p:ph idx="1"/>
          </p:nvPr>
        </p:nvSpPr>
        <p:spPr>
          <a:xfrm>
            <a:off x="1080049" y="1198166"/>
            <a:ext cx="10433078" cy="3998486"/>
          </a:xfrm>
        </p:spPr>
        <p:txBody>
          <a:bodyPr>
            <a:normAutofit/>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5155871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BC93B-C3B0-391C-7298-3C63BA1C94A6}"/>
              </a:ext>
            </a:extLst>
          </p:cNvPr>
          <p:cNvSpPr>
            <a:spLocks noGrp="1"/>
          </p:cNvSpPr>
          <p:nvPr>
            <p:ph type="title"/>
          </p:nvPr>
        </p:nvSpPr>
        <p:spPr>
          <a:xfrm>
            <a:off x="975536" y="-117763"/>
            <a:ext cx="10353761" cy="1326321"/>
          </a:xfrm>
        </p:spPr>
        <p:txBody>
          <a:bodyPr/>
          <a:lstStyle/>
          <a:p>
            <a:r>
              <a:rPr lang="en-IN" dirty="0"/>
              <a:t>Database</a:t>
            </a:r>
          </a:p>
        </p:txBody>
      </p:sp>
      <p:sp>
        <p:nvSpPr>
          <p:cNvPr id="3" name="Content Placeholder 2">
            <a:extLst>
              <a:ext uri="{FF2B5EF4-FFF2-40B4-BE49-F238E27FC236}">
                <a16:creationId xmlns:a16="http://schemas.microsoft.com/office/drawing/2014/main" id="{64E9FA27-36F9-F02C-A34D-EDEB323A93A3}"/>
              </a:ext>
            </a:extLst>
          </p:cNvPr>
          <p:cNvSpPr>
            <a:spLocks noGrp="1"/>
          </p:cNvSpPr>
          <p:nvPr>
            <p:ph idx="1"/>
          </p:nvPr>
        </p:nvSpPr>
        <p:spPr>
          <a:xfrm>
            <a:off x="862703" y="1208558"/>
            <a:ext cx="10716839" cy="5084618"/>
          </a:xfrm>
        </p:spPr>
        <p:txBody>
          <a:bodyPr>
            <a:normAutofit/>
          </a:bodyPr>
          <a:lstStyle/>
          <a:p>
            <a:pPr algn="just">
              <a:lnSpc>
                <a:spcPct val="15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47381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CD9D9-2C2F-0F2C-7514-54C664AE23AE}"/>
              </a:ext>
            </a:extLst>
          </p:cNvPr>
          <p:cNvSpPr>
            <a:spLocks noGrp="1"/>
          </p:cNvSpPr>
          <p:nvPr>
            <p:ph type="title"/>
          </p:nvPr>
        </p:nvSpPr>
        <p:spPr>
          <a:xfrm>
            <a:off x="1007313" y="-117764"/>
            <a:ext cx="10353761" cy="1326321"/>
          </a:xfrm>
        </p:spPr>
        <p:txBody>
          <a:bodyPr/>
          <a:lstStyle/>
          <a:p>
            <a:r>
              <a:rPr lang="en-IN" dirty="0"/>
              <a:t>Cloud Web Server</a:t>
            </a:r>
          </a:p>
        </p:txBody>
      </p:sp>
      <p:sp>
        <p:nvSpPr>
          <p:cNvPr id="3" name="Content Placeholder 2">
            <a:extLst>
              <a:ext uri="{FF2B5EF4-FFF2-40B4-BE49-F238E27FC236}">
                <a16:creationId xmlns:a16="http://schemas.microsoft.com/office/drawing/2014/main" id="{A167DD49-DCC1-4DC5-6F13-D6877D99890E}"/>
              </a:ext>
            </a:extLst>
          </p:cNvPr>
          <p:cNvSpPr>
            <a:spLocks noGrp="1"/>
          </p:cNvSpPr>
          <p:nvPr>
            <p:ph idx="1"/>
          </p:nvPr>
        </p:nvSpPr>
        <p:spPr>
          <a:xfrm>
            <a:off x="811919" y="1111827"/>
            <a:ext cx="10568161" cy="4904509"/>
          </a:xfrm>
        </p:spPr>
        <p:txBody>
          <a:bodyPr>
            <a:normAutofit lnSpcReduction="10000"/>
          </a:bodyPr>
          <a:lstStyle/>
          <a:p>
            <a:pPr algn="just">
              <a:lnSpc>
                <a:spcPct val="160000"/>
              </a:lnSpc>
            </a:pPr>
            <a:r>
              <a:rPr lang="en-US" sz="19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19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1900" dirty="0">
                <a:cs typeface="Times New Roman" panose="02020603050405020304" pitchFamily="18" charset="0"/>
              </a:rPr>
              <a:t>It provides a flexible environment for the developers which allows them to work on projects from anywhere using any device with internet access.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8860391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C70F-E42C-8531-839E-139404E32AE5}"/>
              </a:ext>
            </a:extLst>
          </p:cNvPr>
          <p:cNvSpPr>
            <a:spLocks noGrp="1"/>
          </p:cNvSpPr>
          <p:nvPr>
            <p:ph type="title"/>
          </p:nvPr>
        </p:nvSpPr>
        <p:spPr>
          <a:xfrm>
            <a:off x="919119" y="-127339"/>
            <a:ext cx="10353761" cy="1326321"/>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0075E350-8287-527D-D00D-71B27BEA93F7}"/>
              </a:ext>
            </a:extLst>
          </p:cNvPr>
          <p:cNvSpPr>
            <a:spLocks noGrp="1"/>
          </p:cNvSpPr>
          <p:nvPr>
            <p:ph idx="1"/>
          </p:nvPr>
        </p:nvSpPr>
        <p:spPr>
          <a:xfrm>
            <a:off x="1578466" y="1198982"/>
            <a:ext cx="10353762" cy="3695136"/>
          </a:xfrm>
        </p:spPr>
        <p:txBody>
          <a:bodyPr/>
          <a:lstStyle/>
          <a:p>
            <a:pPr lvl="0" algn="just">
              <a:lnSpc>
                <a:spcPct val="150000"/>
              </a:lnSpc>
            </a:pPr>
            <a:r>
              <a:rPr lang="en-US" sz="1800" dirty="0">
                <a:cs typeface="Times New Roman" pitchFamily="18" charset="0"/>
              </a:rPr>
              <a:t>Operating System	: Windows 10</a:t>
            </a:r>
          </a:p>
          <a:p>
            <a:pPr lvl="0"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16279337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87C0C2-FA1F-DFD0-26BF-589F1812E815}"/>
              </a:ext>
            </a:extLst>
          </p:cNvPr>
          <p:cNvSpPr>
            <a:spLocks noGrp="1"/>
          </p:cNvSpPr>
          <p:nvPr>
            <p:ph type="title"/>
          </p:nvPr>
        </p:nvSpPr>
        <p:spPr>
          <a:xfrm>
            <a:off x="902799" y="-128155"/>
            <a:ext cx="10353761" cy="1326321"/>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B9D70640-E860-862B-B398-61BE65D93285}"/>
              </a:ext>
            </a:extLst>
          </p:cNvPr>
          <p:cNvSpPr>
            <a:spLocks noGrp="1"/>
          </p:cNvSpPr>
          <p:nvPr>
            <p:ph idx="1"/>
          </p:nvPr>
        </p:nvSpPr>
        <p:spPr>
          <a:xfrm>
            <a:off x="1838238" y="1337528"/>
            <a:ext cx="10353762" cy="3695136"/>
          </a:xfrm>
        </p:spPr>
        <p:txBody>
          <a:bodyPr>
            <a:normAutofit/>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a:t>
            </a:r>
            <a:endParaRPr lang="en-IN" sz="1800" dirty="0"/>
          </a:p>
        </p:txBody>
      </p:sp>
    </p:spTree>
    <p:extLst>
      <p:ext uri="{BB962C8B-B14F-4D97-AF65-F5344CB8AC3E}">
        <p14:creationId xmlns:p14="http://schemas.microsoft.com/office/powerpoint/2010/main" val="10231097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06B53-4B16-638A-A28C-3528AB1D0152}"/>
              </a:ext>
            </a:extLst>
          </p:cNvPr>
          <p:cNvSpPr>
            <a:spLocks noGrp="1"/>
          </p:cNvSpPr>
          <p:nvPr>
            <p:ph type="title"/>
          </p:nvPr>
        </p:nvSpPr>
        <p:spPr>
          <a:xfrm>
            <a:off x="913795" y="-159327"/>
            <a:ext cx="10353761" cy="1326321"/>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F5EDD6B9-D054-BB04-4847-DF3190B1EFB2}"/>
              </a:ext>
            </a:extLst>
          </p:cNvPr>
          <p:cNvSpPr>
            <a:spLocks noGrp="1"/>
          </p:cNvSpPr>
          <p:nvPr>
            <p:ph idx="1"/>
          </p:nvPr>
        </p:nvSpPr>
        <p:spPr>
          <a:xfrm>
            <a:off x="913795" y="1166994"/>
            <a:ext cx="10485032" cy="4211218"/>
          </a:xfrm>
        </p:spPr>
        <p:txBody>
          <a:bodyPr>
            <a:normAutofit/>
          </a:bodyPr>
          <a:lstStyle/>
          <a:p>
            <a:pPr algn="just">
              <a:lnSpc>
                <a:spcPct val="150000"/>
              </a:lnSpc>
            </a:pPr>
            <a:r>
              <a:rPr lang="en-US" sz="1800" dirty="0"/>
              <a:t>Our experience has shown that post-harvest technologies such as IoT sensors combined with cloud-based analytics can reduce fresh food waste by 50 percent or more. </a:t>
            </a:r>
          </a:p>
          <a:p>
            <a:pPr algn="just">
              <a:lnSpc>
                <a:spcPct val="150000"/>
              </a:lnSpc>
            </a:pPr>
            <a:r>
              <a:rPr lang="en-US" sz="1800" dirty="0"/>
              <a:t>This is far better than the seven percent cited in the report because this approach identifies where the problems arise, provides an automated mechanism to address them and ultimately ensure that each pallet of produce is delivered with sufficient freshness to prevent waste.</a:t>
            </a:r>
          </a:p>
          <a:p>
            <a:pPr algn="just">
              <a:lnSpc>
                <a:spcPct val="150000"/>
              </a:lnSpc>
            </a:pPr>
            <a:r>
              <a:rPr lang="en-US" sz="1800" dirty="0"/>
              <a:t>An exhaustive research has led us to conclude that the food industry can be revolutionized by a simple combination of sensors, IoT and machine learning.</a:t>
            </a:r>
          </a:p>
          <a:p>
            <a:pPr algn="just">
              <a:lnSpc>
                <a:spcPct val="150000"/>
              </a:lnSpc>
            </a:pPr>
            <a:r>
              <a:rPr lang="en-US" sz="1800" dirty="0"/>
              <a:t> After integration, this model will create a competition between food manufacturers to sell more healthy food and create awareness among consumer to purchase more healthy food.</a:t>
            </a:r>
            <a:endParaRPr lang="en-IN" sz="1800" dirty="0"/>
          </a:p>
        </p:txBody>
      </p:sp>
    </p:spTree>
    <p:extLst>
      <p:ext uri="{BB962C8B-B14F-4D97-AF65-F5344CB8AC3E}">
        <p14:creationId xmlns:p14="http://schemas.microsoft.com/office/powerpoint/2010/main" val="323281692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37</TotalTime>
  <Words>2148</Words>
  <Application>Microsoft Office PowerPoint</Application>
  <PresentationFormat>Widescreen</PresentationFormat>
  <Paragraphs>90</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Bookman Old Style</vt:lpstr>
      <vt:lpstr>Rockwell</vt:lpstr>
      <vt:lpstr>Times New Roman</vt:lpstr>
      <vt:lpstr>Damask</vt:lpstr>
      <vt:lpstr>A fish meat freshness detector for IOT- based seafood market application </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Sensing Module </vt:lpstr>
      <vt:lpstr>Data Acquisition Module </vt:lpstr>
      <vt:lpstr>Connectivity Module </vt:lpstr>
      <vt:lpstr>Data Processing and Analytics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2024-10-09T14:13:21Z</dcterms:created>
  <dcterms:modified xsi:type="dcterms:W3CDTF">2024-10-09T14:50:55Z</dcterms:modified>
</cp:coreProperties>
</file>