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1"/>
  </p:sldMasterIdLst>
  <p:sldIdLst>
    <p:sldId id="256" r:id="rId2"/>
    <p:sldId id="28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95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518826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699418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71590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38903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07-10-2024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299944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78368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23C765A-790E-4DDD-B720-A3DC44661A02}" type="datetimeFigureOut">
              <a:rPr lang="en-IN" smtClean="0"/>
              <a:t>07-10-2024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179627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82948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92794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537533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435396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6522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200194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583179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78172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917425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26302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07-10-2024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099934490"/>
      </p:ext>
    </p:extLst>
  </p:cSld>
  <p:clrMap bg1="dk1" tx1="lt1" bg2="dk2" tx2="lt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 id="2147483791"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161309" y="2688597"/>
            <a:ext cx="8542654" cy="523220"/>
          </a:xfrm>
          <a:prstGeom prst="rect">
            <a:avLst/>
          </a:prstGeom>
          <a:noFill/>
        </p:spPr>
        <p:txBody>
          <a:bodyPr wrap="square">
            <a:spAutoFit/>
          </a:bodyPr>
          <a:lstStyle/>
          <a:p>
            <a:r>
              <a:rPr lang="en-US" sz="2800" dirty="0"/>
              <a:t>Software for Speech Language Therapy Clinical Services</a:t>
            </a:r>
            <a:endParaRPr lang="en-IN" sz="2800"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75" y="1632174"/>
            <a:ext cx="10793650" cy="3593651"/>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259772" y="-35560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259772" y="906752"/>
            <a:ext cx="11502736" cy="5660303"/>
          </a:xfrm>
        </p:spPr>
        <p:txBody>
          <a:bodyPr>
            <a:noAutofit/>
          </a:bodyPr>
          <a:lstStyle/>
          <a:p>
            <a:pPr algn="just">
              <a:lnSpc>
                <a:spcPct val="150000"/>
              </a:lnSpc>
              <a:buFont typeface="Arial" panose="020B0604020202020204" pitchFamily="34" charset="0"/>
              <a:buChar char="•"/>
            </a:pPr>
            <a:r>
              <a:rPr lang="en-US" dirty="0"/>
              <a:t>Background: The rehabilitation institutes involved in this activity face high therapy cases load and more number of student therapists with less number of therapy supervisors. Following this system in manual mode impedes providing prompt services. </a:t>
            </a:r>
          </a:p>
          <a:p>
            <a:pPr algn="just">
              <a:lnSpc>
                <a:spcPct val="150000"/>
              </a:lnSpc>
              <a:buFont typeface="Arial" panose="020B0604020202020204" pitchFamily="34" charset="0"/>
              <a:buChar char="•"/>
            </a:pPr>
            <a:r>
              <a:rPr lang="en-US" dirty="0"/>
              <a:t>Description: Clinical services with respect to speech language therapy begins with patient allocation to the therapist. The therapist then prepares therapy plan with goals and activities. The respective case supervisor needs to check the therapy plan and provide the inputs for further continuation of regular therapy sessions. </a:t>
            </a:r>
          </a:p>
          <a:p>
            <a:pPr algn="just">
              <a:lnSpc>
                <a:spcPct val="150000"/>
              </a:lnSpc>
            </a:pPr>
            <a:r>
              <a:rPr lang="en-US" dirty="0"/>
              <a:t>At least post ten therapy sessions the therapist writes the progress report of the therapy case. Further, it is evaluated by the supervisor. This Cycle of speech language therapy clinical services in continuous until the therapy case has completely improved or discontinued due to various reasons. </a:t>
            </a:r>
          </a:p>
          <a:p>
            <a:pPr algn="just">
              <a:lnSpc>
                <a:spcPct val="150000"/>
              </a:lnSpc>
            </a:pPr>
            <a:r>
              <a:rPr lang="en-US" dirty="0"/>
              <a:t>The supervisor based on overall handling of therapy sessions gives clinical ratings. Expected Solution: The process needs to become digitized with the use of software where in right from the allocation of cases, therapy related documentation by both therapist and supervisor, clinical evaluation of therapy, feedback and clinical rating can be performed.</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03909" y="-294120"/>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862444" y="1028701"/>
            <a:ext cx="9570027" cy="5101936"/>
          </a:xfrm>
        </p:spPr>
        <p:txBody>
          <a:bodyPr>
            <a:normAutofit lnSpcReduction="10000"/>
          </a:bodyPr>
          <a:lstStyle/>
          <a:p>
            <a:pPr algn="just">
              <a:lnSpc>
                <a:spcPct val="160000"/>
              </a:lnSpc>
              <a:buFont typeface="Arial" panose="020B0604020202020204" pitchFamily="34" charset="0"/>
              <a:buChar char="•"/>
            </a:pPr>
            <a:r>
              <a:rPr lang="en-US" dirty="0"/>
              <a:t>Thus, to improve patient usage and therapeutic outcomes, the positive and negative factors influencing therapists must be clearly understood. To gain this understanding, the current two studies were designed to explore how technology use is accepted among speech and language therapists in Germany.</a:t>
            </a:r>
          </a:p>
          <a:p>
            <a:pPr algn="just">
              <a:lnSpc>
                <a:spcPct val="160000"/>
              </a:lnSpc>
              <a:buFont typeface="Arial" panose="020B0604020202020204" pitchFamily="34" charset="0"/>
              <a:buChar char="•"/>
            </a:pPr>
            <a:r>
              <a:rPr lang="en-US" dirty="0"/>
              <a:t> In this context, acceptance refers to the positive decision to utilize and apply an innovation (Simon, 2001). Although a highly subject-specific positive attitude of an individual is usually a prerequisite for acceptance, it alone is not sufficient—acceptance also takes into account the potential or actual use of the new technology in addition to attitude formation (</a:t>
            </a:r>
            <a:r>
              <a:rPr lang="en-US" dirty="0" err="1"/>
              <a:t>Kollmann</a:t>
            </a:r>
            <a:r>
              <a:rPr lang="en-US" dirty="0"/>
              <a:t>, 1999). In the context of video therapy usage, </a:t>
            </a:r>
            <a:r>
              <a:rPr lang="en-US" dirty="0" err="1"/>
              <a:t>Rettinger</a:t>
            </a:r>
            <a:r>
              <a:rPr lang="en-US" dirty="0"/>
              <a:t> et al.</a:t>
            </a:r>
          </a:p>
          <a:p>
            <a:pPr algn="just">
              <a:lnSpc>
                <a:spcPct val="160000"/>
              </a:lnSpc>
              <a:buFont typeface="Arial" panose="020B0604020202020204" pitchFamily="34" charset="0"/>
              <a:buChar char="•"/>
            </a:pPr>
            <a:r>
              <a:rPr lang="en-US" dirty="0"/>
              <a:t> (2021) identified that acceptance was one of the two key elements that define the usage of video therapy (the other being regulatory frameworks).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460375"/>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322118" y="989013"/>
            <a:ext cx="11547764" cy="5299652"/>
          </a:xfrm>
        </p:spPr>
        <p:txBody>
          <a:bodyPr>
            <a:normAutofit lnSpcReduction="10000"/>
          </a:bodyPr>
          <a:lstStyle/>
          <a:p>
            <a:pPr algn="just">
              <a:lnSpc>
                <a:spcPct val="160000"/>
              </a:lnSpc>
              <a:buFont typeface="Arial" panose="020B0604020202020204" pitchFamily="34" charset="0"/>
              <a:buChar char="•"/>
            </a:pPr>
            <a:r>
              <a:rPr lang="en-US" dirty="0"/>
              <a:t>In order to be able to digitally act safely in the future and to support their patients’ digital participation, therapists need to be digitally competent. Unfortunately, digital skills and the use of digital tools are not as yet an integral part of healthcare education in Germany and Europe more generally (European Health Parliament, 2020). </a:t>
            </a:r>
          </a:p>
          <a:p>
            <a:pPr algn="just">
              <a:lnSpc>
                <a:spcPct val="160000"/>
              </a:lnSpc>
              <a:buFont typeface="Arial" panose="020B0604020202020204" pitchFamily="34" charset="0"/>
              <a:buChar char="•"/>
            </a:pPr>
            <a:r>
              <a:rPr lang="en-US" dirty="0"/>
              <a:t>The training of digital skills, alongside its underlying acceptance, represents one of the current challenges in professionalization in the field of communication disorders (Lin et al., 2021). Incorporating digital topics and skills into academic and professional development curricula has been well identified as critical to ensure that the field of communication disorders is prepared for the ever-digitizing healthcare environment (Brennan et al., 2010; Theodoros, 2012; Edwards and </a:t>
            </a:r>
            <a:r>
              <a:rPr lang="en-US" dirty="0" err="1"/>
              <a:t>Dukhovny</a:t>
            </a:r>
            <a:r>
              <a:rPr lang="en-US" dirty="0"/>
              <a:t>, 2017; Lin et al., 2021). </a:t>
            </a:r>
          </a:p>
          <a:p>
            <a:pPr algn="just">
              <a:lnSpc>
                <a:spcPct val="160000"/>
              </a:lnSpc>
              <a:buFont typeface="Arial" panose="020B0604020202020204" pitchFamily="34" charset="0"/>
              <a:buChar char="•"/>
            </a:pPr>
            <a:r>
              <a:rPr lang="en-US" dirty="0"/>
              <a:t>Understanding the adoption and acceptance of digital media in SLT is crucial for optimizing application selections in therapy itself and educational strategies in training settings (</a:t>
            </a:r>
            <a:r>
              <a:rPr lang="en-US" dirty="0" err="1"/>
              <a:t>Hastall</a:t>
            </a:r>
            <a:r>
              <a:rPr lang="en-US" dirty="0"/>
              <a:t> et al., 2017; </a:t>
            </a:r>
            <a:r>
              <a:rPr lang="en-US" dirty="0" err="1"/>
              <a:t>Albudoor</a:t>
            </a:r>
            <a:r>
              <a:rPr lang="en-US" dirty="0"/>
              <a:t> and Pena, 2021). Thus a clear understanding of the challenges facing therapists can inform educational institutions of any systematic gaps in understanding</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20637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768927" y="910502"/>
            <a:ext cx="10453255" cy="5282478"/>
          </a:xfrm>
        </p:spPr>
        <p:txBody>
          <a:bodyPr>
            <a:normAutofit/>
          </a:bodyPr>
          <a:lstStyle/>
          <a:p>
            <a:pPr algn="just">
              <a:lnSpc>
                <a:spcPct val="150000"/>
              </a:lnSpc>
              <a:buFont typeface="Arial" panose="020B0604020202020204" pitchFamily="34" charset="0"/>
              <a:buChar char="•"/>
            </a:pPr>
            <a:r>
              <a:rPr lang="en-US" b="1" dirty="0"/>
              <a:t>Limited Personal Interaction</a:t>
            </a:r>
            <a:r>
              <a:rPr lang="en-US" dirty="0"/>
              <a:t>: Virtual platforms can reduce face-to-face interactions, which are crucial for building rapport and observing non-verbal cues.</a:t>
            </a:r>
          </a:p>
          <a:p>
            <a:pPr algn="just">
              <a:lnSpc>
                <a:spcPct val="150000"/>
              </a:lnSpc>
              <a:buFont typeface="Arial" panose="020B0604020202020204" pitchFamily="34" charset="0"/>
              <a:buChar char="•"/>
            </a:pPr>
            <a:r>
              <a:rPr lang="en-US" b="1" dirty="0"/>
              <a:t>Technical Issues</a:t>
            </a:r>
            <a:r>
              <a:rPr lang="en-US" dirty="0"/>
              <a:t>: Connectivity problems, software bugs, or device compatibility issues can disrupt therapy sessions and affect progress.</a:t>
            </a:r>
          </a:p>
          <a:p>
            <a:pPr algn="just">
              <a:lnSpc>
                <a:spcPct val="150000"/>
              </a:lnSpc>
              <a:buFont typeface="Arial" panose="020B0604020202020204" pitchFamily="34" charset="0"/>
              <a:buChar char="•"/>
            </a:pPr>
            <a:r>
              <a:rPr lang="en-US" b="1" dirty="0"/>
              <a:t>Accessibility</a:t>
            </a:r>
            <a:r>
              <a:rPr lang="en-US" dirty="0"/>
              <a:t>: Not all clients may have access to the necessary technology or a reliable internet connection, which can limit participation.</a:t>
            </a:r>
          </a:p>
          <a:p>
            <a:pPr algn="just">
              <a:lnSpc>
                <a:spcPct val="150000"/>
              </a:lnSpc>
              <a:buFont typeface="Arial" panose="020B0604020202020204" pitchFamily="34" charset="0"/>
              <a:buChar char="•"/>
            </a:pPr>
            <a:r>
              <a:rPr lang="en-US" b="1" dirty="0"/>
              <a:t>Customization Limits</a:t>
            </a:r>
            <a:r>
              <a:rPr lang="en-US" dirty="0"/>
              <a:t>: Some software may not allow for sufficient customization to meet individual client needs, making it harder to tailor therapy effectively.</a:t>
            </a:r>
          </a:p>
          <a:p>
            <a:pPr algn="just">
              <a:lnSpc>
                <a:spcPct val="150000"/>
              </a:lnSpc>
              <a:buFont typeface="Arial" panose="020B0604020202020204" pitchFamily="34" charset="0"/>
              <a:buChar char="•"/>
            </a:pPr>
            <a:r>
              <a:rPr lang="en-US" b="1" dirty="0"/>
              <a:t>Data Privacy Concerns</a:t>
            </a:r>
            <a:r>
              <a:rPr lang="en-US" dirty="0"/>
              <a:t>: Storing sensitive client information online raises concerns about data security and privacy breaches.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66255" y="-300038"/>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429491" y="1149350"/>
            <a:ext cx="11333017" cy="5247410"/>
          </a:xfrm>
        </p:spPr>
        <p:txBody>
          <a:bodyPr>
            <a:normAutofit fontScale="92500" lnSpcReduction="10000"/>
          </a:bodyPr>
          <a:lstStyle/>
          <a:p>
            <a:pPr algn="just">
              <a:lnSpc>
                <a:spcPct val="150000"/>
              </a:lnSpc>
            </a:pPr>
            <a:r>
              <a:rPr lang="en-US" sz="1900" dirty="0"/>
              <a:t>This comprehensive solution includes modules for assessment, articulation, language development, social communication, fluency, voice therapy, cognitive-communication, and augmentative and alternative communication (AAC). Each module offers interactive exercises, progress tracking, and customizable resources tailored to individual client needs.</a:t>
            </a:r>
          </a:p>
          <a:p>
            <a:pPr algn="just">
              <a:lnSpc>
                <a:spcPct val="150000"/>
              </a:lnSpc>
            </a:pPr>
            <a:r>
              <a:rPr lang="en-US" sz="1900" dirty="0"/>
              <a:t>The platform also features a teletherapy component, enabling secure video conferencing for remote sessions, which ensures accessibility for clients regardless of location. </a:t>
            </a:r>
          </a:p>
          <a:p>
            <a:pPr algn="just">
              <a:lnSpc>
                <a:spcPct val="150000"/>
              </a:lnSpc>
            </a:pPr>
            <a:r>
              <a:rPr lang="en-US" sz="1900" dirty="0"/>
              <a:t>Additionally, caregivers can access home practice resources to reinforce skills outside of therapy sessions. Built-in analytics tools provide therapists with real-time feedback on client performance, allowing for data-driven adjustments to treatment plans.</a:t>
            </a:r>
          </a:p>
          <a:p>
            <a:pPr algn="just">
              <a:lnSpc>
                <a:spcPct val="150000"/>
              </a:lnSpc>
            </a:pPr>
            <a:r>
              <a:rPr lang="en-US" sz="1900" dirty="0"/>
              <a:t>By combining cutting-edge technology with evidence-based practices, this proposed system aims to create a supportive and engaging environment for both clients and therapists, ultimately improving therapy outcomes and enhancing the overall experience in speech-language therapy settings.</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93518" y="-294120"/>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881280" y="862445"/>
            <a:ext cx="9956438" cy="5320145"/>
          </a:xfrm>
        </p:spPr>
        <p:txBody>
          <a:bodyPr>
            <a:normAutofit/>
          </a:bodyPr>
          <a:lstStyle/>
          <a:p>
            <a:pPr algn="just">
              <a:lnSpc>
                <a:spcPct val="150000"/>
              </a:lnSpc>
              <a:buFont typeface="Arial" panose="020B0604020202020204" pitchFamily="34" charset="0"/>
              <a:buChar char="•"/>
            </a:pPr>
            <a:r>
              <a:rPr lang="en-US" b="1" dirty="0"/>
              <a:t>Accessibility</a:t>
            </a:r>
            <a:r>
              <a:rPr lang="en-US" dirty="0"/>
              <a:t>: Software can provide therapy options to clients in remote areas or those with mobility issues, increasing access to services.</a:t>
            </a:r>
          </a:p>
          <a:p>
            <a:pPr algn="just">
              <a:lnSpc>
                <a:spcPct val="150000"/>
              </a:lnSpc>
              <a:buFont typeface="Arial" panose="020B0604020202020204" pitchFamily="34" charset="0"/>
              <a:buChar char="•"/>
            </a:pPr>
            <a:r>
              <a:rPr lang="en-US" b="1" dirty="0"/>
              <a:t>Flexibility</a:t>
            </a:r>
            <a:r>
              <a:rPr lang="en-US" dirty="0"/>
              <a:t>: Online platforms allow for scheduling convenience, making it easier for clients to attend sessions without the constraints of travel.</a:t>
            </a:r>
          </a:p>
          <a:p>
            <a:pPr algn="just">
              <a:lnSpc>
                <a:spcPct val="150000"/>
              </a:lnSpc>
              <a:buFont typeface="Arial" panose="020B0604020202020204" pitchFamily="34" charset="0"/>
              <a:buChar char="•"/>
            </a:pPr>
            <a:r>
              <a:rPr lang="en-US" b="1" dirty="0"/>
              <a:t>Resource Variety</a:t>
            </a:r>
            <a:r>
              <a:rPr lang="en-US" dirty="0"/>
              <a:t>: Many programs offer a wide range of interactive materials, exercises, and games, which can enhance engagement and motivation for clients.</a:t>
            </a:r>
          </a:p>
          <a:p>
            <a:pPr algn="just">
              <a:lnSpc>
                <a:spcPct val="150000"/>
              </a:lnSpc>
              <a:buFont typeface="Arial" panose="020B0604020202020204" pitchFamily="34" charset="0"/>
              <a:buChar char="•"/>
            </a:pPr>
            <a:r>
              <a:rPr lang="en-US" b="1" dirty="0"/>
              <a:t>Progress Tracking</a:t>
            </a:r>
            <a:r>
              <a:rPr lang="en-US" dirty="0"/>
              <a:t>: Software often includes built-in tools for tracking client progress over time, making it easier for therapists to adjust treatment plans based on data.</a:t>
            </a:r>
          </a:p>
          <a:p>
            <a:pPr algn="just">
              <a:lnSpc>
                <a:spcPct val="150000"/>
              </a:lnSpc>
              <a:buFont typeface="Arial" panose="020B0604020202020204" pitchFamily="34" charset="0"/>
              <a:buChar char="•"/>
            </a:pPr>
            <a:r>
              <a:rPr lang="en-US" b="1" dirty="0"/>
              <a:t>Cost-Effective</a:t>
            </a:r>
            <a:r>
              <a:rPr lang="en-US" dirty="0"/>
              <a:t>: Some platforms may offer lower costs compared to traditional in-person therapy, especially for clients who may need ongoing sessions.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190500" y="-39211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438150" y="911801"/>
            <a:ext cx="11315700" cy="5946199"/>
          </a:xfrm>
        </p:spPr>
        <p:txBody>
          <a:bodyPr>
            <a:normAutofit fontScale="77500" lnSpcReduction="20000"/>
          </a:bodyPr>
          <a:lstStyle/>
          <a:p>
            <a:pPr algn="just">
              <a:lnSpc>
                <a:spcPct val="150000"/>
              </a:lnSpc>
              <a:buFont typeface="Arial" panose="020B0604020202020204" pitchFamily="34" charset="0"/>
              <a:buChar char="•"/>
            </a:pPr>
            <a:r>
              <a:rPr lang="en-US" sz="2300" dirty="0"/>
              <a:t>Information and communication technology (ICT) is a growing area of research in health care, including in speech and language therapy (SLT), and its applications are varied— e.g. synchronous and asynchronous telerehabilitation, </a:t>
            </a:r>
            <a:r>
              <a:rPr lang="en-US" sz="2300" dirty="0" err="1"/>
              <a:t>technologybased</a:t>
            </a:r>
            <a:r>
              <a:rPr lang="en-US" sz="2300" dirty="0"/>
              <a:t> interventions and therapy applications, documentation and administration (</a:t>
            </a:r>
            <a:r>
              <a:rPr lang="en-US" sz="2300" dirty="0" err="1"/>
              <a:t>Alber</a:t>
            </a:r>
            <a:r>
              <a:rPr lang="en-US" sz="2300" dirty="0"/>
              <a:t> and Starke, 2021b; Kearns and Kelly, 2022). </a:t>
            </a:r>
          </a:p>
          <a:p>
            <a:pPr algn="just">
              <a:lnSpc>
                <a:spcPct val="150000"/>
              </a:lnSpc>
              <a:buFont typeface="Arial" panose="020B0604020202020204" pitchFamily="34" charset="0"/>
              <a:buChar char="•"/>
            </a:pPr>
            <a:r>
              <a:rPr lang="en-US" sz="2300" dirty="0"/>
              <a:t>The use of digital media in speech and language therapy has been repeatedly called for in the past and became part of therapists’ everyday life due to the mandate to transition to video therapy during the COVID-19 pandemic in Germany. </a:t>
            </a:r>
          </a:p>
          <a:p>
            <a:pPr algn="just">
              <a:lnSpc>
                <a:spcPct val="150000"/>
              </a:lnSpc>
              <a:buFont typeface="Arial" panose="020B0604020202020204" pitchFamily="34" charset="0"/>
              <a:buChar char="•"/>
            </a:pPr>
            <a:r>
              <a:rPr lang="en-US" sz="2300" dirty="0"/>
              <a:t>Speech and language therapists around the world have access to an increasing number of technological resources to support clinical practice, such as electronic devices, software and internet resources, which have been shown to positively impact therapy (e.g. </a:t>
            </a:r>
            <a:r>
              <a:rPr lang="en-US" sz="2300" dirty="0" err="1"/>
              <a:t>Albudoor</a:t>
            </a:r>
            <a:r>
              <a:rPr lang="en-US" sz="2300" dirty="0"/>
              <a:t> and Pena, 2021).</a:t>
            </a:r>
          </a:p>
          <a:p>
            <a:pPr algn="just">
              <a:lnSpc>
                <a:spcPct val="150000"/>
              </a:lnSpc>
              <a:buFont typeface="Arial" panose="020B0604020202020204" pitchFamily="34" charset="0"/>
              <a:buChar char="•"/>
            </a:pPr>
            <a:r>
              <a:rPr lang="en-US" sz="2300" dirty="0"/>
              <a:t> ICT is increasingly used in SLT as it comes to be seen as offering efficient and effective options to improve therapeutic outcomes (Jesus et al., 2019; Kearns and Kelly, 2022). ICT should not be used in isolation—it should be viewed as a set of tools in the therapist’s toolbox, as successful integration of ICT into therapy has been shown to confer many benefits.</a:t>
            </a:r>
          </a:p>
          <a:p>
            <a:pPr algn="just">
              <a:lnSpc>
                <a:spcPct val="150000"/>
              </a:lnSpc>
              <a:buFont typeface="Arial" panose="020B0604020202020204" pitchFamily="34" charset="0"/>
              <a:buChar char="•"/>
            </a:pPr>
            <a:endParaRPr lang="en-US" dirty="0"/>
          </a:p>
        </p:txBody>
      </p:sp>
    </p:spTree>
    <p:extLst>
      <p:ext uri="{BB962C8B-B14F-4D97-AF65-F5344CB8AC3E}">
        <p14:creationId xmlns:p14="http://schemas.microsoft.com/office/powerpoint/2010/main" val="33427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457200" y="382876"/>
            <a:ext cx="11035145" cy="6092248"/>
          </a:xfrm>
        </p:spPr>
        <p:txBody>
          <a:bodyPr>
            <a:normAutofit fontScale="92500"/>
          </a:bodyPr>
          <a:lstStyle/>
          <a:p>
            <a:pPr algn="just">
              <a:lnSpc>
                <a:spcPct val="150000"/>
              </a:lnSpc>
              <a:buFont typeface="Arial" panose="020B0604020202020204" pitchFamily="34" charset="0"/>
              <a:buChar char="•"/>
            </a:pPr>
            <a:r>
              <a:rPr lang="en-US" sz="1900" dirty="0"/>
              <a:t>Technology integration in therapy can improve engagement from both patients and therapists (</a:t>
            </a:r>
            <a:r>
              <a:rPr lang="en-US" sz="1900" dirty="0" err="1"/>
              <a:t>Leinweber</a:t>
            </a:r>
            <a:r>
              <a:rPr lang="en-US" sz="1900" dirty="0"/>
              <a:t> and Barthel, 2022; Olszewski et al., 2022).</a:t>
            </a:r>
          </a:p>
          <a:p>
            <a:pPr algn="just">
              <a:lnSpc>
                <a:spcPct val="150000"/>
              </a:lnSpc>
              <a:buFont typeface="Arial" panose="020B0604020202020204" pitchFamily="34" charset="0"/>
              <a:buChar char="•"/>
            </a:pPr>
            <a:r>
              <a:rPr lang="en-US" sz="1900" dirty="0"/>
              <a:t>Video therapy technologies make it possible for people to participate in therapy who would not otherwise be able to receive care due to illness, poor healthcare coverage in their region or other factors (Cason, 2009; Tucker, 2012; Hall et al., 2013; Fairweather et al., 2016; Lauer, 2020; </a:t>
            </a:r>
            <a:r>
              <a:rPr lang="en-US" sz="1900" dirty="0" err="1"/>
              <a:t>Buabbas</a:t>
            </a:r>
            <a:r>
              <a:rPr lang="en-US" sz="1900" dirty="0"/>
              <a:t> et al., 2022; </a:t>
            </a:r>
            <a:r>
              <a:rPr lang="en-US" sz="1900" dirty="0" err="1"/>
              <a:t>Leinweber</a:t>
            </a:r>
            <a:r>
              <a:rPr lang="en-US" sz="1900" dirty="0"/>
              <a:t> and Barthel, 2022). </a:t>
            </a:r>
          </a:p>
          <a:p>
            <a:pPr algn="just">
              <a:lnSpc>
                <a:spcPct val="150000"/>
              </a:lnSpc>
              <a:buFont typeface="Arial" panose="020B0604020202020204" pitchFamily="34" charset="0"/>
              <a:buChar char="•"/>
            </a:pPr>
            <a:r>
              <a:rPr lang="en-US" sz="1900" dirty="0"/>
              <a:t>With increased integration of ICT in therapy, its use can extend into everyday life and thus enable both independent and supervised practice (Theodoros, 2012; Jakob et al., 2018; </a:t>
            </a:r>
            <a:r>
              <a:rPr lang="en-US" sz="1900" dirty="0" err="1"/>
              <a:t>Böhm</a:t>
            </a:r>
            <a:r>
              <a:rPr lang="en-US" sz="1900" dirty="0"/>
              <a:t>, 2019; </a:t>
            </a:r>
            <a:r>
              <a:rPr lang="en-US" sz="1900" dirty="0" err="1"/>
              <a:t>Preßler</a:t>
            </a:r>
            <a:r>
              <a:rPr lang="en-US" sz="1900" dirty="0"/>
              <a:t>, 2019; Nichol et al., 2022) or facilitate exchange with other people via apps or social media, thus further improving therapeutic outcomes (Welch et al., 2016).</a:t>
            </a:r>
          </a:p>
          <a:p>
            <a:pPr algn="just">
              <a:lnSpc>
                <a:spcPct val="150000"/>
              </a:lnSpc>
              <a:buFont typeface="Arial" panose="020B0604020202020204" pitchFamily="34" charset="0"/>
              <a:buChar char="•"/>
            </a:pPr>
            <a:r>
              <a:rPr lang="en-US" sz="1900" dirty="0"/>
              <a:t> In particular, people with language impairments need targeted support in order to successfully participate in both the digital world and in the real world (Steiner, 2023). By including ICT in SLT, it is possible to work on concrete digital participation goals (Steiner, 2023) and to concurrently expand and reshape existing forms of therapy on the grand scale.</a:t>
            </a:r>
            <a:endParaRPr lang="en-IN" sz="1900" dirty="0"/>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145472" y="-232352"/>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188027" y="939656"/>
            <a:ext cx="10058400" cy="4022725"/>
          </a:xfrm>
        </p:spPr>
        <p:txBody>
          <a:bodyPr>
            <a:normAutofit/>
          </a:bodyPr>
          <a:lstStyle/>
          <a:p>
            <a:pPr algn="just">
              <a:lnSpc>
                <a:spcPct val="150000"/>
              </a:lnSpc>
              <a:buFont typeface="Arial" panose="020B0604020202020204" pitchFamily="34" charset="0"/>
              <a:buChar char="•"/>
            </a:pPr>
            <a:r>
              <a:rPr lang="en-IN" sz="2800" dirty="0"/>
              <a:t>Assessment Module</a:t>
            </a:r>
          </a:p>
          <a:p>
            <a:pPr algn="just">
              <a:lnSpc>
                <a:spcPct val="150000"/>
              </a:lnSpc>
              <a:buFont typeface="Arial" panose="020B0604020202020204" pitchFamily="34" charset="0"/>
              <a:buChar char="•"/>
            </a:pPr>
            <a:r>
              <a:rPr lang="en-IN" sz="2800" dirty="0"/>
              <a:t>Articulation and Phonology Module</a:t>
            </a:r>
          </a:p>
          <a:p>
            <a:pPr algn="just">
              <a:lnSpc>
                <a:spcPct val="150000"/>
              </a:lnSpc>
              <a:buFont typeface="Arial" panose="020B0604020202020204" pitchFamily="34" charset="0"/>
              <a:buChar char="•"/>
            </a:pPr>
            <a:r>
              <a:rPr lang="en-IN" sz="2800" dirty="0"/>
              <a:t>Language Development Module</a:t>
            </a:r>
          </a:p>
          <a:p>
            <a:pPr algn="just">
              <a:lnSpc>
                <a:spcPct val="150000"/>
              </a:lnSpc>
              <a:buFont typeface="Arial" panose="020B0604020202020204" pitchFamily="34" charset="0"/>
              <a:buChar char="•"/>
            </a:pPr>
            <a:r>
              <a:rPr lang="en-IN" sz="2800" dirty="0"/>
              <a:t>Social Communication Module</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55864" y="290946"/>
            <a:ext cx="10058400" cy="1449388"/>
          </a:xfrm>
        </p:spPr>
        <p:txBody>
          <a:bodyPr>
            <a:normAutofit fontScale="90000"/>
          </a:bodyPr>
          <a:lstStyle/>
          <a:p>
            <a:r>
              <a:rPr lang="en-IN" sz="4400" dirty="0"/>
              <a:t>Assessment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680586" y="-176645"/>
            <a:ext cx="6694487" cy="4718195"/>
          </a:xfrm>
        </p:spPr>
        <p:txBody>
          <a:bodyPr>
            <a:normAutofit/>
          </a:bodyPr>
          <a:lstStyle/>
          <a:p>
            <a:pPr algn="just">
              <a:lnSpc>
                <a:spcPct val="150000"/>
              </a:lnSpc>
              <a:buFont typeface="Arial" panose="020B0604020202020204" pitchFamily="34" charset="0"/>
              <a:buChar char="•"/>
            </a:pPr>
            <a:r>
              <a:rPr lang="en-US" sz="2000" dirty="0"/>
              <a:t>Tools for initial evaluations and ongoing assessments.</a:t>
            </a:r>
          </a:p>
          <a:p>
            <a:pPr algn="just">
              <a:lnSpc>
                <a:spcPct val="150000"/>
              </a:lnSpc>
              <a:buFont typeface="Arial" panose="020B0604020202020204" pitchFamily="34" charset="0"/>
              <a:buChar char="•"/>
            </a:pPr>
            <a:r>
              <a:rPr lang="en-US" sz="2000" dirty="0"/>
              <a:t>Standardized tests and customizable assessment templates.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28601" y="390813"/>
            <a:ext cx="10058400" cy="1449388"/>
          </a:xfrm>
        </p:spPr>
        <p:txBody>
          <a:bodyPr>
            <a:normAutofit fontScale="90000"/>
          </a:bodyPr>
          <a:lstStyle/>
          <a:p>
            <a:r>
              <a:rPr lang="en-IN" sz="4400" dirty="0"/>
              <a:t>Articulation and Phonology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3160207" y="0"/>
            <a:ext cx="7033275" cy="4062846"/>
          </a:xfrm>
        </p:spPr>
        <p:txBody>
          <a:bodyPr>
            <a:normAutofit/>
          </a:bodyPr>
          <a:lstStyle/>
          <a:p>
            <a:pPr algn="just">
              <a:lnSpc>
                <a:spcPct val="150000"/>
              </a:lnSpc>
              <a:buFont typeface="Arial" panose="020B0604020202020204" pitchFamily="34" charset="0"/>
              <a:buChar char="•"/>
            </a:pPr>
            <a:r>
              <a:rPr lang="en-US" dirty="0"/>
              <a:t>Exercises targeting specific sounds or phonemes.</a:t>
            </a:r>
          </a:p>
          <a:p>
            <a:pPr algn="just">
              <a:lnSpc>
                <a:spcPct val="150000"/>
              </a:lnSpc>
              <a:buFont typeface="Arial" panose="020B0604020202020204" pitchFamily="34" charset="0"/>
              <a:buChar char="•"/>
            </a:pPr>
            <a:r>
              <a:rPr lang="en-US" dirty="0"/>
              <a:t>Visual and auditory feedback for correct pronunciation.</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245630" y="577705"/>
            <a:ext cx="10058400" cy="1449388"/>
          </a:xfrm>
        </p:spPr>
        <p:txBody>
          <a:bodyPr>
            <a:normAutofit fontScale="90000"/>
          </a:bodyPr>
          <a:lstStyle/>
          <a:p>
            <a:r>
              <a:rPr lang="en-IN" sz="4400" dirty="0"/>
              <a:t>Language Development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2296390" y="0"/>
            <a:ext cx="9092046" cy="4572723"/>
          </a:xfrm>
        </p:spPr>
        <p:txBody>
          <a:bodyPr>
            <a:normAutofit/>
          </a:bodyPr>
          <a:lstStyle/>
          <a:p>
            <a:pPr algn="just">
              <a:lnSpc>
                <a:spcPct val="150000"/>
              </a:lnSpc>
            </a:pPr>
            <a:r>
              <a:rPr lang="en-US" dirty="0"/>
              <a:t>Activities focusing on vocabulary, grammar, and sentence structure.</a:t>
            </a:r>
          </a:p>
          <a:p>
            <a:pPr algn="just">
              <a:lnSpc>
                <a:spcPct val="150000"/>
              </a:lnSpc>
            </a:pPr>
            <a:r>
              <a:rPr lang="en-US" dirty="0"/>
              <a:t>Interactive games to improve expressive and receptive language skills.</a:t>
            </a:r>
            <a:endParaRPr lang="en-IN" dirty="0"/>
          </a:p>
        </p:txBody>
      </p:sp>
    </p:spTree>
    <p:extLst>
      <p:ext uri="{BB962C8B-B14F-4D97-AF65-F5344CB8AC3E}">
        <p14:creationId xmlns:p14="http://schemas.microsoft.com/office/powerpoint/2010/main" val="1415852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386772" y="457199"/>
            <a:ext cx="10058400" cy="1449388"/>
          </a:xfrm>
        </p:spPr>
        <p:txBody>
          <a:bodyPr>
            <a:normAutofit fontScale="90000"/>
          </a:bodyPr>
          <a:lstStyle/>
          <a:p>
            <a:r>
              <a:rPr lang="en-IN" sz="4400" dirty="0"/>
              <a:t>Social Communication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746828" y="-72737"/>
            <a:ext cx="8946573" cy="4914323"/>
          </a:xfrm>
        </p:spPr>
        <p:txBody>
          <a:bodyPr>
            <a:normAutofit/>
          </a:bodyPr>
          <a:lstStyle/>
          <a:p>
            <a:pPr algn="just">
              <a:lnSpc>
                <a:spcPct val="150000"/>
              </a:lnSpc>
              <a:buFont typeface="Arial" panose="020B0604020202020204" pitchFamily="34" charset="0"/>
              <a:buChar char="•"/>
            </a:pPr>
            <a:r>
              <a:rPr lang="en-US" dirty="0"/>
              <a:t>Lessons on pragmatic language skills, including turn-taking, eye contact, and conversational norms.</a:t>
            </a:r>
          </a:p>
          <a:p>
            <a:pPr algn="just">
              <a:lnSpc>
                <a:spcPct val="150000"/>
              </a:lnSpc>
              <a:buFont typeface="Arial" panose="020B0604020202020204" pitchFamily="34" charset="0"/>
              <a:buChar char="•"/>
            </a:pPr>
            <a:r>
              <a:rPr lang="en-US" dirty="0"/>
              <a:t>Scenarios to practice social interactions.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394854" y="-18097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300956" y="838777"/>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602673" y="-3714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683327" y="953222"/>
            <a:ext cx="9161463" cy="4232275"/>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r>
              <a:rPr lang="en-US" sz="1800" dirty="0">
                <a:latin typeface="Times New Roman" panose="02020603050405020304" pitchFamily="18" charset="0"/>
                <a:cs typeface="Times New Roman" panose="02020603050405020304" pitchFamily="18" charset="0"/>
              </a:rPr>
              <a: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561109" y="-21590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246909" y="1129580"/>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654627" y="-24288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1478973" y="992981"/>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789709" y="-304511"/>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2576945" y="-304511"/>
            <a:ext cx="10058400" cy="4022725"/>
          </a:xfrm>
        </p:spPr>
        <p:txBody>
          <a:bodyPr/>
          <a:lstStyle/>
          <a:p>
            <a:pPr algn="just">
              <a:lnSpc>
                <a:spcPct val="150000"/>
              </a:lnSpc>
              <a:buFont typeface="Arial" panose="020B0604020202020204" pitchFamily="34" charset="0"/>
              <a:buChar char="•"/>
            </a:pPr>
            <a:endParaRPr lang="en-US" sz="2000" dirty="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066800" y="-221240"/>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2060864" y="679884"/>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24691" y="-304511"/>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377537" y="768927"/>
            <a:ext cx="11073246" cy="5850082"/>
          </a:xfrm>
        </p:spPr>
        <p:txBody>
          <a:bodyPr>
            <a:noAutofit/>
          </a:bodyPr>
          <a:lstStyle/>
          <a:p>
            <a:pPr algn="just">
              <a:lnSpc>
                <a:spcPct val="150000"/>
              </a:lnSpc>
              <a:buFont typeface="Arial" panose="020B0604020202020204" pitchFamily="34" charset="0"/>
              <a:buChar char="•"/>
            </a:pPr>
            <a:r>
              <a:rPr lang="en-US" dirty="0"/>
              <a:t>In this paper, a set of tools for speech and language therapy have been presented under the framework of “</a:t>
            </a:r>
            <a:r>
              <a:rPr lang="en-US" dirty="0" err="1"/>
              <a:t>Comunica</a:t>
            </a:r>
            <a:r>
              <a:rPr lang="en-US" dirty="0"/>
              <a:t>”. These tools are oriented to children who need to train their phonatory, articulatory and descriptive abilities. Two of these tools make use of speech technologies like speech recognition and pronunciation verification to provide of real language improvement in the user. </a:t>
            </a:r>
          </a:p>
          <a:p>
            <a:pPr algn="just">
              <a:lnSpc>
                <a:spcPct val="150000"/>
              </a:lnSpc>
              <a:buFont typeface="Arial" panose="020B0604020202020204" pitchFamily="34" charset="0"/>
              <a:buChar char="•"/>
            </a:pPr>
            <a:r>
              <a:rPr lang="en-US" dirty="0"/>
              <a:t>ASR can provide a simple but efficient word-level pronunciation verification while a novel PV system has been tested to detect mispronunciations at the phoneme-level. Speech technologies jointly with AAC systems and a simplified user interface allow the unsupervised automation of the process of speech and language therapy for children. </a:t>
            </a:r>
          </a:p>
          <a:p>
            <a:pPr algn="just">
              <a:lnSpc>
                <a:spcPct val="150000"/>
              </a:lnSpc>
              <a:buFont typeface="Arial" panose="020B0604020202020204" pitchFamily="34" charset="0"/>
              <a:buChar char="•"/>
            </a:pPr>
            <a:r>
              <a:rPr lang="en-US" dirty="0"/>
              <a:t>Future work might include studies in ASR and PV considering an </a:t>
            </a:r>
            <a:r>
              <a:rPr lang="en-US" dirty="0" err="1"/>
              <a:t>openvocabulary</a:t>
            </a:r>
            <a:r>
              <a:rPr lang="en-US" dirty="0"/>
              <a:t> task. This study would validate tools for teaching language understanding like “</a:t>
            </a:r>
            <a:r>
              <a:rPr lang="en-US" dirty="0" err="1"/>
              <a:t>Cu´entame</a:t>
            </a:r>
            <a:r>
              <a:rPr lang="en-US" dirty="0"/>
              <a:t>” in the same way that it has been done with “</a:t>
            </a:r>
            <a:r>
              <a:rPr lang="en-US" dirty="0" err="1"/>
              <a:t>Vocaliza</a:t>
            </a:r>
            <a:r>
              <a:rPr lang="en-US" dirty="0"/>
              <a:t>” in this paper. </a:t>
            </a:r>
          </a:p>
          <a:p>
            <a:pPr algn="just">
              <a:lnSpc>
                <a:spcPct val="150000"/>
              </a:lnSpc>
              <a:buFont typeface="Arial" panose="020B0604020202020204" pitchFamily="34" charset="0"/>
              <a:buChar char="•"/>
            </a:pPr>
            <a:r>
              <a:rPr lang="en-US" dirty="0"/>
              <a:t>An open-vocabulary domain would have to consider the study in language modeling for language impaired individuals. The treatment of OOV words in the ASR system would also be required in this domain.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docProps/app.xml><?xml version="1.0" encoding="utf-8"?>
<Properties xmlns="http://schemas.openxmlformats.org/officeDocument/2006/extended-properties" xmlns:vt="http://schemas.openxmlformats.org/officeDocument/2006/docPropsVTypes">
  <Template>Celestial</Template>
  <TotalTime>84</TotalTime>
  <Words>2250</Words>
  <Application>Microsoft Office PowerPoint</Application>
  <PresentationFormat>Widescreen</PresentationFormat>
  <Paragraphs>85</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Times New Roman</vt:lpstr>
      <vt:lpstr>Celestial</vt:lpstr>
      <vt:lpstr>PowerPoint Presentation</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Assessment Module  </vt:lpstr>
      <vt:lpstr>Articulation and Phonology Module  </vt:lpstr>
      <vt:lpstr>Language Development Module  </vt:lpstr>
      <vt:lpstr>Social Communication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Mohanraj Ravi</cp:lastModifiedBy>
  <cp:revision>87</cp:revision>
  <dcterms:created xsi:type="dcterms:W3CDTF">2024-08-14T12:13:16Z</dcterms:created>
  <dcterms:modified xsi:type="dcterms:W3CDTF">2024-10-07T13:47:38Z</dcterms:modified>
</cp:coreProperties>
</file>