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80" r:id="rId3"/>
    <p:sldId id="257" r:id="rId4"/>
    <p:sldId id="27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1" d="100"/>
          <a:sy n="101" d="100"/>
        </p:scale>
        <p:origin x="95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7271824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2916642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76782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618200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07-10-2024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38805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79444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03265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5554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63977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07-10-2024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287879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4444237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636852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3936486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135211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0722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44360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07-10-2024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80361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A23C765A-790E-4DDD-B720-A3DC44661A02}" type="datetimeFigureOut">
              <a:rPr lang="en-IN" smtClean="0"/>
              <a:t>07-10-2024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489085057"/>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413163" y="3070060"/>
            <a:ext cx="9546647" cy="525196"/>
          </a:xfrm>
          <a:prstGeom prst="rect">
            <a:avLst/>
          </a:prstGeom>
          <a:noFill/>
        </p:spPr>
        <p:txBody>
          <a:bodyPr wrap="square">
            <a:spAutoFit/>
          </a:bodyPr>
          <a:lstStyle/>
          <a:p>
            <a:r>
              <a:rPr lang="en-US" sz="2800" dirty="0"/>
              <a:t>Real-Time Disaster Information Aggregation Software</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175" y="1632174"/>
            <a:ext cx="10793650" cy="3593651"/>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62345"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46810" y="1309255"/>
            <a:ext cx="10442864" cy="509154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Disaster response agencies often </a:t>
            </a:r>
            <a:r>
              <a:rPr lang="en-US" sz="1800" dirty="0" err="1">
                <a:latin typeface="Times New Roman" panose="02020603050405020304" pitchFamily="18" charset="0"/>
                <a:cs typeface="Times New Roman" panose="02020603050405020304" pitchFamily="18" charset="0"/>
              </a:rPr>
              <a:t>stuggle</a:t>
            </a:r>
            <a:r>
              <a:rPr lang="en-US" sz="1800" dirty="0">
                <a:latin typeface="Times New Roman" panose="02020603050405020304" pitchFamily="18" charset="0"/>
                <a:cs typeface="Times New Roman" panose="02020603050405020304" pitchFamily="18" charset="0"/>
              </a:rPr>
              <a:t> to gather timely and specific information about emergencies from various sources. Social media platforms serve as a valuable repository of such data, but manually monitoring and sorting through the vast amount of information is inefficient and resource-intensive.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Description: There is a pressing need for a software solution that can efficiently aggregate and categorize specific disaster-related data from social media, news portals, and other open sources.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software would utilize advanced algorithms to sift through the abundance of information and classify it into different categories data would then be presented on a user- friendly dashboard, allowing disaster response agencies to quickly access relevant information and plan their actions accordingly.</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609F4AC-E494-6B37-FDC6-3BF55BAB2930}"/>
              </a:ext>
            </a:extLst>
          </p:cNvPr>
          <p:cNvSpPr>
            <a:spLocks noGrp="1"/>
          </p:cNvSpPr>
          <p:nvPr>
            <p:ph idx="4294967295"/>
          </p:nvPr>
        </p:nvSpPr>
        <p:spPr>
          <a:xfrm>
            <a:off x="768927" y="556347"/>
            <a:ext cx="8947150" cy="4195762"/>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Expected Solutions: The software solutions will streamline the process of gathering and categorizing disaster-related data from various </a:t>
            </a:r>
            <a:r>
              <a:rPr lang="en-US" sz="1800" dirty="0" err="1">
                <a:latin typeface="Times New Roman" panose="02020603050405020304" pitchFamily="18" charset="0"/>
                <a:cs typeface="Times New Roman" panose="02020603050405020304" pitchFamily="18" charset="0"/>
              </a:rPr>
              <a:t>soucres</a:t>
            </a:r>
            <a:r>
              <a:rPr lang="en-US" sz="1800" dirty="0">
                <a:latin typeface="Times New Roman" panose="02020603050405020304" pitchFamily="18" charset="0"/>
                <a:cs typeface="Times New Roman" panose="02020603050405020304" pitchFamily="18" charset="0"/>
              </a:rPr>
              <a:t>, significantly reducing the time required for response efforts.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By providing real-time insights and actionable information, the software will enhance the effectiveness of disaster response operations, ultimately saving lives.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08128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218209" y="121516"/>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462395" y="1132609"/>
            <a:ext cx="9570027" cy="5424055"/>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software aims to aggregate information from diverse sources—such as social media, government reports, and sensor data—into a centralized platform that offers users a holistic view of the situation.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By delivering real-time updates and insights, the software facilitates informed decision-making, allowing emergency responders to allocate resources effectively and prioritize actions based on the severity and scale of the disaster.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Additionally, it seeks to improve communication and collaboration among various stakeholders, including government agencies, non-profits, and the affected communities, ensuring that everyone has access to critical information and can coordinate their efforts efficiently.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Ultimately, the goal is to minimize the impact of disasters, protect lives, and enhance overall community resilience through informed preparedness and swift response.</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24691" y="2381"/>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01337" y="1215736"/>
            <a:ext cx="10536382" cy="5413664"/>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the incidents have been showing off own mastery, situations have gone beyond the control of human resistive mechanisms far ago. Natural disasters like landslide, earthquake, floods, and debris flows can result in enormous property damage and human causalities in mountainous regions, Landslide are gravitational movement of soil or rock down slopes that can cause serious damage to civil infrastructure.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Numerous facility and structural failure caused by landslide have been reported over year. Therefore effort to measure and monitor potential landslide are essential to ensure human </a:t>
            </a:r>
            <a:r>
              <a:rPr lang="en-US" sz="1800" dirty="0" err="1">
                <a:latin typeface="Times New Roman" panose="02020603050405020304" pitchFamily="18" charset="0"/>
                <a:cs typeface="Times New Roman" panose="02020603050405020304" pitchFamily="18" charset="0"/>
              </a:rPr>
              <a:t>safety.The</a:t>
            </a:r>
            <a:r>
              <a:rPr lang="en-US" sz="1800" dirty="0">
                <a:latin typeface="Times New Roman" panose="02020603050405020304" pitchFamily="18" charset="0"/>
                <a:cs typeface="Times New Roman" panose="02020603050405020304" pitchFamily="18" charset="0"/>
              </a:rPr>
              <a:t> disaster management system prototype using Internet of Things (IoT) proposed is capable of sensing atmospheric changes and upload the data obtained to the cloud server i.e., Thing Speak server.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On the occurrence of disastrous events, alerts are given via Gmail and Telegram application using IFTTT SaaS. Actuators like Fan and Sprinklers are used to control disasters like fire and extreme temperature. Smart cities mission is an urban renewal and retrofitting program by the Government of India with a mission to develop 100 cities all over the country making them citizen friendly and sustainable. </a:t>
            </a:r>
          </a:p>
        </p:txBody>
      </p:sp>
    </p:spTree>
    <p:extLst>
      <p:ext uri="{BB962C8B-B14F-4D97-AF65-F5344CB8AC3E}">
        <p14:creationId xmlns:p14="http://schemas.microsoft.com/office/powerpoint/2010/main" val="835381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90343"/>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716973" y="1226128"/>
            <a:ext cx="9112827" cy="4998604"/>
          </a:xfrm>
        </p:spPr>
        <p:txBody>
          <a:bodyPr>
            <a:normAutofit/>
          </a:bodyPr>
          <a:lstStyle/>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Overload</a:t>
            </a:r>
            <a:r>
              <a:rPr lang="en-US" sz="1800" dirty="0">
                <a:latin typeface="Times New Roman" panose="02020603050405020304" pitchFamily="18" charset="0"/>
                <a:cs typeface="Times New Roman" panose="02020603050405020304" pitchFamily="18" charset="0"/>
              </a:rPr>
              <a:t>: The system may generate an overwhelming amount of information, making it difficult for users to discern actionable insights from noise.</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Integration Challenges</a:t>
            </a:r>
            <a:r>
              <a:rPr lang="en-US" sz="1800" dirty="0">
                <a:latin typeface="Times New Roman" panose="02020603050405020304" pitchFamily="18" charset="0"/>
                <a:cs typeface="Times New Roman" panose="02020603050405020304" pitchFamily="18" charset="0"/>
              </a:rPr>
              <a:t>: Combining data from diverse sources (social media, government reports, etc.) can lead to compatibility issues and inconsistent data formats.</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Accuracy and Reliability</a:t>
            </a:r>
            <a:r>
              <a:rPr lang="en-US" sz="1800" dirty="0">
                <a:latin typeface="Times New Roman" panose="02020603050405020304" pitchFamily="18" charset="0"/>
                <a:cs typeface="Times New Roman" panose="02020603050405020304" pitchFamily="18" charset="0"/>
              </a:rPr>
              <a:t>: Not all sources provide accurate or timely information, which can lead to misinformation or delays in response.</a:t>
            </a:r>
          </a:p>
          <a:p>
            <a:pPr>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Training</a:t>
            </a:r>
            <a:r>
              <a:rPr lang="en-US" sz="1800" dirty="0">
                <a:latin typeface="Times New Roman" panose="02020603050405020304" pitchFamily="18" charset="0"/>
                <a:cs typeface="Times New Roman" panose="02020603050405020304" pitchFamily="18" charset="0"/>
              </a:rPr>
              <a:t>: Effective use of the software may require extensive training, which can be time-consuming and costly.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Privacy Concerns</a:t>
            </a:r>
            <a:r>
              <a:rPr lang="en-US" sz="1800" dirty="0">
                <a:latin typeface="Times New Roman" panose="02020603050405020304" pitchFamily="18" charset="0"/>
                <a:cs typeface="Times New Roman" panose="02020603050405020304" pitchFamily="18" charset="0"/>
              </a:rPr>
              <a:t>: Aggregating data from various sources may raise privacy issues, especially if personal data is involved.</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322118" y="197427"/>
            <a:ext cx="10058400" cy="1449388"/>
          </a:xfrm>
        </p:spPr>
        <p:txBody>
          <a:bodyPr/>
          <a:lstStyle/>
          <a:p>
            <a:r>
              <a:rPr lang="en-US" dirty="0"/>
              <a:t>PROPOSED SYSTEM </a:t>
            </a:r>
            <a:r>
              <a:rPr lang="en-US" b="1" dirty="0"/>
              <a:t>:</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727364" y="1294822"/>
            <a:ext cx="10058400" cy="500206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In addition, the peoples face difficulties in finding safe area or shelter place prior to the occurrence of natural disasters. The entire system mainly uses two methods to work.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That means emergency situations are handle by using registered IoT module placed in the buildings as well as mobile application. User can send request through single button click. They can send alerts to user through alarm embedded in IoT module.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Each request is send over mobile application with the help of internet connections. By using careful planning and taking emergency steps and making the people into the safer region with the use of IOT module </a:t>
            </a:r>
            <a:r>
              <a:rPr lang="en-US" sz="1800" dirty="0" err="1">
                <a:latin typeface="Times New Roman" panose="02020603050405020304" pitchFamily="18" charset="0"/>
                <a:cs typeface="Times New Roman" panose="02020603050405020304" pitchFamily="18" charset="0"/>
              </a:rPr>
              <a:t>device.The</a:t>
            </a:r>
            <a:r>
              <a:rPr lang="en-US" sz="1800" dirty="0">
                <a:latin typeface="Times New Roman" panose="02020603050405020304" pitchFamily="18" charset="0"/>
                <a:cs typeface="Times New Roman" panose="02020603050405020304" pitchFamily="18" charset="0"/>
              </a:rPr>
              <a:t> IOT module gets the information from the two sensors namely vibration sensor and the accelerometer sensor.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31173" y="0"/>
            <a:ext cx="10058400"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54640" y="1267691"/>
            <a:ext cx="10405195" cy="5351318"/>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Timely Information</a:t>
            </a:r>
            <a:r>
              <a:rPr lang="en-US" sz="1800" dirty="0">
                <a:latin typeface="Times New Roman" panose="02020603050405020304" pitchFamily="18" charset="0"/>
                <a:cs typeface="Times New Roman" panose="02020603050405020304" pitchFamily="18" charset="0"/>
              </a:rPr>
              <a:t>: Provides real-time updates on disasters, enabling quick decision-making and timely responses from authorities and responders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Improved Situational Awareness</a:t>
            </a:r>
            <a:r>
              <a:rPr lang="en-US" sz="1800" dirty="0">
                <a:latin typeface="Times New Roman" panose="02020603050405020304" pitchFamily="18" charset="0"/>
                <a:cs typeface="Times New Roman" panose="02020603050405020304" pitchFamily="18" charset="0"/>
              </a:rPr>
              <a:t>: Helps users understand the scale and impact of a disaster, allowing for better resource allocation and prioritization of response efforts.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Comprehensive Data Sources</a:t>
            </a:r>
            <a:r>
              <a:rPr lang="en-US" sz="1800" dirty="0">
                <a:latin typeface="Times New Roman" panose="02020603050405020304" pitchFamily="18" charset="0"/>
                <a:cs typeface="Times New Roman" panose="02020603050405020304" pitchFamily="18" charset="0"/>
              </a:rPr>
              <a:t>: Aggregates information from various sources, including social media, news outlets, government reports, and sensor data, giving a holistic view of the situation.</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Communication</a:t>
            </a:r>
            <a:r>
              <a:rPr lang="en-US" sz="1800" dirty="0">
                <a:latin typeface="Times New Roman" panose="02020603050405020304" pitchFamily="18" charset="0"/>
                <a:cs typeface="Times New Roman" panose="02020603050405020304" pitchFamily="18" charset="0"/>
              </a:rPr>
              <a:t>: Facilitates communication among emergency services, government agencies, and the public, ensuring everyone is informed and coordinated.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Predictive Analytics: Some systems incorporate analytics to forecast potential disaster scenarios, enabling proactive planning and mitigation strategies.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232064" y="6429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232064" y="1285874"/>
            <a:ext cx="10803081" cy="53435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When urban areas are stricken by earthquake disasters and experience substantial destruction, in general the operable disaster response teams are overstrained.</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An efficient and integrated disaster management could support their activities and help to limit human losses. The Disaster Management Tool (DMT) is a multidisciplinary approach of the German Collaborative Research Centre 461: “Strong Earthquakes, a Challenge for Geosciences and Civil Engineering”, to perform this task.</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Disaster Management Tool is a software system with up-to-date hardware supporting decision makers, surveillance and intervention teams during disaster response. The response actors can access basic data about building stock, residents and resources as well as dynamic data like seismic measurements, damage estimations, damage observations and damage detections. It assists decision makers as well as rescue team leaders with decision support and intelligent communication tools.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228601" y="768929"/>
            <a:ext cx="10110354" cy="573635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Real world data from a defined area in Bucharest, Romania, where strong earthquakes with average recurrence rates of 2 decades in the nearby </a:t>
            </a:r>
            <a:r>
              <a:rPr lang="en-US" sz="1800" dirty="0" err="1">
                <a:latin typeface="Times New Roman" panose="02020603050405020304" pitchFamily="18" charset="0"/>
                <a:cs typeface="Times New Roman" panose="02020603050405020304" pitchFamily="18" charset="0"/>
              </a:rPr>
              <a:t>Vrancea</a:t>
            </a:r>
            <a:r>
              <a:rPr lang="en-US" sz="1800" dirty="0">
                <a:latin typeface="Times New Roman" panose="02020603050405020304" pitchFamily="18" charset="0"/>
                <a:cs typeface="Times New Roman" panose="02020603050405020304" pitchFamily="18" charset="0"/>
              </a:rPr>
              <a:t> area occur quite periodically, was being used for model testing.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DMT is designed for earthquake disasters in Bucharest as a test case, but planned to be adaptable to urban areas in industrializing countries with various disaster types. At the present stage of development, improvement of disaster response is the main objective of the tool.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Given the disaster circle leading from mitigation and preparedness to disaster response, rehabilitation and reconstruction, the DMT can also be used for risk assessment using the damage estimation tool with expected seismic input.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well as for the task of preparedness using the damage estimations for disaster response training and to pre-assess the resources needed. In this paper the different components of DMT are described in brief. The stage of development and further goals will be expressed.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120939"/>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78972" y="1417637"/>
            <a:ext cx="10058400" cy="4022725"/>
          </a:xfrm>
        </p:spPr>
        <p:txBody>
          <a:bodyPr>
            <a:normAutofit/>
          </a:bodyPr>
          <a:lstStyle/>
          <a:p>
            <a:pPr algn="just">
              <a:lnSpc>
                <a:spcPct val="150000"/>
              </a:lnSpc>
              <a:buFont typeface="Arial" panose="020B0604020202020204" pitchFamily="34" charset="0"/>
              <a:buChar char="•"/>
            </a:pPr>
            <a:r>
              <a:rPr lang="en-IN" sz="2400" dirty="0"/>
              <a:t>Data Collection </a:t>
            </a:r>
          </a:p>
          <a:p>
            <a:pPr algn="just">
              <a:lnSpc>
                <a:spcPct val="150000"/>
              </a:lnSpc>
              <a:buFont typeface="Arial" panose="020B0604020202020204" pitchFamily="34" charset="0"/>
              <a:buChar char="•"/>
            </a:pPr>
            <a:r>
              <a:rPr lang="en-US" sz="2400" dirty="0"/>
              <a:t>Data Processing and Normalization </a:t>
            </a:r>
          </a:p>
          <a:p>
            <a:pPr algn="just">
              <a:lnSpc>
                <a:spcPct val="150000"/>
              </a:lnSpc>
              <a:buFont typeface="Arial" panose="020B0604020202020204" pitchFamily="34" charset="0"/>
              <a:buChar char="•"/>
            </a:pPr>
            <a:r>
              <a:rPr lang="en-IN" sz="2400" dirty="0"/>
              <a:t>Analytics and Visualization </a:t>
            </a:r>
          </a:p>
          <a:p>
            <a:pPr algn="just">
              <a:lnSpc>
                <a:spcPct val="150000"/>
              </a:lnSpc>
              <a:buFont typeface="Arial" panose="020B0604020202020204" pitchFamily="34" charset="0"/>
              <a:buChar char="•"/>
            </a:pPr>
            <a:r>
              <a:rPr lang="en-IN" sz="2400" dirty="0"/>
              <a:t>Alert and Notification</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62345" y="140494"/>
            <a:ext cx="10058400" cy="1449388"/>
          </a:xfrm>
        </p:spPr>
        <p:txBody>
          <a:bodyPr/>
          <a:lstStyle/>
          <a:p>
            <a:r>
              <a:rPr lang="en-IN" dirty="0"/>
              <a:t>Data Collection</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1348078" y="1163782"/>
            <a:ext cx="8118042" cy="5092268"/>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Aggregates data from diverse sources such as social media, news feeds, government agencies, satellite imagery, and IoT sensors.</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Implements APIs to gather real-time updates and information.</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203777"/>
            <a:ext cx="10058400" cy="1449388"/>
          </a:xfrm>
        </p:spPr>
        <p:txBody>
          <a:bodyPr/>
          <a:lstStyle/>
          <a:p>
            <a:r>
              <a:rPr lang="en-US" dirty="0"/>
              <a:t>Data Processing and Normalization</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499034" y="1341438"/>
            <a:ext cx="7998257" cy="5175250"/>
          </a:xfrm>
        </p:spPr>
        <p:txBody>
          <a:bodyPr>
            <a:normAutofit/>
          </a:bodyPr>
          <a:lstStyle/>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Cleans, filters, and normalizes data to ensure consistency and accuracy.</a:t>
            </a:r>
          </a:p>
          <a:p>
            <a:pPr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Converts data into a usable format for analysis and visualization.</a:t>
            </a:r>
          </a:p>
          <a:p>
            <a:pPr>
              <a:lnSpc>
                <a:spcPct val="15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31173" y="61119"/>
            <a:ext cx="10058400" cy="1449388"/>
          </a:xfrm>
        </p:spPr>
        <p:txBody>
          <a:bodyPr/>
          <a:lstStyle/>
          <a:p>
            <a:r>
              <a:rPr lang="en-IN" dirty="0"/>
              <a:t>Analytics and Visualization </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070263" y="1288472"/>
            <a:ext cx="9323532" cy="5185786"/>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Provides analytical tools to interpret data trends, patterns, and insights.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Includes dashboards and visualizations (maps, graphs) for real-time monitoring of disaster situations</a:t>
            </a:r>
            <a:r>
              <a:rPr lang="en-US" sz="1600" dirty="0">
                <a:latin typeface="Times New Roman" panose="02020603050405020304" pitchFamily="18" charset="0"/>
                <a:cs typeface="Times New Roman" panose="02020603050405020304" pitchFamily="18" charset="0"/>
              </a:rPr>
              <a:t>.</a:t>
            </a:r>
          </a:p>
          <a:p>
            <a:pPr marL="0" indent="0" algn="just">
              <a:lnSpc>
                <a:spcPct val="120000"/>
              </a:lnSpc>
              <a:buNone/>
            </a:pPr>
            <a:endParaRPr lang="en-US"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441613" y="142153"/>
            <a:ext cx="10058400" cy="1449388"/>
          </a:xfrm>
        </p:spPr>
        <p:txBody>
          <a:bodyPr/>
          <a:lstStyle/>
          <a:p>
            <a:r>
              <a:rPr lang="en-IN" dirty="0"/>
              <a:t>Alert and Notification</a:t>
            </a:r>
            <a:br>
              <a:rPr lang="en-IN" sz="54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802822" y="1217468"/>
            <a:ext cx="8697191" cy="4592205"/>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Sends real-time alerts and notifications to users based on predefined criteria (e.g., severity levels, geographic areas).</a:t>
            </a:r>
          </a:p>
          <a:p>
            <a:pPr algn="just">
              <a:lnSpc>
                <a:spcPct val="150000"/>
              </a:lnSpc>
            </a:pPr>
            <a:r>
              <a:rPr lang="en-US" dirty="0">
                <a:latin typeface="Times New Roman" panose="02020603050405020304" pitchFamily="18" charset="0"/>
                <a:cs typeface="Times New Roman" panose="02020603050405020304" pitchFamily="18" charset="0"/>
              </a:rPr>
              <a:t>Supports various communication channels (SMS, email, mobile app notifications).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87036" y="0"/>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571500" y="1077768"/>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55864" y="0"/>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10491" y="1119477"/>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28600"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62446" y="1226127"/>
            <a:ext cx="9975272" cy="3967741"/>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103909" y="54768"/>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872836" y="1289627"/>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353291" y="264319"/>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066800" y="905885"/>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820882" y="194396"/>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153391" y="1282556"/>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121516"/>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32508" y="1191923"/>
            <a:ext cx="11305310" cy="5333568"/>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paper, the Disaster Management Tool was described as a promising tool for disaster response in an urban environment. The client-server architecture permits to use DMT simultaneously by different users. It can be applied for disaster planning, disaster response and for disaster response training.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data acquisition of a test area in Bucharest and the collected data was described. The central database allows the users to avail steadily actualized data of the changing disaster environment. The database is necessary for data exchange between the DMT components like Management Information System and the Expert and Information System.</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For simulation of response activities, the distributed simulators, EQSIM and the user interfaces communicate in case of training based on a High Level Architecture (HLA) framework. The concept of the rapid damage detection and interpretation component, which is using airborne </a:t>
            </a:r>
            <a:r>
              <a:rPr lang="en-US" sz="1800" dirty="0" err="1">
                <a:latin typeface="Times New Roman" panose="02020603050405020304" pitchFamily="18" charset="0"/>
                <a:cs typeface="Times New Roman" panose="02020603050405020304" pitchFamily="18" charset="0"/>
              </a:rPr>
              <a:t>laserscanning</a:t>
            </a:r>
            <a:r>
              <a:rPr lang="en-US" sz="1800" dirty="0">
                <a:latin typeface="Times New Roman" panose="02020603050405020304" pitchFamily="18" charset="0"/>
                <a:cs typeface="Times New Roman" panose="02020603050405020304" pitchFamily="18" charset="0"/>
              </a:rPr>
              <a:t> technology, was given and the expert and information system supporting field personnel was described shortly. Then the augmented reality user interface and its planned application within DMT were introduced.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73</TotalTime>
  <Words>2087</Words>
  <Application>Microsoft Office PowerPoint</Application>
  <PresentationFormat>Widescreen</PresentationFormat>
  <Paragraphs>84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Century Gothic</vt:lpstr>
      <vt:lpstr>Times New Roman</vt:lpstr>
      <vt:lpstr>Wingdings 3</vt:lpstr>
      <vt:lpstr>Ion</vt:lpstr>
      <vt:lpstr>PowerPoint Presentation</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Data Collection  </vt:lpstr>
      <vt:lpstr>Data Processing and Normalization  </vt:lpstr>
      <vt:lpstr>Analytics and Visualization   </vt:lpstr>
      <vt:lpstr>Alert and Notification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Mohanraj Ravi</cp:lastModifiedBy>
  <cp:revision>33</cp:revision>
  <dcterms:created xsi:type="dcterms:W3CDTF">2024-08-14T12:13:16Z</dcterms:created>
  <dcterms:modified xsi:type="dcterms:W3CDTF">2024-10-07T13:47:28Z</dcterms:modified>
</cp:coreProperties>
</file>