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25" r:id="rId1"/>
  </p:sldMasterIdLst>
  <p:sldIdLst>
    <p:sldId id="256" r:id="rId2"/>
    <p:sldId id="280" r:id="rId3"/>
    <p:sldId id="257" r:id="rId4"/>
    <p:sldId id="277" r:id="rId5"/>
    <p:sldId id="258" r:id="rId6"/>
    <p:sldId id="259" r:id="rId7"/>
    <p:sldId id="260" r:id="rId8"/>
    <p:sldId id="261" r:id="rId9"/>
    <p:sldId id="262" r:id="rId10"/>
    <p:sldId id="263" r:id="rId11"/>
    <p:sldId id="264" r:id="rId12"/>
    <p:sldId id="265" r:id="rId13"/>
    <p:sldId id="266" r:id="rId14"/>
    <p:sldId id="267" r:id="rId15"/>
    <p:sldId id="268" r:id="rId16"/>
    <p:sldId id="269" r:id="rId17"/>
    <p:sldId id="270" r:id="rId18"/>
    <p:sldId id="271" r:id="rId19"/>
    <p:sldId id="272" r:id="rId20"/>
    <p:sldId id="273" r:id="rId21"/>
    <p:sldId id="274" r:id="rId22"/>
    <p:sldId id="275" r:id="rId23"/>
    <p:sldId id="276" r:id="rId24"/>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101" d="100"/>
          <a:sy n="101" d="100"/>
        </p:scale>
        <p:origin x="954" y="10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16" name="Group 15"/>
          <p:cNvGrpSpPr/>
          <p:nvPr/>
        </p:nvGrpSpPr>
        <p:grpSpPr>
          <a:xfrm>
            <a:off x="0" y="-8467"/>
            <a:ext cx="12192000" cy="6866467"/>
            <a:chOff x="0" y="-8467"/>
            <a:chExt cx="12192000" cy="6866467"/>
          </a:xfrm>
        </p:grpSpPr>
        <p:cxnSp>
          <p:nvCxnSpPr>
            <p:cNvPr id="19" name="Straight Connector 18"/>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1"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2"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Isosceles Triangle 22"/>
            <p:cNvSpPr/>
            <p:nvPr/>
          </p:nvSpPr>
          <p:spPr>
            <a:xfrm>
              <a:off x="8932333" y="3048000"/>
              <a:ext cx="3259667" cy="3810000"/>
            </a:xfrm>
            <a:prstGeom prst="triangle">
              <a:avLst>
                <a:gd name="adj" fmla="val 100000"/>
              </a:avLst>
            </a:prstGeom>
            <a:solidFill>
              <a:schemeClr val="accent1">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lumMod val="50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10371666" y="3589867"/>
              <a:ext cx="1817159" cy="3268133"/>
            </a:xfrm>
            <a:prstGeom prst="triangle">
              <a:avLst>
                <a:gd name="adj" fmla="val 100000"/>
              </a:avLst>
            </a:prstGeom>
            <a:solidFill>
              <a:schemeClr val="accent1">
                <a:lumMod val="50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rot="10800000">
              <a:off x="0" y="0"/>
              <a:ext cx="842596" cy="5666154"/>
            </a:xfrm>
            <a:prstGeom prst="triangle">
              <a:avLst>
                <a:gd name="adj" fmla="val 100000"/>
              </a:avLst>
            </a:prstGeom>
            <a:solidFill>
              <a:schemeClr val="accent1">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lumMod val="75000"/>
                  </a:schemeClr>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A23C765A-790E-4DDD-B720-A3DC44661A02}" type="datetimeFigureOut">
              <a:rPr lang="en-IN" smtClean="0"/>
              <a:t>07-10-2024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149429627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23C765A-790E-4DDD-B720-A3DC44661A02}" type="datetimeFigureOut">
              <a:rPr lang="en-IN" smtClean="0"/>
              <a:t>07-10-2024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222395834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23C765A-790E-4DDD-B720-A3DC44661A02}" type="datetimeFigureOut">
              <a:rPr lang="en-IN" smtClean="0"/>
              <a:t>07-10-2024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272448020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A23C765A-790E-4DDD-B720-A3DC44661A02}" type="datetimeFigureOut">
              <a:rPr lang="en-IN" smtClean="0"/>
              <a:t>07-10-2024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44322623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A23C765A-790E-4DDD-B720-A3DC44661A02}" type="datetimeFigureOut">
              <a:rPr lang="en-IN" smtClean="0"/>
              <a:t>07-10-2024</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333356039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A23C765A-790E-4DDD-B720-A3DC44661A02}" type="datetimeFigureOut">
              <a:rPr lang="en-IN" smtClean="0"/>
              <a:t>07-10-2024</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100552514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23C765A-790E-4DDD-B720-A3DC44661A02}" type="datetimeFigureOut">
              <a:rPr lang="en-IN" smtClean="0"/>
              <a:t>07-10-2024</a:t>
            </a:fld>
            <a:endParaRPr lang="en-IN"/>
          </a:p>
        </p:txBody>
      </p:sp>
      <p:sp>
        <p:nvSpPr>
          <p:cNvPr id="3" name="Footer Placeholder 2"/>
          <p:cNvSpPr>
            <a:spLocks noGrp="1"/>
          </p:cNvSpPr>
          <p:nvPr>
            <p:ph type="ftr" sz="quarter" idx="11"/>
          </p:nvPr>
        </p:nvSpPr>
        <p:spPr/>
        <p:txBody>
          <a:bodyPr/>
          <a:lstStyle/>
          <a:p>
            <a:endParaRPr lang="en-IN"/>
          </a:p>
        </p:txBody>
      </p:sp>
      <p:sp>
        <p:nvSpPr>
          <p:cNvPr id="4" name="Slide Number Placeholder 3"/>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408139784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A23C765A-790E-4DDD-B720-A3DC44661A02}" type="datetimeFigureOut">
              <a:rPr lang="en-IN" smtClean="0"/>
              <a:t>07-10-2024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280781803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A23C765A-790E-4DDD-B720-A3DC44661A02}" type="datetimeFigureOut">
              <a:rPr lang="en-IN" smtClean="0"/>
              <a:t>07-10-2024</a:t>
            </a:fld>
            <a:endParaRPr lang="en-IN"/>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125991067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23C765A-790E-4DDD-B720-A3DC44661A02}" type="datetimeFigureOut">
              <a:rPr lang="en-IN" smtClean="0"/>
              <a:t>07-10-2024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377189631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23C765A-790E-4DDD-B720-A3DC44661A02}" type="datetimeFigureOut">
              <a:rPr lang="en-IN" smtClean="0"/>
              <a:t>07-10-2024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534AA5E-9EEF-4675-9141-69214F07058E}" type="slidenum">
              <a:rPr lang="en-IN" smtClean="0"/>
              <a:t>‹#›</a:t>
            </a:fld>
            <a:endParaRPr lang="en-IN"/>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11214752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23C765A-790E-4DDD-B720-A3DC44661A02}" type="datetimeFigureOut">
              <a:rPr lang="en-IN" smtClean="0"/>
              <a:t>07-10-2024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279070329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23C765A-790E-4DDD-B720-A3DC44661A02}" type="datetimeFigureOut">
              <a:rPr lang="en-IN" smtClean="0"/>
              <a:t>07-10-2024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534AA5E-9EEF-4675-9141-69214F07058E}" type="slidenum">
              <a:rPr lang="en-IN" smtClean="0"/>
              <a:t>‹#›</a:t>
            </a:fld>
            <a:endParaRPr lang="en-IN"/>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184844250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23C765A-790E-4DDD-B720-A3DC44661A02}" type="datetimeFigureOut">
              <a:rPr lang="en-IN" smtClean="0"/>
              <a:t>07-10-2024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61441462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23C765A-790E-4DDD-B720-A3DC44661A02}" type="datetimeFigureOut">
              <a:rPr lang="en-IN" smtClean="0"/>
              <a:t>07-10-2024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420967686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23C765A-790E-4DDD-B720-A3DC44661A02}" type="datetimeFigureOut">
              <a:rPr lang="en-IN" smtClean="0"/>
              <a:t>07-10-2024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146953513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29" name="Group 28"/>
          <p:cNvGrpSpPr/>
          <p:nvPr/>
        </p:nvGrpSpPr>
        <p:grpSpPr>
          <a:xfrm>
            <a:off x="0" y="-8467"/>
            <a:ext cx="12192000" cy="6866467"/>
            <a:chOff x="0" y="-8467"/>
            <a:chExt cx="12192000" cy="6866467"/>
          </a:xfrm>
        </p:grpSpPr>
        <p:cxnSp>
          <p:nvCxnSpPr>
            <p:cNvPr id="19" name="Straight Connector 18"/>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1"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2"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Isosceles Triangle 22"/>
            <p:cNvSpPr/>
            <p:nvPr/>
          </p:nvSpPr>
          <p:spPr>
            <a:xfrm>
              <a:off x="8932333" y="3048000"/>
              <a:ext cx="3259667" cy="3810000"/>
            </a:xfrm>
            <a:prstGeom prst="triangle">
              <a:avLst>
                <a:gd name="adj" fmla="val 100000"/>
              </a:avLst>
            </a:prstGeom>
            <a:solidFill>
              <a:schemeClr val="accent1">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lumMod val="50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10371666" y="3589867"/>
              <a:ext cx="1817159" cy="3268133"/>
            </a:xfrm>
            <a:prstGeom prst="triangle">
              <a:avLst>
                <a:gd name="adj" fmla="val 100000"/>
              </a:avLst>
            </a:prstGeom>
            <a:solidFill>
              <a:schemeClr val="accent1">
                <a:lumMod val="50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0" y="4013200"/>
              <a:ext cx="448733" cy="2844800"/>
            </a:xfrm>
            <a:prstGeom prst="triangle">
              <a:avLst>
                <a:gd name="adj" fmla="val 0"/>
              </a:avLst>
            </a:prstGeom>
            <a:solidFill>
              <a:schemeClr val="accent1">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A23C765A-790E-4DDD-B720-A3DC44661A02}" type="datetimeFigureOut">
              <a:rPr lang="en-IN" smtClean="0"/>
              <a:t>07-10-2024</a:t>
            </a:fld>
            <a:endParaRPr lang="en-IN"/>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IN"/>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lumMod val="75000"/>
                  </a:schemeClr>
                </a:solidFill>
              </a:defRPr>
            </a:lvl1pPr>
          </a:lstStyle>
          <a:p>
            <a:fld id="{D534AA5E-9EEF-4675-9141-69214F07058E}" type="slidenum">
              <a:rPr lang="en-IN" smtClean="0"/>
              <a:t>‹#›</a:t>
            </a:fld>
            <a:endParaRPr lang="en-IN"/>
          </a:p>
        </p:txBody>
      </p:sp>
    </p:spTree>
    <p:extLst>
      <p:ext uri="{BB962C8B-B14F-4D97-AF65-F5344CB8AC3E}">
        <p14:creationId xmlns:p14="http://schemas.microsoft.com/office/powerpoint/2010/main" val="1533927935"/>
      </p:ext>
    </p:extLst>
  </p:cSld>
  <p:clrMap bg1="lt1" tx1="dk1" bg2="lt2" tx2="dk2" accent1="accent1" accent2="accent2" accent3="accent3" accent4="accent4" accent5="accent5" accent6="accent6" hlink="hlink" folHlink="folHlink"/>
  <p:sldLayoutIdLst>
    <p:sldLayoutId id="2147483726" r:id="rId1"/>
    <p:sldLayoutId id="2147483727" r:id="rId2"/>
    <p:sldLayoutId id="2147483728" r:id="rId3"/>
    <p:sldLayoutId id="2147483729" r:id="rId4"/>
    <p:sldLayoutId id="2147483730" r:id="rId5"/>
    <p:sldLayoutId id="2147483731" r:id="rId6"/>
    <p:sldLayoutId id="2147483732" r:id="rId7"/>
    <p:sldLayoutId id="2147483733" r:id="rId8"/>
    <p:sldLayoutId id="2147483734" r:id="rId9"/>
    <p:sldLayoutId id="2147483735" r:id="rId10"/>
    <p:sldLayoutId id="2147483736" r:id="rId11"/>
    <p:sldLayoutId id="2147483737" r:id="rId12"/>
    <p:sldLayoutId id="2147483738" r:id="rId13"/>
    <p:sldLayoutId id="2147483739" r:id="rId14"/>
    <p:sldLayoutId id="2147483740" r:id="rId15"/>
    <p:sldLayoutId id="2147483741" r:id="rId16"/>
  </p:sldLayoutIdLst>
  <p:txStyles>
    <p:titleStyle>
      <a:lvl1pPr algn="l" defTabSz="457200" rtl="0" eaLnBrk="1" latinLnBrk="0" hangingPunct="1">
        <a:spcBef>
          <a:spcPct val="0"/>
        </a:spcBef>
        <a:buNone/>
        <a:defRPr sz="3600" kern="1200">
          <a:solidFill>
            <a:schemeClr val="accent1">
              <a:lumMod val="7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lumMod val="75000"/>
          </a:schemeClr>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lumMod val="75000"/>
          </a:schemeClr>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278234DA-CD77-76B3-1D04-F8D9EBF3BDB7}"/>
              </a:ext>
            </a:extLst>
          </p:cNvPr>
          <p:cNvSpPr txBox="1"/>
          <p:nvPr/>
        </p:nvSpPr>
        <p:spPr>
          <a:xfrm>
            <a:off x="1381991" y="2441864"/>
            <a:ext cx="8407571" cy="1384995"/>
          </a:xfrm>
          <a:prstGeom prst="rect">
            <a:avLst/>
          </a:prstGeom>
          <a:noFill/>
        </p:spPr>
        <p:txBody>
          <a:bodyPr wrap="square">
            <a:spAutoFit/>
          </a:bodyPr>
          <a:lstStyle/>
          <a:p>
            <a:pPr algn="ctr"/>
            <a:r>
              <a:rPr lang="en-US" sz="2800" dirty="0"/>
              <a:t>Rapid colorimetric and artificial intelligence-based methods for determining the microbial quality of raw milk, processed milk, and milk products</a:t>
            </a:r>
            <a:endParaRPr lang="en-IN" sz="2800" dirty="0"/>
          </a:p>
        </p:txBody>
      </p:sp>
    </p:spTree>
    <p:extLst>
      <p:ext uri="{BB962C8B-B14F-4D97-AF65-F5344CB8AC3E}">
        <p14:creationId xmlns:p14="http://schemas.microsoft.com/office/powerpoint/2010/main" val="52059232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close-up of a contact us&#10;&#10;Description automatically generated">
            <a:extLst>
              <a:ext uri="{FF2B5EF4-FFF2-40B4-BE49-F238E27FC236}">
                <a16:creationId xmlns:a16="http://schemas.microsoft.com/office/drawing/2014/main" id="{342D2269-81D6-2867-8B5A-FA575C7B4A8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99175" y="1632174"/>
            <a:ext cx="10793650" cy="3593651"/>
          </a:xfrm>
          <a:prstGeom prst="rect">
            <a:avLst/>
          </a:prstGeom>
        </p:spPr>
      </p:pic>
    </p:spTree>
    <p:extLst>
      <p:ext uri="{BB962C8B-B14F-4D97-AF65-F5344CB8AC3E}">
        <p14:creationId xmlns:p14="http://schemas.microsoft.com/office/powerpoint/2010/main" val="137540331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E9BA13-2AF7-84DC-65D1-C4C3B7C0C749}"/>
              </a:ext>
            </a:extLst>
          </p:cNvPr>
          <p:cNvSpPr>
            <a:spLocks noGrp="1"/>
          </p:cNvSpPr>
          <p:nvPr>
            <p:ph type="title" idx="4294967295"/>
          </p:nvPr>
        </p:nvSpPr>
        <p:spPr>
          <a:xfrm>
            <a:off x="176645" y="266989"/>
            <a:ext cx="10058400" cy="1449388"/>
          </a:xfrm>
        </p:spPr>
        <p:txBody>
          <a:bodyPr/>
          <a:lstStyle/>
          <a:p>
            <a:r>
              <a:rPr lang="en-US" b="1" dirty="0"/>
              <a:t>Abstract</a:t>
            </a:r>
            <a:endParaRPr lang="en-IN" dirty="0"/>
          </a:p>
        </p:txBody>
      </p:sp>
      <p:sp>
        <p:nvSpPr>
          <p:cNvPr id="3" name="Content Placeholder 2">
            <a:extLst>
              <a:ext uri="{FF2B5EF4-FFF2-40B4-BE49-F238E27FC236}">
                <a16:creationId xmlns:a16="http://schemas.microsoft.com/office/drawing/2014/main" id="{8DF4D067-6FD0-2E4A-1C4E-F43EBB113764}"/>
              </a:ext>
            </a:extLst>
          </p:cNvPr>
          <p:cNvSpPr>
            <a:spLocks noGrp="1"/>
          </p:cNvSpPr>
          <p:nvPr>
            <p:ph idx="4294967295"/>
          </p:nvPr>
        </p:nvSpPr>
        <p:spPr>
          <a:xfrm>
            <a:off x="176645" y="1205201"/>
            <a:ext cx="9705109" cy="5652799"/>
          </a:xfrm>
        </p:spPr>
        <p:txBody>
          <a:bodyPr>
            <a:noAutofit/>
          </a:bodyPr>
          <a:lstStyle/>
          <a:p>
            <a:pPr algn="just">
              <a:lnSpc>
                <a:spcPct val="150000"/>
              </a:lnSpc>
              <a:buFont typeface="Arial" panose="020B0604020202020204" pitchFamily="34" charset="0"/>
              <a:buChar char="•"/>
            </a:pPr>
            <a:r>
              <a:rPr lang="en-US" sz="1700" dirty="0"/>
              <a:t>Background: Milk is perishable product, it requires immediate processing after few hours (2-4Hrs) of production, otherwise, bacterial load increases and milk gets deteriorate. At present </a:t>
            </a:r>
            <a:r>
              <a:rPr lang="en-US" sz="1700" dirty="0" err="1"/>
              <a:t>Methytene</a:t>
            </a:r>
            <a:r>
              <a:rPr lang="en-US" sz="1700" dirty="0"/>
              <a:t> Blue Dye Reduction Test, commonly known as MBRT test is used as a quick method to assess the microbiological quality of raw and pasteurized milk.</a:t>
            </a:r>
          </a:p>
          <a:p>
            <a:pPr algn="just">
              <a:lnSpc>
                <a:spcPct val="150000"/>
              </a:lnSpc>
              <a:buFont typeface="Arial" panose="020B0604020202020204" pitchFamily="34" charset="0"/>
              <a:buChar char="•"/>
            </a:pPr>
            <a:r>
              <a:rPr lang="en-US" sz="1700" dirty="0"/>
              <a:t> This test is based on the fact that the blue </a:t>
            </a:r>
            <a:r>
              <a:rPr lang="en-US" sz="1700" dirty="0" err="1"/>
              <a:t>colour</a:t>
            </a:r>
            <a:r>
              <a:rPr lang="en-US" sz="1700" dirty="0"/>
              <a:t> of the dye solution added to the milk get </a:t>
            </a:r>
            <a:r>
              <a:rPr lang="en-US" sz="1700" dirty="0" err="1"/>
              <a:t>decolourized</a:t>
            </a:r>
            <a:r>
              <a:rPr lang="en-US" sz="1700" dirty="0"/>
              <a:t> when the oxygen present in the milk get exhausted due to microbial activity.</a:t>
            </a:r>
          </a:p>
          <a:p>
            <a:pPr algn="just">
              <a:lnSpc>
                <a:spcPct val="150000"/>
              </a:lnSpc>
              <a:buFont typeface="Arial" panose="020B0604020202020204" pitchFamily="34" charset="0"/>
              <a:buChar char="•"/>
            </a:pPr>
            <a:r>
              <a:rPr lang="en-US" sz="1700" dirty="0"/>
              <a:t> The sooner the </a:t>
            </a:r>
            <a:r>
              <a:rPr lang="en-US" sz="1700" dirty="0" err="1"/>
              <a:t>decolourization</a:t>
            </a:r>
            <a:r>
              <a:rPr lang="en-US" sz="1700" dirty="0"/>
              <a:t>, more inferior is the bacteriological quality of milk assumed to be. This test is widely used at the dairy reception dock, processing units and milk chilling </a:t>
            </a:r>
            <a:r>
              <a:rPr lang="en-US" sz="1700" dirty="0" err="1"/>
              <a:t>centres</a:t>
            </a:r>
            <a:r>
              <a:rPr lang="en-US" sz="1700" dirty="0"/>
              <a:t> where it is followed as acceptance/rejection criteria for the raw and processed milk.</a:t>
            </a:r>
          </a:p>
          <a:p>
            <a:pPr algn="just">
              <a:lnSpc>
                <a:spcPct val="150000"/>
              </a:lnSpc>
              <a:buFont typeface="Arial" panose="020B0604020202020204" pitchFamily="34" charset="0"/>
              <a:buChar char="•"/>
            </a:pPr>
            <a:r>
              <a:rPr lang="en-US" sz="1700" dirty="0"/>
              <a:t> Further, processed dairy products may also get spoiled in the supply chain for microbiological reasons. Description: The above mentioned MBRT has to be done under sterile conditions. Take 10 ml milk sample in sterile MBRT test tube. Add 1 ml MBRT dye solution (dye concentration 0.005%). </a:t>
            </a:r>
          </a:p>
        </p:txBody>
      </p:sp>
    </p:spTree>
    <p:extLst>
      <p:ext uri="{BB962C8B-B14F-4D97-AF65-F5344CB8AC3E}">
        <p14:creationId xmlns:p14="http://schemas.microsoft.com/office/powerpoint/2010/main" val="394635845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08711B1-0529-9269-259B-9D87707CAFAD}"/>
              </a:ext>
            </a:extLst>
          </p:cNvPr>
          <p:cNvSpPr>
            <a:spLocks noGrp="1"/>
          </p:cNvSpPr>
          <p:nvPr>
            <p:ph idx="4294967295"/>
          </p:nvPr>
        </p:nvSpPr>
        <p:spPr>
          <a:xfrm>
            <a:off x="270163" y="426027"/>
            <a:ext cx="9372601" cy="6608617"/>
          </a:xfrm>
        </p:spPr>
        <p:txBody>
          <a:bodyPr>
            <a:normAutofit fontScale="40000" lnSpcReduction="20000"/>
          </a:bodyPr>
          <a:lstStyle/>
          <a:p>
            <a:pPr algn="just">
              <a:lnSpc>
                <a:spcPct val="170000"/>
              </a:lnSpc>
            </a:pPr>
            <a:r>
              <a:rPr lang="en-US" sz="4300" dirty="0"/>
              <a:t>Stopper the tubes with sterilized rubber stopper and carefully place them in a test tube stand dipped in a serological water bath maintained at 37t1oC. </a:t>
            </a:r>
          </a:p>
          <a:p>
            <a:pPr algn="just">
              <a:lnSpc>
                <a:spcPct val="170000"/>
              </a:lnSpc>
            </a:pPr>
            <a:r>
              <a:rPr lang="en-US" sz="4300" dirty="0"/>
              <a:t>Record this time as the beginning of the incubation period. </a:t>
            </a:r>
            <a:r>
              <a:rPr lang="en-US" sz="4300" dirty="0" err="1"/>
              <a:t>Decolourization</a:t>
            </a:r>
            <a:r>
              <a:rPr lang="en-US" sz="4300" dirty="0"/>
              <a:t> is considered complete when only a faint blue ring (about 5mm) persists at the top. However, for processed dairy products, the enumeration of bacterial load is time-consuming and requires different methods. </a:t>
            </a:r>
          </a:p>
          <a:p>
            <a:pPr algn="just">
              <a:lnSpc>
                <a:spcPct val="170000"/>
              </a:lnSpc>
            </a:pPr>
            <a:r>
              <a:rPr lang="en-US" sz="4300" dirty="0"/>
              <a:t>Expected solution: The above mentioned MBRT takes 4 to 6 Hours for completion of the test. Therefore, it is proposed to develop cost effective, rapid and portable method/Machine to deduct microbial load in Raw and Pasteurized Milk as compared to present Methylene blue reduction test (MBRT).</a:t>
            </a:r>
          </a:p>
          <a:p>
            <a:pPr algn="just">
              <a:lnSpc>
                <a:spcPct val="170000"/>
              </a:lnSpc>
            </a:pPr>
            <a:r>
              <a:rPr lang="en-US" sz="4300" dirty="0"/>
              <a:t>Meanwhile, smart packaging tools such as freshness indicators could be a solution for processed dairy </a:t>
            </a:r>
            <a:r>
              <a:rPr lang="en-US" sz="4300" dirty="0" err="1"/>
              <a:t>products.ln</a:t>
            </a:r>
            <a:r>
              <a:rPr lang="en-US" sz="4300" dirty="0"/>
              <a:t> this context, artificial intelligence, machine vision, systems, etc. could be explored.</a:t>
            </a:r>
            <a:endParaRPr lang="en-IN" sz="4300" dirty="0">
              <a:cs typeface="Times New Roman" panose="02020603050405020304" pitchFamily="18" charset="0"/>
            </a:endParaRPr>
          </a:p>
          <a:p>
            <a:endParaRPr lang="en-IN" dirty="0"/>
          </a:p>
        </p:txBody>
      </p:sp>
    </p:spTree>
    <p:extLst>
      <p:ext uri="{BB962C8B-B14F-4D97-AF65-F5344CB8AC3E}">
        <p14:creationId xmlns:p14="http://schemas.microsoft.com/office/powerpoint/2010/main" val="40533663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9D928C-F909-75A1-3CD7-3B85F4BD2DDD}"/>
              </a:ext>
            </a:extLst>
          </p:cNvPr>
          <p:cNvSpPr>
            <a:spLocks noGrp="1"/>
          </p:cNvSpPr>
          <p:nvPr>
            <p:ph type="title" idx="4294967295"/>
          </p:nvPr>
        </p:nvSpPr>
        <p:spPr>
          <a:xfrm>
            <a:off x="145472" y="183861"/>
            <a:ext cx="10058400" cy="1449388"/>
          </a:xfrm>
        </p:spPr>
        <p:txBody>
          <a:bodyPr/>
          <a:lstStyle/>
          <a:p>
            <a:r>
              <a:rPr lang="en-US" dirty="0"/>
              <a:t>Objective</a:t>
            </a:r>
            <a:endParaRPr lang="en-IN" dirty="0"/>
          </a:p>
        </p:txBody>
      </p:sp>
      <p:sp>
        <p:nvSpPr>
          <p:cNvPr id="3" name="Content Placeholder 2">
            <a:extLst>
              <a:ext uri="{FF2B5EF4-FFF2-40B4-BE49-F238E27FC236}">
                <a16:creationId xmlns:a16="http://schemas.microsoft.com/office/drawing/2014/main" id="{4447C9E6-31C6-5BA7-814B-893322AB1FF9}"/>
              </a:ext>
            </a:extLst>
          </p:cNvPr>
          <p:cNvSpPr>
            <a:spLocks noGrp="1"/>
          </p:cNvSpPr>
          <p:nvPr>
            <p:ph idx="4294967295"/>
          </p:nvPr>
        </p:nvSpPr>
        <p:spPr>
          <a:xfrm>
            <a:off x="602673" y="1255712"/>
            <a:ext cx="8651875" cy="4346575"/>
          </a:xfrm>
        </p:spPr>
        <p:txBody>
          <a:bodyPr>
            <a:normAutofit/>
          </a:bodyPr>
          <a:lstStyle/>
          <a:p>
            <a:pPr algn="just">
              <a:lnSpc>
                <a:spcPct val="150000"/>
              </a:lnSpc>
              <a:buFont typeface="Arial" panose="020B0604020202020204" pitchFamily="34" charset="0"/>
              <a:buChar char="•"/>
            </a:pPr>
            <a:r>
              <a:rPr lang="en-US" dirty="0"/>
              <a:t>It is hypothesized that microbial population brings biochemical changes in raw milk such as %fat, SNF, specific gravity. </a:t>
            </a:r>
          </a:p>
          <a:p>
            <a:pPr algn="just">
              <a:lnSpc>
                <a:spcPct val="150000"/>
              </a:lnSpc>
              <a:buFont typeface="Arial" panose="020B0604020202020204" pitchFamily="34" charset="0"/>
              <a:buChar char="•"/>
            </a:pPr>
            <a:r>
              <a:rPr lang="en-US" dirty="0"/>
              <a:t>The number of microbes present in milk sample is directly influenced by travel time and temperature during travel and at arrival. </a:t>
            </a:r>
          </a:p>
          <a:p>
            <a:pPr algn="just">
              <a:lnSpc>
                <a:spcPct val="150000"/>
              </a:lnSpc>
              <a:buFont typeface="Arial" panose="020B0604020202020204" pitchFamily="34" charset="0"/>
              <a:buChar char="•"/>
            </a:pPr>
            <a:r>
              <a:rPr lang="en-US" dirty="0"/>
              <a:t>Current paper evaluates data mining algorithms to develop a model that could fairly predict microbial classification of raw milk by routine analysis data.</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00588527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A4B41F-4A49-06D9-0FB8-C334373E838A}"/>
              </a:ext>
            </a:extLst>
          </p:cNvPr>
          <p:cNvSpPr>
            <a:spLocks noGrp="1"/>
          </p:cNvSpPr>
          <p:nvPr>
            <p:ph type="title" idx="4294967295"/>
          </p:nvPr>
        </p:nvSpPr>
        <p:spPr>
          <a:xfrm>
            <a:off x="207818" y="121516"/>
            <a:ext cx="10058400" cy="1449388"/>
          </a:xfrm>
        </p:spPr>
        <p:txBody>
          <a:bodyPr/>
          <a:lstStyle/>
          <a:p>
            <a:r>
              <a:rPr lang="en-US" dirty="0"/>
              <a:t>Existing System</a:t>
            </a:r>
            <a:endParaRPr lang="en-IN" dirty="0"/>
          </a:p>
        </p:txBody>
      </p:sp>
      <p:sp>
        <p:nvSpPr>
          <p:cNvPr id="3" name="Content Placeholder 2">
            <a:extLst>
              <a:ext uri="{FF2B5EF4-FFF2-40B4-BE49-F238E27FC236}">
                <a16:creationId xmlns:a16="http://schemas.microsoft.com/office/drawing/2014/main" id="{46FB43AD-85E8-1BFB-B855-BDCC3EEC3E48}"/>
              </a:ext>
            </a:extLst>
          </p:cNvPr>
          <p:cNvSpPr>
            <a:spLocks noGrp="1"/>
          </p:cNvSpPr>
          <p:nvPr>
            <p:ph idx="4294967295"/>
          </p:nvPr>
        </p:nvSpPr>
        <p:spPr>
          <a:xfrm>
            <a:off x="335540" y="1172585"/>
            <a:ext cx="9587777" cy="5685415"/>
          </a:xfrm>
        </p:spPr>
        <p:txBody>
          <a:bodyPr>
            <a:noAutofit/>
          </a:bodyPr>
          <a:lstStyle/>
          <a:p>
            <a:pPr algn="just">
              <a:lnSpc>
                <a:spcPct val="150000"/>
              </a:lnSpc>
              <a:buFont typeface="Arial" panose="020B0604020202020204" pitchFamily="34" charset="0"/>
              <a:buChar char="•"/>
            </a:pPr>
            <a:r>
              <a:rPr lang="en-IN" sz="1700" dirty="0"/>
              <a:t>There has always been a need to establish alternative methods to rapidly assess microbial quality which are robust and reliable yet simple and inexpensive. Some rapid methods include density centrifugation and continuous flow </a:t>
            </a:r>
            <a:r>
              <a:rPr lang="en-IN" sz="1700" dirty="0" err="1"/>
              <a:t>epifluorescent</a:t>
            </a:r>
            <a:r>
              <a:rPr lang="en-IN" sz="1700" dirty="0"/>
              <a:t> microscopy (Cunningham and Saunders, 1988), use of a commercial instrument, </a:t>
            </a:r>
            <a:r>
              <a:rPr lang="en-IN" sz="1700" dirty="0" err="1"/>
              <a:t>BioSysTM</a:t>
            </a:r>
            <a:r>
              <a:rPr lang="en-IN" sz="1700" dirty="0"/>
              <a:t>, manufactured by </a:t>
            </a:r>
            <a:r>
              <a:rPr lang="en-IN" sz="1700" dirty="0" err="1"/>
              <a:t>MicroSys</a:t>
            </a:r>
            <a:r>
              <a:rPr lang="en-IN" sz="1700" dirty="0"/>
              <a:t>, Inc.</a:t>
            </a:r>
          </a:p>
          <a:p>
            <a:pPr algn="just">
              <a:lnSpc>
                <a:spcPct val="150000"/>
              </a:lnSpc>
              <a:buFont typeface="Arial" panose="020B0604020202020204" pitchFamily="34" charset="0"/>
              <a:buChar char="•"/>
            </a:pPr>
            <a:r>
              <a:rPr lang="en-IN" sz="1700" dirty="0"/>
              <a:t> which detects metabolic changes in microorganisms during incubation. Bioluminescence assay for determining total bacterial contamination (TBC) of raw milk (</a:t>
            </a:r>
            <a:r>
              <a:rPr lang="en-IN" sz="1700" dirty="0" err="1"/>
              <a:t>Frundzhyan</a:t>
            </a:r>
            <a:r>
              <a:rPr lang="en-IN" sz="1700" dirty="0"/>
              <a:t> et al. 1999), direct </a:t>
            </a:r>
            <a:r>
              <a:rPr lang="en-IN" sz="1700" dirty="0" err="1"/>
              <a:t>epiflourescent</a:t>
            </a:r>
            <a:r>
              <a:rPr lang="en-IN" sz="1700" dirty="0"/>
              <a:t> filter technique (DEFT) requires separation of bacteria from milk sample through centrifugation and then staining by acridine orange, impedance measuring instrument to estimate microbial </a:t>
            </a:r>
            <a:r>
              <a:rPr lang="en-US" sz="1700" dirty="0"/>
              <a:t>population in raw milk (Cady et al. 1978). </a:t>
            </a:r>
          </a:p>
          <a:p>
            <a:pPr algn="just">
              <a:lnSpc>
                <a:spcPct val="150000"/>
              </a:lnSpc>
              <a:buFont typeface="Arial" panose="020B0604020202020204" pitchFamily="34" charset="0"/>
              <a:buChar char="•"/>
            </a:pPr>
            <a:r>
              <a:rPr lang="en-US" sz="1700" dirty="0"/>
              <a:t>Attempts have been made to assess microbial quality by measuring dissolved oxygen (DO) in milk sample and its reduction over time. The idea was to relate the rate of change in (DO) levels with the population of bacteria in the sample (</a:t>
            </a:r>
            <a:r>
              <a:rPr lang="en-US" sz="1700" dirty="0" err="1"/>
              <a:t>Homhual</a:t>
            </a:r>
            <a:r>
              <a:rPr lang="en-US" sz="1700" dirty="0"/>
              <a:t> and Jindal 2001). </a:t>
            </a:r>
          </a:p>
        </p:txBody>
      </p:sp>
    </p:spTree>
    <p:extLst>
      <p:ext uri="{BB962C8B-B14F-4D97-AF65-F5344CB8AC3E}">
        <p14:creationId xmlns:p14="http://schemas.microsoft.com/office/powerpoint/2010/main" val="83538196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BB1902-BDAA-9B03-1F29-A53360BE5E2A}"/>
              </a:ext>
            </a:extLst>
          </p:cNvPr>
          <p:cNvSpPr>
            <a:spLocks noGrp="1"/>
          </p:cNvSpPr>
          <p:nvPr>
            <p:ph type="title" idx="4294967295"/>
          </p:nvPr>
        </p:nvSpPr>
        <p:spPr>
          <a:xfrm>
            <a:off x="142081" y="20782"/>
            <a:ext cx="10058400" cy="1449388"/>
          </a:xfrm>
        </p:spPr>
        <p:txBody>
          <a:bodyPr/>
          <a:lstStyle/>
          <a:p>
            <a:r>
              <a:rPr lang="en-US" dirty="0"/>
              <a:t>Disadvantage</a:t>
            </a:r>
            <a:endParaRPr lang="en-IN" dirty="0"/>
          </a:p>
        </p:txBody>
      </p:sp>
      <p:sp>
        <p:nvSpPr>
          <p:cNvPr id="3" name="Content Placeholder 2">
            <a:extLst>
              <a:ext uri="{FF2B5EF4-FFF2-40B4-BE49-F238E27FC236}">
                <a16:creationId xmlns:a16="http://schemas.microsoft.com/office/drawing/2014/main" id="{59A00DC6-2B53-AD33-9CF9-2A2C8E0D7DCF}"/>
              </a:ext>
            </a:extLst>
          </p:cNvPr>
          <p:cNvSpPr>
            <a:spLocks noGrp="1"/>
          </p:cNvSpPr>
          <p:nvPr>
            <p:ph idx="4294967295"/>
          </p:nvPr>
        </p:nvSpPr>
        <p:spPr>
          <a:xfrm>
            <a:off x="228600" y="1132609"/>
            <a:ext cx="9237518" cy="5392881"/>
          </a:xfrm>
        </p:spPr>
        <p:txBody>
          <a:bodyPr>
            <a:normAutofit/>
          </a:bodyPr>
          <a:lstStyle/>
          <a:p>
            <a:pPr algn="just">
              <a:lnSpc>
                <a:spcPct val="150000"/>
              </a:lnSpc>
              <a:buFont typeface="Arial" panose="020B0604020202020204" pitchFamily="34" charset="0"/>
              <a:buChar char="•"/>
            </a:pPr>
            <a:r>
              <a:rPr lang="en-US" b="1" dirty="0"/>
              <a:t>Sensitivity Limitations</a:t>
            </a:r>
            <a:r>
              <a:rPr lang="en-US" dirty="0"/>
              <a:t>: Colorimetric methods may not detect low levels of microbial contamination, potentially leading to false negatives.</a:t>
            </a:r>
          </a:p>
          <a:p>
            <a:pPr algn="just">
              <a:lnSpc>
                <a:spcPct val="150000"/>
              </a:lnSpc>
              <a:buFont typeface="Arial" panose="020B0604020202020204" pitchFamily="34" charset="0"/>
              <a:buChar char="•"/>
            </a:pPr>
            <a:r>
              <a:rPr lang="en-US" b="1" dirty="0"/>
              <a:t>Interference from Components</a:t>
            </a:r>
            <a:r>
              <a:rPr lang="en-US" dirty="0"/>
              <a:t>: The presence of other substances in milk (like fats, proteins, or dyes) can interfere with colorimetric reactions, affecting accuracy.</a:t>
            </a:r>
          </a:p>
          <a:p>
            <a:pPr algn="just">
              <a:lnSpc>
                <a:spcPct val="150000"/>
              </a:lnSpc>
              <a:buFont typeface="Arial" panose="020B0604020202020204" pitchFamily="34" charset="0"/>
              <a:buChar char="•"/>
            </a:pPr>
            <a:r>
              <a:rPr lang="en-US" b="1" dirty="0"/>
              <a:t> Limited Range of Microbial Detection</a:t>
            </a:r>
            <a:r>
              <a:rPr lang="en-US" dirty="0"/>
              <a:t>: These methods may not differentiate between types of bacteria, limiting their utility for specific microbial identification.</a:t>
            </a:r>
          </a:p>
          <a:p>
            <a:pPr algn="just">
              <a:lnSpc>
                <a:spcPct val="150000"/>
              </a:lnSpc>
              <a:buFont typeface="Arial" panose="020B0604020202020204" pitchFamily="34" charset="0"/>
              <a:buChar char="•"/>
            </a:pPr>
            <a:r>
              <a:rPr lang="en-US" b="1" dirty="0"/>
              <a:t> Data Requirements</a:t>
            </a:r>
            <a:r>
              <a:rPr lang="en-US" dirty="0"/>
              <a:t>: AI methods require large datasets for training, which can be challenging to obtain, especially for specific milk products.</a:t>
            </a:r>
          </a:p>
          <a:p>
            <a:pPr algn="just">
              <a:lnSpc>
                <a:spcPct val="150000"/>
              </a:lnSpc>
              <a:buFont typeface="Arial" panose="020B0604020202020204" pitchFamily="34" charset="0"/>
              <a:buChar char="•"/>
            </a:pPr>
            <a:r>
              <a:rPr lang="en-US" b="1" dirty="0"/>
              <a:t>Potential Biases</a:t>
            </a:r>
            <a:r>
              <a:rPr lang="en-US" dirty="0"/>
              <a:t>: AI models can inherit biases from training data, leading to skewed results or misinterpretation of microbial quality.</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132658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1AAEF1-5D31-6B5A-B739-52377D5A46BB}"/>
              </a:ext>
            </a:extLst>
          </p:cNvPr>
          <p:cNvSpPr>
            <a:spLocks noGrp="1"/>
          </p:cNvSpPr>
          <p:nvPr>
            <p:ph type="title" idx="4294967295"/>
          </p:nvPr>
        </p:nvSpPr>
        <p:spPr>
          <a:xfrm>
            <a:off x="259773" y="182562"/>
            <a:ext cx="10058400" cy="1449388"/>
          </a:xfrm>
        </p:spPr>
        <p:txBody>
          <a:bodyPr/>
          <a:lstStyle/>
          <a:p>
            <a:r>
              <a:rPr lang="en-US" b="1" dirty="0"/>
              <a:t>PROPOSED SYSTEM :</a:t>
            </a:r>
            <a:endParaRPr lang="en-IN" dirty="0"/>
          </a:p>
        </p:txBody>
      </p:sp>
      <p:sp>
        <p:nvSpPr>
          <p:cNvPr id="3" name="Content Placeholder 2">
            <a:extLst>
              <a:ext uri="{FF2B5EF4-FFF2-40B4-BE49-F238E27FC236}">
                <a16:creationId xmlns:a16="http://schemas.microsoft.com/office/drawing/2014/main" id="{8CB787A7-0C8D-683D-E7A2-5E8836CFAB2A}"/>
              </a:ext>
            </a:extLst>
          </p:cNvPr>
          <p:cNvSpPr>
            <a:spLocks noGrp="1"/>
          </p:cNvSpPr>
          <p:nvPr>
            <p:ph idx="4294967295"/>
          </p:nvPr>
        </p:nvSpPr>
        <p:spPr>
          <a:xfrm>
            <a:off x="259773" y="1174173"/>
            <a:ext cx="9185563" cy="5501265"/>
          </a:xfrm>
        </p:spPr>
        <p:txBody>
          <a:bodyPr>
            <a:normAutofit fontScale="92500" lnSpcReduction="10000"/>
          </a:bodyPr>
          <a:lstStyle/>
          <a:p>
            <a:pPr algn="just">
              <a:lnSpc>
                <a:spcPct val="170000"/>
              </a:lnSpc>
              <a:buFont typeface="Arial" panose="020B0604020202020204" pitchFamily="34" charset="0"/>
              <a:buChar char="•"/>
            </a:pPr>
            <a:r>
              <a:rPr lang="en-US" sz="1800" dirty="0"/>
              <a:t>This system begins with a sample preparation module that ensures consistent and accurate preparation of milk samples. The colorimetric detection module employs specific reagents to quickly identify microbial contamination, providing immediate visual results through optical sensors. </a:t>
            </a:r>
          </a:p>
          <a:p>
            <a:pPr algn="just">
              <a:lnSpc>
                <a:spcPct val="170000"/>
              </a:lnSpc>
              <a:buFont typeface="Arial" panose="020B0604020202020204" pitchFamily="34" charset="0"/>
              <a:buChar char="•"/>
            </a:pPr>
            <a:r>
              <a:rPr lang="en-US" sz="1800" dirty="0"/>
              <a:t>Simultaneously, the AI analysis module leverages machine learning algorithms to process data, enabling real-time predictions of microbial quality and risk assessment based on historical trends.</a:t>
            </a:r>
          </a:p>
          <a:p>
            <a:pPr algn="just">
              <a:lnSpc>
                <a:spcPct val="170000"/>
              </a:lnSpc>
              <a:buFont typeface="Arial" panose="020B0604020202020204" pitchFamily="34" charset="0"/>
              <a:buChar char="•"/>
            </a:pPr>
            <a:r>
              <a:rPr lang="en-US" sz="1800" dirty="0"/>
              <a:t>The data management module organizes and stores test results, allowing for easy access and trend visualization, while the user interface module offers an intuitive dashboard for seamless interaction.</a:t>
            </a:r>
          </a:p>
          <a:p>
            <a:pPr algn="just">
              <a:lnSpc>
                <a:spcPct val="170000"/>
              </a:lnSpc>
              <a:buFont typeface="Arial" panose="020B0604020202020204" pitchFamily="34" charset="0"/>
              <a:buChar char="•"/>
            </a:pPr>
            <a:r>
              <a:rPr lang="en-US" sz="1800" dirty="0"/>
              <a:t> Quality control measures are embedded throughout the system to ensure accuracy and reliability, including regular calibration of instruments and validation of AI models. </a:t>
            </a:r>
          </a:p>
          <a:p>
            <a:pPr>
              <a:lnSpc>
                <a:spcPct val="150000"/>
              </a:lnSpc>
              <a:buFont typeface="Arial" panose="020B0604020202020204" pitchFamily="34" charset="0"/>
              <a:buChar char="•"/>
            </a:pP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5061242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4A2289-E354-FF60-A728-C5141EDFC700}"/>
              </a:ext>
            </a:extLst>
          </p:cNvPr>
          <p:cNvSpPr>
            <a:spLocks noGrp="1"/>
          </p:cNvSpPr>
          <p:nvPr>
            <p:ph type="title" idx="4294967295"/>
          </p:nvPr>
        </p:nvSpPr>
        <p:spPr>
          <a:xfrm>
            <a:off x="176646" y="131906"/>
            <a:ext cx="10058400" cy="1449388"/>
          </a:xfrm>
        </p:spPr>
        <p:txBody>
          <a:bodyPr>
            <a:normAutofit/>
          </a:bodyPr>
          <a:lstStyle/>
          <a:p>
            <a:r>
              <a:rPr lang="en-US" dirty="0"/>
              <a:t>Advantage</a:t>
            </a:r>
            <a:endParaRPr lang="en-IN" dirty="0"/>
          </a:p>
        </p:txBody>
      </p:sp>
      <p:sp>
        <p:nvSpPr>
          <p:cNvPr id="3" name="Content Placeholder 2">
            <a:extLst>
              <a:ext uri="{FF2B5EF4-FFF2-40B4-BE49-F238E27FC236}">
                <a16:creationId xmlns:a16="http://schemas.microsoft.com/office/drawing/2014/main" id="{23D26C47-0968-8D73-88A8-951D61FB667A}"/>
              </a:ext>
            </a:extLst>
          </p:cNvPr>
          <p:cNvSpPr>
            <a:spLocks noGrp="1"/>
          </p:cNvSpPr>
          <p:nvPr>
            <p:ph idx="4294967295"/>
          </p:nvPr>
        </p:nvSpPr>
        <p:spPr>
          <a:xfrm>
            <a:off x="330561" y="1306223"/>
            <a:ext cx="9750570" cy="5146531"/>
          </a:xfrm>
        </p:spPr>
        <p:txBody>
          <a:bodyPr>
            <a:normAutofit fontScale="92500"/>
          </a:bodyPr>
          <a:lstStyle/>
          <a:p>
            <a:pPr algn="just">
              <a:lnSpc>
                <a:spcPct val="150000"/>
              </a:lnSpc>
              <a:buFont typeface="Arial" panose="020B0604020202020204" pitchFamily="34" charset="0"/>
              <a:buChar char="•"/>
            </a:pPr>
            <a:r>
              <a:rPr lang="en-US" b="1" dirty="0"/>
              <a:t>Speed of Results</a:t>
            </a:r>
            <a:r>
              <a:rPr lang="en-US" dirty="0"/>
              <a:t>: These methods provide quick results, often within minutes, allowing for timely decisions in processing and quality control.</a:t>
            </a:r>
          </a:p>
          <a:p>
            <a:pPr algn="just">
              <a:lnSpc>
                <a:spcPct val="150000"/>
              </a:lnSpc>
              <a:buFont typeface="Arial" panose="020B0604020202020204" pitchFamily="34" charset="0"/>
              <a:buChar char="•"/>
            </a:pPr>
            <a:r>
              <a:rPr lang="en-US" b="1" dirty="0"/>
              <a:t>Cost-Effectiveness</a:t>
            </a:r>
            <a:r>
              <a:rPr lang="en-US" dirty="0"/>
              <a:t>: Many colorimetric tests are relatively inexpensive, making them a cost-effective option for quality assessment.</a:t>
            </a:r>
            <a:r>
              <a:rPr lang="en-US" b="1" dirty="0"/>
              <a:t> </a:t>
            </a:r>
          </a:p>
          <a:p>
            <a:pPr algn="just">
              <a:lnSpc>
                <a:spcPct val="150000"/>
              </a:lnSpc>
              <a:buFont typeface="Arial" panose="020B0604020202020204" pitchFamily="34" charset="0"/>
              <a:buChar char="•"/>
            </a:pPr>
            <a:r>
              <a:rPr lang="en-US" b="1" dirty="0"/>
              <a:t>Simplicity and Ease of Use</a:t>
            </a:r>
            <a:r>
              <a:rPr lang="en-US" dirty="0"/>
              <a:t>: Colorimetric tests are generally straightforward and can often be performed without complex equipment, making them accessible for routine testing.</a:t>
            </a:r>
          </a:p>
          <a:p>
            <a:pPr algn="just">
              <a:lnSpc>
                <a:spcPct val="150000"/>
              </a:lnSpc>
              <a:buFont typeface="Arial" panose="020B0604020202020204" pitchFamily="34" charset="0"/>
              <a:buChar char="•"/>
            </a:pPr>
            <a:r>
              <a:rPr lang="en-US" b="1" dirty="0"/>
              <a:t>Automated Analysis</a:t>
            </a:r>
            <a:r>
              <a:rPr lang="en-US" dirty="0"/>
              <a:t>: These methods can automate data processing and analysis, reducing the labor burden and minimizing human error in interpreting results.</a:t>
            </a:r>
          </a:p>
          <a:p>
            <a:pPr algn="just">
              <a:lnSpc>
                <a:spcPct val="150000"/>
              </a:lnSpc>
              <a:buFont typeface="Arial" panose="020B0604020202020204" pitchFamily="34" charset="0"/>
              <a:buChar char="•"/>
            </a:pPr>
            <a:r>
              <a:rPr lang="en-US" b="1" dirty="0"/>
              <a:t>High Accuracy and Precision</a:t>
            </a:r>
            <a:r>
              <a:rPr lang="en-US" dirty="0"/>
              <a:t>: AI algorithms can analyze large datasets and identify patterns that may be missed by traditional methods, leading to improved accuracy in microbial detection.</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0443047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7340B6-3714-D840-78C5-F0705D262952}"/>
              </a:ext>
            </a:extLst>
          </p:cNvPr>
          <p:cNvSpPr>
            <a:spLocks noGrp="1"/>
          </p:cNvSpPr>
          <p:nvPr>
            <p:ph type="title" idx="4294967295"/>
          </p:nvPr>
        </p:nvSpPr>
        <p:spPr>
          <a:xfrm>
            <a:off x="190500" y="0"/>
            <a:ext cx="10058400" cy="1449388"/>
          </a:xfrm>
        </p:spPr>
        <p:txBody>
          <a:bodyPr/>
          <a:lstStyle/>
          <a:p>
            <a:r>
              <a:rPr lang="en-US" dirty="0"/>
              <a:t>Introduction</a:t>
            </a:r>
            <a:endParaRPr lang="en-IN" dirty="0"/>
          </a:p>
        </p:txBody>
      </p:sp>
      <p:sp>
        <p:nvSpPr>
          <p:cNvPr id="3" name="Content Placeholder 2">
            <a:extLst>
              <a:ext uri="{FF2B5EF4-FFF2-40B4-BE49-F238E27FC236}">
                <a16:creationId xmlns:a16="http://schemas.microsoft.com/office/drawing/2014/main" id="{EA8B1101-19E3-C0FC-9A04-1A113CFF17FF}"/>
              </a:ext>
            </a:extLst>
          </p:cNvPr>
          <p:cNvSpPr>
            <a:spLocks noGrp="1"/>
          </p:cNvSpPr>
          <p:nvPr>
            <p:ph idx="4294967295"/>
          </p:nvPr>
        </p:nvSpPr>
        <p:spPr>
          <a:xfrm>
            <a:off x="190500" y="1026102"/>
            <a:ext cx="9892145" cy="5655252"/>
          </a:xfrm>
        </p:spPr>
        <p:txBody>
          <a:bodyPr>
            <a:noAutofit/>
          </a:bodyPr>
          <a:lstStyle/>
          <a:p>
            <a:pPr algn="just">
              <a:lnSpc>
                <a:spcPct val="150000"/>
              </a:lnSpc>
              <a:buFont typeface="Arial" panose="020B0604020202020204" pitchFamily="34" charset="0"/>
              <a:buChar char="•"/>
            </a:pPr>
            <a:r>
              <a:rPr lang="en-US" sz="1700" dirty="0"/>
              <a:t>Milk has always been considered an essential food for its nutritional value, especially for children and adolescents. In fact, a significant portion of human diet is nowadays based on the consumption of dairy products, and the dairy industry is one of the main global agri-food sectors for size, economic importance and level of technology [1]. </a:t>
            </a:r>
          </a:p>
          <a:p>
            <a:pPr algn="just">
              <a:lnSpc>
                <a:spcPct val="150000"/>
              </a:lnSpc>
              <a:buFont typeface="Arial" panose="020B0604020202020204" pitchFamily="34" charset="0"/>
              <a:buChar char="•"/>
            </a:pPr>
            <a:r>
              <a:rPr lang="en-US" sz="1700" dirty="0"/>
              <a:t>Microbial contamination can generally occur from various sources during the milking procedure: from dairy farmers to milk and cheese industry, therefore it is essential to monitor microbiological characteristics along the whole production chain to prompt preventive actions to protect human health [2].</a:t>
            </a:r>
          </a:p>
          <a:p>
            <a:pPr algn="just">
              <a:lnSpc>
                <a:spcPct val="150000"/>
              </a:lnSpc>
              <a:buFont typeface="Arial" panose="020B0604020202020204" pitchFamily="34" charset="0"/>
              <a:buChar char="•"/>
            </a:pPr>
            <a:r>
              <a:rPr lang="en-US" sz="1700" dirty="0"/>
              <a:t>High microbial counts in raw milk are responsible for quality defects in pasteurized milk, UHT processed milk, dried skim milk, butter and cheese [3]. Current regulations define “raw milk” as milk not receiving thermal treatment above 40°C or any equivalent process [4].</a:t>
            </a:r>
          </a:p>
          <a:p>
            <a:pPr algn="just">
              <a:lnSpc>
                <a:spcPct val="150000"/>
              </a:lnSpc>
              <a:buFont typeface="Arial" panose="020B0604020202020204" pitchFamily="34" charset="0"/>
              <a:buChar char="•"/>
            </a:pPr>
            <a:r>
              <a:rPr lang="en-US" sz="1700" dirty="0"/>
              <a:t>The raw milk may be used for producing heat-treated milk, cheese or milk-based products or it can be directly sold from self-service vending machines </a:t>
            </a:r>
            <a:endParaRPr lang="en-IN" sz="1700" dirty="0"/>
          </a:p>
        </p:txBody>
      </p:sp>
    </p:spTree>
    <p:extLst>
      <p:ext uri="{BB962C8B-B14F-4D97-AF65-F5344CB8AC3E}">
        <p14:creationId xmlns:p14="http://schemas.microsoft.com/office/powerpoint/2010/main" val="33427616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98DC49E-EFF3-066E-B2D6-F2798C537B1A}"/>
              </a:ext>
            </a:extLst>
          </p:cNvPr>
          <p:cNvSpPr>
            <a:spLocks noGrp="1"/>
          </p:cNvSpPr>
          <p:nvPr>
            <p:ph idx="4294967295"/>
          </p:nvPr>
        </p:nvSpPr>
        <p:spPr>
          <a:xfrm>
            <a:off x="0" y="454025"/>
            <a:ext cx="10648709" cy="6403975"/>
          </a:xfrm>
        </p:spPr>
        <p:txBody>
          <a:bodyPr>
            <a:normAutofit/>
          </a:bodyPr>
          <a:lstStyle/>
          <a:p>
            <a:pPr algn="just">
              <a:lnSpc>
                <a:spcPct val="150000"/>
              </a:lnSpc>
              <a:buFont typeface="Arial" panose="020B0604020202020204" pitchFamily="34" charset="0"/>
              <a:buChar char="•"/>
            </a:pPr>
            <a:r>
              <a:rPr lang="en-US" sz="1700" dirty="0"/>
              <a:t>A variety of microbiological count methods is available for monitoring the hygienic quality of raw milk. Among them, the pour plate method is the official essay for counting the number of colony forming units in milk samples according to ISO 4833-1:2013 [8].</a:t>
            </a:r>
          </a:p>
          <a:p>
            <a:pPr algn="just">
              <a:lnSpc>
                <a:spcPct val="150000"/>
              </a:lnSpc>
              <a:buFont typeface="Arial" panose="020B0604020202020204" pitchFamily="34" charset="0"/>
              <a:buChar char="•"/>
            </a:pPr>
            <a:r>
              <a:rPr lang="en-US" sz="1700" dirty="0"/>
              <a:t> Flow cytometry technique is the most common method used for evaluating the hygienic quality of raw milk, which estimates the total number of bacteria present in milk according to ISO 21187:2004[9]. New methods for the detection and enumeration of microorganisms have been developed to provide accurate, rapid tools to flank standard plate culture protocols. </a:t>
            </a:r>
          </a:p>
          <a:p>
            <a:pPr algn="just">
              <a:lnSpc>
                <a:spcPct val="150000"/>
              </a:lnSpc>
              <a:buFont typeface="Arial" panose="020B0604020202020204" pitchFamily="34" charset="0"/>
              <a:buChar char="•"/>
            </a:pPr>
            <a:r>
              <a:rPr lang="en-US" sz="1700" dirty="0"/>
              <a:t>In this context, the application of Micro Biological Survey (MBS) method should be considered as an additional safety measure, which cannot replace reference methods. </a:t>
            </a:r>
          </a:p>
          <a:p>
            <a:pPr algn="just">
              <a:lnSpc>
                <a:spcPct val="150000"/>
              </a:lnSpc>
              <a:buFont typeface="Arial" panose="020B0604020202020204" pitchFamily="34" charset="0"/>
              <a:buChar char="•"/>
            </a:pPr>
            <a:r>
              <a:rPr lang="en-US" sz="1700" dirty="0"/>
              <a:t>The MBS method, developed by MBS </a:t>
            </a:r>
            <a:r>
              <a:rPr lang="en-US" sz="1700" dirty="0" err="1"/>
              <a:t>Srl</a:t>
            </a:r>
            <a:r>
              <a:rPr lang="en-US" sz="1700" dirty="0"/>
              <a:t> and Roma Tre University (Rome, Italy), is a colorimetric, culture-based system that allows to perform quantitative and qualitative microbiological analyses in the absence of either dedicated facilities or specialized personnel</a:t>
            </a:r>
            <a:endParaRPr lang="en-IN" sz="17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23346854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2FF58E-A04A-EEE6-0BF4-764251107DA0}"/>
              </a:ext>
            </a:extLst>
          </p:cNvPr>
          <p:cNvSpPr>
            <a:spLocks noGrp="1"/>
          </p:cNvSpPr>
          <p:nvPr>
            <p:ph type="title" idx="4294967295"/>
          </p:nvPr>
        </p:nvSpPr>
        <p:spPr>
          <a:xfrm>
            <a:off x="289367" y="270358"/>
            <a:ext cx="10058400" cy="1449388"/>
          </a:xfrm>
        </p:spPr>
        <p:txBody>
          <a:bodyPr/>
          <a:lstStyle/>
          <a:p>
            <a:r>
              <a:rPr lang="en-IN" dirty="0"/>
              <a:t>MODULES</a:t>
            </a:r>
          </a:p>
        </p:txBody>
      </p:sp>
      <p:sp>
        <p:nvSpPr>
          <p:cNvPr id="3" name="Content Placeholder 2">
            <a:extLst>
              <a:ext uri="{FF2B5EF4-FFF2-40B4-BE49-F238E27FC236}">
                <a16:creationId xmlns:a16="http://schemas.microsoft.com/office/drawing/2014/main" id="{A04BFE57-A035-9503-2968-D41208C8F3BF}"/>
              </a:ext>
            </a:extLst>
          </p:cNvPr>
          <p:cNvSpPr>
            <a:spLocks noGrp="1"/>
          </p:cNvSpPr>
          <p:nvPr>
            <p:ph idx="4294967295"/>
          </p:nvPr>
        </p:nvSpPr>
        <p:spPr>
          <a:xfrm>
            <a:off x="1844233" y="1510235"/>
            <a:ext cx="10058400" cy="4022725"/>
          </a:xfrm>
        </p:spPr>
        <p:txBody>
          <a:bodyPr>
            <a:normAutofit/>
          </a:bodyPr>
          <a:lstStyle/>
          <a:p>
            <a:pPr algn="just">
              <a:lnSpc>
                <a:spcPct val="150000"/>
              </a:lnSpc>
              <a:buFont typeface="Arial" panose="020B0604020202020204" pitchFamily="34" charset="0"/>
              <a:buChar char="•"/>
            </a:pPr>
            <a:r>
              <a:rPr lang="en-IN" sz="2800" dirty="0"/>
              <a:t>Sample Preparation Module</a:t>
            </a:r>
          </a:p>
          <a:p>
            <a:pPr algn="just">
              <a:lnSpc>
                <a:spcPct val="150000"/>
              </a:lnSpc>
              <a:buFont typeface="Arial" panose="020B0604020202020204" pitchFamily="34" charset="0"/>
              <a:buChar char="•"/>
            </a:pPr>
            <a:r>
              <a:rPr lang="en-IN" sz="2800" dirty="0"/>
              <a:t>Colorimetric Detection Module</a:t>
            </a:r>
          </a:p>
          <a:p>
            <a:pPr algn="just">
              <a:lnSpc>
                <a:spcPct val="150000"/>
              </a:lnSpc>
              <a:buFont typeface="Arial" panose="020B0604020202020204" pitchFamily="34" charset="0"/>
              <a:buChar char="•"/>
            </a:pPr>
            <a:r>
              <a:rPr lang="en-IN" sz="2800" dirty="0"/>
              <a:t>AI Analysis Module</a:t>
            </a:r>
          </a:p>
          <a:p>
            <a:pPr algn="just">
              <a:lnSpc>
                <a:spcPct val="150000"/>
              </a:lnSpc>
              <a:buFont typeface="Arial" panose="020B0604020202020204" pitchFamily="34" charset="0"/>
              <a:buChar char="•"/>
            </a:pPr>
            <a:r>
              <a:rPr lang="en-IN" sz="2800" dirty="0"/>
              <a:t>Data Management Module</a:t>
            </a:r>
            <a:endParaRPr lang="en-IN"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8873846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8912F1-4655-D6F0-BCEB-FA6C4D3EB195}"/>
              </a:ext>
            </a:extLst>
          </p:cNvPr>
          <p:cNvSpPr>
            <a:spLocks noGrp="1"/>
          </p:cNvSpPr>
          <p:nvPr>
            <p:ph type="title" idx="4294967295"/>
          </p:nvPr>
        </p:nvSpPr>
        <p:spPr>
          <a:xfrm>
            <a:off x="150471" y="140494"/>
            <a:ext cx="10058400" cy="1449388"/>
          </a:xfrm>
        </p:spPr>
        <p:txBody>
          <a:bodyPr>
            <a:normAutofit fontScale="90000"/>
          </a:bodyPr>
          <a:lstStyle/>
          <a:p>
            <a:r>
              <a:rPr lang="en-IN" sz="4000" dirty="0"/>
              <a:t>Sample Preparation Module</a:t>
            </a:r>
            <a:br>
              <a:rPr lang="en-IN" sz="4800" dirty="0"/>
            </a:br>
            <a:br>
              <a:rPr lang="en-IN" sz="4800" b="1" dirty="0">
                <a:latin typeface="Times New Roman" panose="02020603050405020304" pitchFamily="18" charset="0"/>
                <a:cs typeface="Times New Roman" panose="02020603050405020304" pitchFamily="18" charset="0"/>
              </a:rPr>
            </a:br>
            <a:endParaRPr lang="en-IN" dirty="0"/>
          </a:p>
        </p:txBody>
      </p:sp>
      <p:sp>
        <p:nvSpPr>
          <p:cNvPr id="3" name="Content Placeholder 2">
            <a:extLst>
              <a:ext uri="{FF2B5EF4-FFF2-40B4-BE49-F238E27FC236}">
                <a16:creationId xmlns:a16="http://schemas.microsoft.com/office/drawing/2014/main" id="{91BE7953-73D4-EAA4-EFCC-A3C5C6355F37}"/>
              </a:ext>
            </a:extLst>
          </p:cNvPr>
          <p:cNvSpPr>
            <a:spLocks noGrp="1"/>
          </p:cNvSpPr>
          <p:nvPr>
            <p:ph idx="4294967295"/>
          </p:nvPr>
        </p:nvSpPr>
        <p:spPr>
          <a:xfrm>
            <a:off x="963613" y="1202611"/>
            <a:ext cx="11228387" cy="5318125"/>
          </a:xfrm>
        </p:spPr>
        <p:txBody>
          <a:bodyPr>
            <a:normAutofit/>
          </a:bodyPr>
          <a:lstStyle/>
          <a:p>
            <a:pPr algn="just">
              <a:lnSpc>
                <a:spcPct val="150000"/>
              </a:lnSpc>
              <a:buFont typeface="Arial" panose="020B0604020202020204" pitchFamily="34" charset="0"/>
              <a:buChar char="•"/>
            </a:pPr>
            <a:r>
              <a:rPr lang="en-US" b="1" dirty="0"/>
              <a:t>Function</a:t>
            </a:r>
            <a:r>
              <a:rPr lang="en-US" dirty="0"/>
              <a:t>: Prepares milk samples for analysis.</a:t>
            </a:r>
          </a:p>
          <a:p>
            <a:pPr algn="just">
              <a:lnSpc>
                <a:spcPct val="150000"/>
              </a:lnSpc>
              <a:buFont typeface="Arial" panose="020B0604020202020204" pitchFamily="34" charset="0"/>
              <a:buChar char="•"/>
            </a:pPr>
            <a:r>
              <a:rPr lang="en-US" b="1" dirty="0"/>
              <a:t>Key Features</a:t>
            </a:r>
            <a:r>
              <a:rPr lang="en-US" dirty="0"/>
              <a:t>:</a:t>
            </a:r>
          </a:p>
          <a:p>
            <a:pPr marL="742950" lvl="1" indent="-285750" algn="just">
              <a:lnSpc>
                <a:spcPct val="150000"/>
              </a:lnSpc>
              <a:buFont typeface="Arial" panose="020B0604020202020204" pitchFamily="34" charset="0"/>
              <a:buChar char="•"/>
            </a:pPr>
            <a:r>
              <a:rPr lang="en-US" sz="1800" dirty="0"/>
              <a:t>Filtration to remove solids.</a:t>
            </a:r>
          </a:p>
          <a:p>
            <a:pPr marL="742950" lvl="1" indent="-285750" algn="just">
              <a:lnSpc>
                <a:spcPct val="150000"/>
              </a:lnSpc>
              <a:buFont typeface="Arial" panose="020B0604020202020204" pitchFamily="34" charset="0"/>
              <a:buChar char="•"/>
            </a:pPr>
            <a:r>
              <a:rPr lang="en-US" sz="1800" dirty="0"/>
              <a:t>Dilution to appropriate concentrations.</a:t>
            </a:r>
          </a:p>
          <a:p>
            <a:pPr marL="742950" lvl="1" indent="-285750" algn="just">
              <a:lnSpc>
                <a:spcPct val="150000"/>
              </a:lnSpc>
              <a:buFont typeface="Arial" panose="020B0604020202020204" pitchFamily="34" charset="0"/>
              <a:buChar char="•"/>
            </a:pPr>
            <a:r>
              <a:rPr lang="en-US" sz="1800" dirty="0"/>
              <a:t>Automated mixing for homogeneity.</a:t>
            </a:r>
          </a:p>
          <a:p>
            <a:endParaRPr lang="en-IN" dirty="0"/>
          </a:p>
        </p:txBody>
      </p:sp>
    </p:spTree>
    <p:extLst>
      <p:ext uri="{BB962C8B-B14F-4D97-AF65-F5344CB8AC3E}">
        <p14:creationId xmlns:p14="http://schemas.microsoft.com/office/powerpoint/2010/main" val="201597325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283CC5-657A-3D09-DB1B-577B1829AF57}"/>
              </a:ext>
            </a:extLst>
          </p:cNvPr>
          <p:cNvSpPr>
            <a:spLocks noGrp="1"/>
          </p:cNvSpPr>
          <p:nvPr>
            <p:ph type="title" idx="4294967295"/>
          </p:nvPr>
        </p:nvSpPr>
        <p:spPr>
          <a:xfrm>
            <a:off x="219919" y="261958"/>
            <a:ext cx="10058400" cy="1449388"/>
          </a:xfrm>
        </p:spPr>
        <p:txBody>
          <a:bodyPr>
            <a:normAutofit fontScale="90000"/>
          </a:bodyPr>
          <a:lstStyle/>
          <a:p>
            <a:r>
              <a:rPr lang="en-IN" sz="4000" dirty="0"/>
              <a:t>Colorimetric Detection Module</a:t>
            </a:r>
            <a:br>
              <a:rPr lang="en-IN" sz="4800" dirty="0"/>
            </a:br>
            <a:br>
              <a:rPr lang="en-IN" sz="4800" b="1" dirty="0">
                <a:latin typeface="Times New Roman" panose="02020603050405020304" pitchFamily="18" charset="0"/>
                <a:cs typeface="Times New Roman" panose="02020603050405020304" pitchFamily="18" charset="0"/>
              </a:rPr>
            </a:br>
            <a:endParaRPr lang="en-IN" dirty="0"/>
          </a:p>
        </p:txBody>
      </p:sp>
      <p:sp>
        <p:nvSpPr>
          <p:cNvPr id="3" name="Content Placeholder 2">
            <a:extLst>
              <a:ext uri="{FF2B5EF4-FFF2-40B4-BE49-F238E27FC236}">
                <a16:creationId xmlns:a16="http://schemas.microsoft.com/office/drawing/2014/main" id="{FE1FE50C-2AC5-9763-5AA4-C8ADE9B67032}"/>
              </a:ext>
            </a:extLst>
          </p:cNvPr>
          <p:cNvSpPr>
            <a:spLocks noGrp="1"/>
          </p:cNvSpPr>
          <p:nvPr>
            <p:ph idx="4294967295"/>
          </p:nvPr>
        </p:nvSpPr>
        <p:spPr>
          <a:xfrm>
            <a:off x="970807" y="1128692"/>
            <a:ext cx="11441112" cy="5467350"/>
          </a:xfrm>
        </p:spPr>
        <p:txBody>
          <a:bodyPr>
            <a:normAutofit/>
          </a:bodyPr>
          <a:lstStyle/>
          <a:p>
            <a:pPr>
              <a:lnSpc>
                <a:spcPct val="150000"/>
              </a:lnSpc>
              <a:buFont typeface="Arial" panose="020B0604020202020204" pitchFamily="34" charset="0"/>
              <a:buChar char="•"/>
            </a:pPr>
            <a:r>
              <a:rPr lang="en-IN" b="1" dirty="0"/>
              <a:t>Function</a:t>
            </a:r>
            <a:r>
              <a:rPr lang="en-IN" dirty="0"/>
              <a:t>: Conducts colorimetric assays to detect microbial contamination.</a:t>
            </a:r>
          </a:p>
          <a:p>
            <a:pPr>
              <a:lnSpc>
                <a:spcPct val="150000"/>
              </a:lnSpc>
              <a:buFont typeface="Arial" panose="020B0604020202020204" pitchFamily="34" charset="0"/>
              <a:buChar char="•"/>
            </a:pPr>
            <a:r>
              <a:rPr lang="en-IN" b="1" dirty="0"/>
              <a:t>Key Features</a:t>
            </a:r>
            <a:r>
              <a:rPr lang="en-IN" dirty="0"/>
              <a:t>:</a:t>
            </a:r>
          </a:p>
          <a:p>
            <a:pPr marL="742950" lvl="1" indent="-285750">
              <a:lnSpc>
                <a:spcPct val="150000"/>
              </a:lnSpc>
              <a:buFont typeface="Arial" panose="020B0604020202020204" pitchFamily="34" charset="0"/>
              <a:buChar char="•"/>
            </a:pPr>
            <a:r>
              <a:rPr lang="en-IN" sz="1800" dirty="0"/>
              <a:t>Reagents for specific microbial detection.</a:t>
            </a:r>
          </a:p>
          <a:p>
            <a:pPr marL="742950" lvl="1" indent="-285750">
              <a:lnSpc>
                <a:spcPct val="150000"/>
              </a:lnSpc>
              <a:buFont typeface="Arial" panose="020B0604020202020204" pitchFamily="34" charset="0"/>
              <a:buChar char="•"/>
            </a:pPr>
            <a:r>
              <a:rPr lang="en-IN" sz="1800" dirty="0"/>
              <a:t>Optical sensors to measure absorbance or </a:t>
            </a:r>
            <a:r>
              <a:rPr lang="en-IN" sz="1800" dirty="0" err="1"/>
              <a:t>color</a:t>
            </a:r>
            <a:r>
              <a:rPr lang="en-IN" sz="1800" dirty="0"/>
              <a:t> change.</a:t>
            </a:r>
          </a:p>
          <a:p>
            <a:pPr marL="742950" lvl="1" indent="-285750">
              <a:lnSpc>
                <a:spcPct val="150000"/>
              </a:lnSpc>
              <a:buFont typeface="Arial" panose="020B0604020202020204" pitchFamily="34" charset="0"/>
              <a:buChar char="•"/>
            </a:pPr>
            <a:r>
              <a:rPr lang="en-IN" sz="1800" dirty="0"/>
              <a:t>Calibration standards for quantitative analysis.</a:t>
            </a:r>
          </a:p>
          <a:p>
            <a:pPr marL="742950" lvl="1" indent="-285750">
              <a:lnSpc>
                <a:spcPct val="150000"/>
              </a:lnSpc>
              <a:buFont typeface="Arial" panose="020B0604020202020204" pitchFamily="34" charset="0"/>
              <a:buChar char="•"/>
            </a:pPr>
            <a:r>
              <a:rPr lang="en-IN" sz="1800" dirty="0"/>
              <a:t>User-friendly interface for result visualization</a:t>
            </a:r>
          </a:p>
          <a:p>
            <a:pPr marL="0" indent="0">
              <a:lnSpc>
                <a:spcPct val="120000"/>
              </a:lnSpc>
              <a:buNone/>
            </a:pPr>
            <a:r>
              <a:rPr lang="en-US" sz="2900" dirty="0">
                <a:latin typeface="Times New Roman" panose="02020603050405020304" pitchFamily="18" charset="0"/>
                <a:cs typeface="Times New Roman" panose="02020603050405020304" pitchFamily="18" charset="0"/>
              </a:rPr>
              <a:t>.</a:t>
            </a:r>
          </a:p>
          <a:p>
            <a:pPr>
              <a:lnSpc>
                <a:spcPct val="120000"/>
              </a:lnSpc>
            </a:pPr>
            <a:endParaRPr lang="en-IN" dirty="0"/>
          </a:p>
        </p:txBody>
      </p:sp>
    </p:spTree>
    <p:extLst>
      <p:ext uri="{BB962C8B-B14F-4D97-AF65-F5344CB8AC3E}">
        <p14:creationId xmlns:p14="http://schemas.microsoft.com/office/powerpoint/2010/main" val="17393768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47D0D5-7AAB-43E7-28F9-4EAA862F64F7}"/>
              </a:ext>
            </a:extLst>
          </p:cNvPr>
          <p:cNvSpPr>
            <a:spLocks noGrp="1"/>
          </p:cNvSpPr>
          <p:nvPr>
            <p:ph type="title" idx="4294967295"/>
          </p:nvPr>
        </p:nvSpPr>
        <p:spPr>
          <a:xfrm>
            <a:off x="283580" y="304188"/>
            <a:ext cx="10058400" cy="1449388"/>
          </a:xfrm>
        </p:spPr>
        <p:txBody>
          <a:bodyPr>
            <a:normAutofit fontScale="90000"/>
          </a:bodyPr>
          <a:lstStyle/>
          <a:p>
            <a:r>
              <a:rPr lang="en-IN" sz="4000" dirty="0"/>
              <a:t>AI Analysis Module</a:t>
            </a:r>
            <a:br>
              <a:rPr lang="en-IN" sz="4800" dirty="0"/>
            </a:br>
            <a:br>
              <a:rPr lang="en-IN" sz="4800" b="1" dirty="0">
                <a:latin typeface="Times New Roman" panose="02020603050405020304" pitchFamily="18" charset="0"/>
                <a:cs typeface="Times New Roman" panose="02020603050405020304" pitchFamily="18" charset="0"/>
              </a:rPr>
            </a:br>
            <a:endParaRPr lang="en-IN" dirty="0"/>
          </a:p>
        </p:txBody>
      </p:sp>
      <p:sp>
        <p:nvSpPr>
          <p:cNvPr id="3" name="Content Placeholder 2">
            <a:extLst>
              <a:ext uri="{FF2B5EF4-FFF2-40B4-BE49-F238E27FC236}">
                <a16:creationId xmlns:a16="http://schemas.microsoft.com/office/drawing/2014/main" id="{D8D3C916-2FD3-E64F-AF57-F378A0F14625}"/>
              </a:ext>
            </a:extLst>
          </p:cNvPr>
          <p:cNvSpPr>
            <a:spLocks noGrp="1"/>
          </p:cNvSpPr>
          <p:nvPr>
            <p:ph idx="4294967295"/>
          </p:nvPr>
        </p:nvSpPr>
        <p:spPr>
          <a:xfrm>
            <a:off x="960699" y="1371611"/>
            <a:ext cx="8704162" cy="5286374"/>
          </a:xfrm>
        </p:spPr>
        <p:txBody>
          <a:bodyPr>
            <a:normAutofit/>
          </a:bodyPr>
          <a:lstStyle/>
          <a:p>
            <a:pPr algn="just">
              <a:lnSpc>
                <a:spcPct val="150000"/>
              </a:lnSpc>
              <a:buFont typeface="Arial" panose="020B0604020202020204" pitchFamily="34" charset="0"/>
              <a:buChar char="•"/>
            </a:pPr>
            <a:r>
              <a:rPr lang="en-IN" b="1" dirty="0"/>
              <a:t>Function</a:t>
            </a:r>
            <a:r>
              <a:rPr lang="en-IN" dirty="0"/>
              <a:t>: Utilizes machine learning algorithms to </a:t>
            </a:r>
            <a:r>
              <a:rPr lang="en-IN" dirty="0" err="1"/>
              <a:t>analyze</a:t>
            </a:r>
            <a:r>
              <a:rPr lang="en-IN" dirty="0"/>
              <a:t> data and predict microbial quality.</a:t>
            </a:r>
          </a:p>
          <a:p>
            <a:pPr algn="just">
              <a:lnSpc>
                <a:spcPct val="150000"/>
              </a:lnSpc>
              <a:buFont typeface="Arial" panose="020B0604020202020204" pitchFamily="34" charset="0"/>
              <a:buChar char="•"/>
            </a:pPr>
            <a:r>
              <a:rPr lang="en-IN" b="1" dirty="0"/>
              <a:t>Key Features</a:t>
            </a:r>
            <a:r>
              <a:rPr lang="en-IN" dirty="0"/>
              <a:t>:</a:t>
            </a:r>
          </a:p>
          <a:p>
            <a:pPr marL="742950" lvl="1" indent="-285750" algn="just">
              <a:lnSpc>
                <a:spcPct val="150000"/>
              </a:lnSpc>
              <a:buFont typeface="Arial" panose="020B0604020202020204" pitchFamily="34" charset="0"/>
              <a:buChar char="•"/>
            </a:pPr>
            <a:r>
              <a:rPr lang="en-IN" dirty="0"/>
              <a:t>Data processing pipeline to handle input from colorimetric tests.</a:t>
            </a:r>
          </a:p>
          <a:p>
            <a:pPr marL="742950" lvl="1" indent="-285750" algn="just">
              <a:lnSpc>
                <a:spcPct val="150000"/>
              </a:lnSpc>
              <a:buFont typeface="Arial" panose="020B0604020202020204" pitchFamily="34" charset="0"/>
              <a:buChar char="•"/>
            </a:pPr>
            <a:r>
              <a:rPr lang="en-IN" dirty="0"/>
              <a:t>Model training with historical microbial quality data.</a:t>
            </a:r>
          </a:p>
          <a:p>
            <a:pPr marL="742950" lvl="1" indent="-285750" algn="just">
              <a:lnSpc>
                <a:spcPct val="150000"/>
              </a:lnSpc>
              <a:buFont typeface="Arial" panose="020B0604020202020204" pitchFamily="34" charset="0"/>
              <a:buChar char="•"/>
            </a:pPr>
            <a:r>
              <a:rPr lang="en-IN" dirty="0"/>
              <a:t>Pattern recognition to differentiate between various microbial species.</a:t>
            </a:r>
          </a:p>
          <a:p>
            <a:pPr marL="742950" lvl="1" indent="-285750" algn="just">
              <a:lnSpc>
                <a:spcPct val="150000"/>
              </a:lnSpc>
              <a:buFont typeface="Arial" panose="020B0604020202020204" pitchFamily="34" charset="0"/>
              <a:buChar char="•"/>
            </a:pPr>
            <a:r>
              <a:rPr lang="en-IN" dirty="0"/>
              <a:t>Predictive analytics for contamination risk assessment.</a:t>
            </a:r>
          </a:p>
          <a:p>
            <a:pPr marL="0" indent="0" algn="just">
              <a:lnSpc>
                <a:spcPct val="120000"/>
              </a:lnSpc>
              <a:buNone/>
            </a:pPr>
            <a:r>
              <a:rPr lang="en-US" sz="1800" dirty="0">
                <a:latin typeface="Times New Roman" panose="02020603050405020304" pitchFamily="18" charset="0"/>
                <a:cs typeface="Times New Roman" panose="02020603050405020304" pitchFamily="18" charset="0"/>
              </a:rPr>
              <a:t>.</a:t>
            </a:r>
          </a:p>
          <a:p>
            <a:endParaRPr lang="en-IN" dirty="0"/>
          </a:p>
        </p:txBody>
      </p:sp>
    </p:spTree>
    <p:extLst>
      <p:ext uri="{BB962C8B-B14F-4D97-AF65-F5344CB8AC3E}">
        <p14:creationId xmlns:p14="http://schemas.microsoft.com/office/powerpoint/2010/main" val="141585292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5175FA-5A3A-7B92-790C-808B61D1241C}"/>
              </a:ext>
            </a:extLst>
          </p:cNvPr>
          <p:cNvSpPr>
            <a:spLocks noGrp="1"/>
          </p:cNvSpPr>
          <p:nvPr>
            <p:ph type="title" idx="4294967295"/>
          </p:nvPr>
        </p:nvSpPr>
        <p:spPr>
          <a:xfrm>
            <a:off x="162046" y="254643"/>
            <a:ext cx="10058400" cy="1449388"/>
          </a:xfrm>
        </p:spPr>
        <p:txBody>
          <a:bodyPr>
            <a:normAutofit fontScale="90000"/>
          </a:bodyPr>
          <a:lstStyle/>
          <a:p>
            <a:r>
              <a:rPr lang="en-IN" sz="4000" dirty="0"/>
              <a:t>Data Management Module</a:t>
            </a:r>
            <a:br>
              <a:rPr lang="en-IN" sz="4800" dirty="0">
                <a:latin typeface="Times New Roman" panose="02020603050405020304" pitchFamily="18" charset="0"/>
                <a:cs typeface="Times New Roman" panose="02020603050405020304" pitchFamily="18" charset="0"/>
              </a:rPr>
            </a:br>
            <a:br>
              <a:rPr lang="en-IN" sz="4800" b="1" dirty="0">
                <a:latin typeface="Times New Roman" panose="02020603050405020304" pitchFamily="18" charset="0"/>
                <a:cs typeface="Times New Roman" panose="02020603050405020304" pitchFamily="18" charset="0"/>
              </a:rPr>
            </a:br>
            <a:endParaRPr lang="en-IN" dirty="0"/>
          </a:p>
        </p:txBody>
      </p:sp>
      <p:sp>
        <p:nvSpPr>
          <p:cNvPr id="3" name="Content Placeholder 2">
            <a:extLst>
              <a:ext uri="{FF2B5EF4-FFF2-40B4-BE49-F238E27FC236}">
                <a16:creationId xmlns:a16="http://schemas.microsoft.com/office/drawing/2014/main" id="{435DE7D8-93D5-39E8-5E3D-27A7B75F04B8}"/>
              </a:ext>
            </a:extLst>
          </p:cNvPr>
          <p:cNvSpPr>
            <a:spLocks noGrp="1"/>
          </p:cNvSpPr>
          <p:nvPr>
            <p:ph idx="4294967295"/>
          </p:nvPr>
        </p:nvSpPr>
        <p:spPr>
          <a:xfrm>
            <a:off x="1003300" y="1176378"/>
            <a:ext cx="10185400" cy="4865687"/>
          </a:xfrm>
        </p:spPr>
        <p:txBody>
          <a:bodyPr>
            <a:normAutofit/>
          </a:bodyPr>
          <a:lstStyle/>
          <a:p>
            <a:pPr algn="just">
              <a:lnSpc>
                <a:spcPct val="150000"/>
              </a:lnSpc>
              <a:buFont typeface="Arial" panose="020B0604020202020204" pitchFamily="34" charset="0"/>
              <a:buChar char="•"/>
            </a:pPr>
            <a:r>
              <a:rPr lang="en-US" b="1" dirty="0"/>
              <a:t>Function</a:t>
            </a:r>
            <a:r>
              <a:rPr lang="en-US" dirty="0"/>
              <a:t>: Manages and stores data from tests and analyses.</a:t>
            </a:r>
          </a:p>
          <a:p>
            <a:pPr algn="just">
              <a:lnSpc>
                <a:spcPct val="150000"/>
              </a:lnSpc>
              <a:buFont typeface="Arial" panose="020B0604020202020204" pitchFamily="34" charset="0"/>
              <a:buChar char="•"/>
            </a:pPr>
            <a:r>
              <a:rPr lang="en-US" b="1" dirty="0"/>
              <a:t>Key Features</a:t>
            </a:r>
            <a:r>
              <a:rPr lang="en-US" dirty="0"/>
              <a:t>:</a:t>
            </a:r>
          </a:p>
          <a:p>
            <a:pPr marL="742950" lvl="1" indent="-285750" algn="just">
              <a:lnSpc>
                <a:spcPct val="150000"/>
              </a:lnSpc>
              <a:buFont typeface="Arial" panose="020B0604020202020204" pitchFamily="34" charset="0"/>
              <a:buChar char="•"/>
            </a:pPr>
            <a:r>
              <a:rPr lang="en-US" sz="1800" dirty="0"/>
              <a:t>Centralized database for results and metadata.</a:t>
            </a:r>
          </a:p>
          <a:p>
            <a:pPr marL="742950" lvl="1" indent="-285750" algn="just">
              <a:lnSpc>
                <a:spcPct val="150000"/>
              </a:lnSpc>
              <a:buFont typeface="Arial" panose="020B0604020202020204" pitchFamily="34" charset="0"/>
              <a:buChar char="•"/>
            </a:pPr>
            <a:r>
              <a:rPr lang="en-US" sz="1800" dirty="0"/>
              <a:t>Data visualization tools for trend analysis.</a:t>
            </a:r>
          </a:p>
          <a:p>
            <a:pPr marL="742950" lvl="1" indent="-285750" algn="just">
              <a:lnSpc>
                <a:spcPct val="150000"/>
              </a:lnSpc>
              <a:buFont typeface="Arial" panose="020B0604020202020204" pitchFamily="34" charset="0"/>
              <a:buChar char="•"/>
            </a:pPr>
            <a:r>
              <a:rPr lang="en-US" sz="1800" dirty="0"/>
              <a:t>Reporting features for compliance and audits.</a:t>
            </a:r>
          </a:p>
          <a:p>
            <a:pPr marL="742950" lvl="1" indent="-285750" algn="just">
              <a:lnSpc>
                <a:spcPct val="150000"/>
              </a:lnSpc>
              <a:buFont typeface="Arial" panose="020B0604020202020204" pitchFamily="34" charset="0"/>
              <a:buChar char="•"/>
            </a:pPr>
            <a:r>
              <a:rPr lang="en-US" sz="1800" dirty="0"/>
              <a:t>Integration with existing quality management systems.</a:t>
            </a:r>
          </a:p>
          <a:p>
            <a:pPr>
              <a:lnSpc>
                <a:spcPct val="100000"/>
              </a:lnSpc>
            </a:pPr>
            <a:endParaRPr lang="en-IN" dirty="0"/>
          </a:p>
        </p:txBody>
      </p:sp>
    </p:spTree>
    <p:extLst>
      <p:ext uri="{BB962C8B-B14F-4D97-AF65-F5344CB8AC3E}">
        <p14:creationId xmlns:p14="http://schemas.microsoft.com/office/powerpoint/2010/main" val="273316683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DD2DD7-D182-DC0B-419B-74BB6864944E}"/>
              </a:ext>
            </a:extLst>
          </p:cNvPr>
          <p:cNvSpPr>
            <a:spLocks noGrp="1"/>
          </p:cNvSpPr>
          <p:nvPr>
            <p:ph type="title" idx="4294967295"/>
          </p:nvPr>
        </p:nvSpPr>
        <p:spPr>
          <a:xfrm>
            <a:off x="290945" y="131907"/>
            <a:ext cx="10058400" cy="1449388"/>
          </a:xfrm>
        </p:spPr>
        <p:txBody>
          <a:bodyPr/>
          <a:lstStyle/>
          <a:p>
            <a:r>
              <a:rPr lang="en-IN" dirty="0"/>
              <a:t>Software Details</a:t>
            </a:r>
          </a:p>
        </p:txBody>
      </p:sp>
      <p:sp>
        <p:nvSpPr>
          <p:cNvPr id="3" name="Content Placeholder 2">
            <a:extLst>
              <a:ext uri="{FF2B5EF4-FFF2-40B4-BE49-F238E27FC236}">
                <a16:creationId xmlns:a16="http://schemas.microsoft.com/office/drawing/2014/main" id="{636CBC3A-715C-07AE-7F69-126DCE1F319A}"/>
              </a:ext>
            </a:extLst>
          </p:cNvPr>
          <p:cNvSpPr>
            <a:spLocks noGrp="1"/>
          </p:cNvSpPr>
          <p:nvPr>
            <p:ph idx="4294967295"/>
          </p:nvPr>
        </p:nvSpPr>
        <p:spPr>
          <a:xfrm>
            <a:off x="488373" y="1059872"/>
            <a:ext cx="7907482" cy="4394633"/>
          </a:xfrm>
        </p:spPr>
        <p:txBody>
          <a:bodyPr/>
          <a:lstStyle/>
          <a:p>
            <a:pPr algn="just">
              <a:lnSpc>
                <a:spcPct val="150000"/>
              </a:lnSpc>
              <a:buFont typeface="Arial" panose="020B0604020202020204" pitchFamily="34" charset="0"/>
              <a:buChar char="•"/>
            </a:pPr>
            <a:r>
              <a:rPr lang="en-US" sz="1800" dirty="0">
                <a:cs typeface="Times New Roman" panose="02020603050405020304" pitchFamily="18" charset="0"/>
              </a:rPr>
              <a:t>A web application (web app) is an application program that is stored on a remote server and delivered over the internet through a browser interface. Web services are web apps by definition and many, although not all, websites contain web apps.</a:t>
            </a:r>
          </a:p>
          <a:p>
            <a:pPr algn="just">
              <a:lnSpc>
                <a:spcPct val="150000"/>
              </a:lnSpc>
              <a:buFont typeface="Arial" panose="020B0604020202020204" pitchFamily="34" charset="0"/>
              <a:buChar char="•"/>
            </a:pPr>
            <a:r>
              <a:rPr lang="en-US" sz="1800" dirty="0">
                <a:cs typeface="Times New Roman" panose="02020603050405020304" pitchFamily="18" charset="0"/>
              </a:rPr>
              <a:t>Developers design web applications for a wide variety of uses and users, from an organization to an individual for numerous reasons. Commonly used web applications can include webmail, online calculators or e-commerce shops. While users can only access some web apps by a specific browser, most are available no matter the browser.</a:t>
            </a:r>
            <a:endParaRPr lang="en-IN" sz="1800" dirty="0">
              <a:cs typeface="Times New Roman" panose="02020603050405020304" pitchFamily="18" charset="0"/>
            </a:endParaRPr>
          </a:p>
          <a:p>
            <a:endParaRPr lang="en-IN" dirty="0"/>
          </a:p>
        </p:txBody>
      </p:sp>
    </p:spTree>
    <p:extLst>
      <p:ext uri="{BB962C8B-B14F-4D97-AF65-F5344CB8AC3E}">
        <p14:creationId xmlns:p14="http://schemas.microsoft.com/office/powerpoint/2010/main" val="57587274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F8AF3E-29E2-E389-8C6B-7F22354DE799}"/>
              </a:ext>
            </a:extLst>
          </p:cNvPr>
          <p:cNvSpPr>
            <a:spLocks noGrp="1"/>
          </p:cNvSpPr>
          <p:nvPr>
            <p:ph type="title" idx="4294967295"/>
          </p:nvPr>
        </p:nvSpPr>
        <p:spPr>
          <a:xfrm>
            <a:off x="249382" y="98424"/>
            <a:ext cx="10058400" cy="1449388"/>
          </a:xfrm>
        </p:spPr>
        <p:txBody>
          <a:bodyPr/>
          <a:lstStyle/>
          <a:p>
            <a:r>
              <a:rPr lang="en-IN" dirty="0"/>
              <a:t>Front End</a:t>
            </a:r>
          </a:p>
        </p:txBody>
      </p:sp>
      <p:sp>
        <p:nvSpPr>
          <p:cNvPr id="3" name="Content Placeholder 2">
            <a:extLst>
              <a:ext uri="{FF2B5EF4-FFF2-40B4-BE49-F238E27FC236}">
                <a16:creationId xmlns:a16="http://schemas.microsoft.com/office/drawing/2014/main" id="{558C517E-684B-6917-77EC-67EC70447F0E}"/>
              </a:ext>
            </a:extLst>
          </p:cNvPr>
          <p:cNvSpPr>
            <a:spLocks noGrp="1"/>
          </p:cNvSpPr>
          <p:nvPr>
            <p:ph idx="4294967295"/>
          </p:nvPr>
        </p:nvSpPr>
        <p:spPr>
          <a:xfrm>
            <a:off x="571501" y="1027329"/>
            <a:ext cx="8499764" cy="4803342"/>
          </a:xfrm>
        </p:spPr>
        <p:txBody>
          <a:bodyPr>
            <a:normAutofit/>
          </a:bodyPr>
          <a:lstStyle/>
          <a:p>
            <a:pPr algn="just">
              <a:lnSpc>
                <a:spcPct val="150000"/>
              </a:lnSpc>
              <a:buFont typeface="Arial" panose="020B0604020202020204" pitchFamily="34" charset="0"/>
              <a:buChar char="•"/>
            </a:pPr>
            <a:r>
              <a:rPr lang="en-US" sz="1800" dirty="0">
                <a:ea typeface="SimSun-ExtB" panose="02010609060101010101" pitchFamily="49" charset="-122"/>
                <a:cs typeface="Times New Roman" panose="02020603050405020304" pitchFamily="18" charset="0"/>
              </a:rPr>
              <a:t>Hyper Text Markup Language (HTML) is the backbone of any website development process, without which a web page does not exist. Hypertext means that text has links, termed hyperlinks, embedded in it. When a user clicks on a word or a phrase that has a hyperlink, it will bring another web-page. A markup language indicates text can be turned into images, tables, links, and other representations.</a:t>
            </a:r>
          </a:p>
          <a:p>
            <a:pPr algn="just">
              <a:lnSpc>
                <a:spcPct val="150000"/>
              </a:lnSpc>
              <a:buFont typeface="Arial" panose="020B0604020202020204" pitchFamily="34" charset="0"/>
              <a:buChar char="•"/>
            </a:pPr>
            <a:r>
              <a:rPr lang="en-US" sz="1800" dirty="0">
                <a:ea typeface="SimSun-ExtB" panose="02010609060101010101" pitchFamily="49" charset="-122"/>
                <a:cs typeface="Times New Roman" panose="02020603050405020304" pitchFamily="18" charset="0"/>
              </a:rPr>
              <a:t>Cascading Style Sheets (CSS) controls the presentation aspect of the site and allows your site to have its own unique look. It does this by maintaining style sheets that sit on top of other style rules and are triggered based on other inputs, such as device screen size and resolution. The CSS can be added either externally, internally, or embedded in the HTML tags.</a:t>
            </a:r>
            <a:endParaRPr lang="en-IN" sz="1800" dirty="0">
              <a:ea typeface="SimSun-ExtB" panose="02010609060101010101" pitchFamily="49" charset="-122"/>
              <a:cs typeface="Times New Roman" panose="02020603050405020304" pitchFamily="18" charset="0"/>
            </a:endParaRPr>
          </a:p>
          <a:p>
            <a:endParaRPr lang="en-IN" dirty="0"/>
          </a:p>
        </p:txBody>
      </p:sp>
    </p:spTree>
    <p:extLst>
      <p:ext uri="{BB962C8B-B14F-4D97-AF65-F5344CB8AC3E}">
        <p14:creationId xmlns:p14="http://schemas.microsoft.com/office/powerpoint/2010/main" val="85522747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B4DE54-EB6F-29DA-279B-45DEF712FB96}"/>
              </a:ext>
            </a:extLst>
          </p:cNvPr>
          <p:cNvSpPr>
            <a:spLocks noGrp="1"/>
          </p:cNvSpPr>
          <p:nvPr>
            <p:ph type="title" idx="4294967295"/>
          </p:nvPr>
        </p:nvSpPr>
        <p:spPr>
          <a:xfrm>
            <a:off x="249381" y="152399"/>
            <a:ext cx="10058400" cy="1449388"/>
          </a:xfrm>
        </p:spPr>
        <p:txBody>
          <a:bodyPr/>
          <a:lstStyle/>
          <a:p>
            <a:r>
              <a:rPr lang="en-IN" dirty="0"/>
              <a:t>Database</a:t>
            </a:r>
          </a:p>
        </p:txBody>
      </p:sp>
      <p:sp>
        <p:nvSpPr>
          <p:cNvPr id="3" name="Content Placeholder 2">
            <a:extLst>
              <a:ext uri="{FF2B5EF4-FFF2-40B4-BE49-F238E27FC236}">
                <a16:creationId xmlns:a16="http://schemas.microsoft.com/office/drawing/2014/main" id="{4D08F02A-EA92-97C9-7FB0-3F89626CB4C5}"/>
              </a:ext>
            </a:extLst>
          </p:cNvPr>
          <p:cNvSpPr>
            <a:spLocks noGrp="1"/>
          </p:cNvSpPr>
          <p:nvPr>
            <p:ph idx="4294967295"/>
          </p:nvPr>
        </p:nvSpPr>
        <p:spPr>
          <a:xfrm>
            <a:off x="800100" y="1018309"/>
            <a:ext cx="8416636" cy="5112328"/>
          </a:xfrm>
        </p:spPr>
        <p:txBody>
          <a:bodyPr>
            <a:normAutofit/>
          </a:bodyPr>
          <a:lstStyle/>
          <a:p>
            <a:pPr algn="just">
              <a:lnSpc>
                <a:spcPct val="150000"/>
              </a:lnSpc>
              <a:buFont typeface="Arial" panose="020B0604020202020204" pitchFamily="34" charset="0"/>
              <a:buChar char="•"/>
            </a:pPr>
            <a:r>
              <a:rPr lang="en-US" sz="1800" dirty="0">
                <a:cs typeface="Times New Roman" panose="02020603050405020304" pitchFamily="18" charset="0"/>
              </a:rPr>
              <a:t>A Database Management System (DBMS) is a software system that is designed to manage and organize data in a structured manner. It allows users to create, modify, and query a database, as well as manage the security and access controls for that database.</a:t>
            </a:r>
          </a:p>
          <a:p>
            <a:pPr algn="just">
              <a:lnSpc>
                <a:spcPct val="150000"/>
              </a:lnSpc>
              <a:buFont typeface="Arial" panose="020B0604020202020204" pitchFamily="34" charset="0"/>
              <a:buChar char="•"/>
            </a:pPr>
            <a:r>
              <a:rPr lang="en-US" sz="1800" dirty="0">
                <a:cs typeface="Times New Roman" panose="02020603050405020304" pitchFamily="18" charset="0"/>
              </a:rPr>
              <a:t>A database is a collection of interrelated data which helps in the efficient retrieval, insertion, and deletion of data from the database and organizes the data in the form of tables, views, schemas, reports, etc. </a:t>
            </a:r>
          </a:p>
          <a:p>
            <a:pPr algn="just">
              <a:lnSpc>
                <a:spcPct val="150000"/>
              </a:lnSpc>
              <a:buFont typeface="Arial" panose="020B0604020202020204" pitchFamily="34" charset="0"/>
              <a:buChar char="•"/>
            </a:pPr>
            <a:r>
              <a:rPr lang="en-US" sz="1800" dirty="0">
                <a:cs typeface="Times New Roman" panose="02020603050405020304" pitchFamily="18" charset="0"/>
              </a:rPr>
              <a:t>For Example, a university database organizes the data about students, faculty, admin staff, etc. which helps in the efficient retrieval, insertion, and deletion of data from it.</a:t>
            </a:r>
            <a:endParaRPr lang="en-IN" sz="1800" dirty="0">
              <a:cs typeface="Times New Roman" panose="02020603050405020304" pitchFamily="18" charset="0"/>
            </a:endParaRPr>
          </a:p>
          <a:p>
            <a:endParaRPr lang="en-IN" dirty="0"/>
          </a:p>
        </p:txBody>
      </p:sp>
    </p:spTree>
    <p:extLst>
      <p:ext uri="{BB962C8B-B14F-4D97-AF65-F5344CB8AC3E}">
        <p14:creationId xmlns:p14="http://schemas.microsoft.com/office/powerpoint/2010/main" val="255070122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6EB23C-DFBC-07F0-D8E2-733451EE856F}"/>
              </a:ext>
            </a:extLst>
          </p:cNvPr>
          <p:cNvSpPr>
            <a:spLocks noGrp="1"/>
          </p:cNvSpPr>
          <p:nvPr>
            <p:ph type="title" idx="4294967295"/>
          </p:nvPr>
        </p:nvSpPr>
        <p:spPr>
          <a:xfrm>
            <a:off x="280554" y="140565"/>
            <a:ext cx="10058400" cy="1449388"/>
          </a:xfrm>
        </p:spPr>
        <p:txBody>
          <a:bodyPr/>
          <a:lstStyle/>
          <a:p>
            <a:r>
              <a:rPr lang="en-IN" dirty="0"/>
              <a:t>Cloud Web Server</a:t>
            </a:r>
          </a:p>
        </p:txBody>
      </p:sp>
      <p:sp>
        <p:nvSpPr>
          <p:cNvPr id="3" name="Content Placeholder 2">
            <a:extLst>
              <a:ext uri="{FF2B5EF4-FFF2-40B4-BE49-F238E27FC236}">
                <a16:creationId xmlns:a16="http://schemas.microsoft.com/office/drawing/2014/main" id="{4808F221-6B8F-F347-7971-D1064E9E1C3B}"/>
              </a:ext>
            </a:extLst>
          </p:cNvPr>
          <p:cNvSpPr>
            <a:spLocks noGrp="1"/>
          </p:cNvSpPr>
          <p:nvPr>
            <p:ph idx="4294967295"/>
          </p:nvPr>
        </p:nvSpPr>
        <p:spPr>
          <a:xfrm>
            <a:off x="384464" y="1002794"/>
            <a:ext cx="9279082" cy="4852411"/>
          </a:xfrm>
        </p:spPr>
        <p:txBody>
          <a:bodyPr/>
          <a:lstStyle/>
          <a:p>
            <a:pPr algn="just">
              <a:lnSpc>
                <a:spcPct val="150000"/>
              </a:lnSpc>
              <a:buFont typeface="Arial" panose="020B0604020202020204" pitchFamily="34" charset="0"/>
              <a:buChar char="•"/>
            </a:pPr>
            <a:r>
              <a:rPr lang="en-US" sz="1800" dirty="0">
                <a:cs typeface="Times New Roman" panose="02020603050405020304" pitchFamily="18" charset="0"/>
              </a:rPr>
              <a:t>Cloud-based application development plays a significant part in today's world. Cloud has allowed a generation of Internet-enabled applications. What started as one of the major technological advancements, has revolutionized the entire development paradigm and made it simpler than ever to develop applications.</a:t>
            </a:r>
          </a:p>
          <a:p>
            <a:pPr algn="just">
              <a:lnSpc>
                <a:spcPct val="150000"/>
              </a:lnSpc>
              <a:buFont typeface="Arial" panose="020B0604020202020204" pitchFamily="34" charset="0"/>
              <a:buChar char="•"/>
            </a:pPr>
            <a:r>
              <a:rPr lang="en-US" sz="1800" dirty="0">
                <a:cs typeface="Times New Roman" panose="02020603050405020304" pitchFamily="18" charset="0"/>
              </a:rPr>
              <a:t>Cloud-based application development has become a revolutionary trend in the IT industry today due to its various benefits over traditional software development models. It helps cloud application development services to reduce the costs of software maintenance and deployment. </a:t>
            </a:r>
          </a:p>
          <a:p>
            <a:pPr algn="just">
              <a:lnSpc>
                <a:spcPct val="150000"/>
              </a:lnSpc>
              <a:buFont typeface="Arial" panose="020B0604020202020204" pitchFamily="34" charset="0"/>
              <a:buChar char="•"/>
            </a:pPr>
            <a:r>
              <a:rPr lang="en-US" sz="1800" dirty="0">
                <a:cs typeface="Times New Roman" panose="02020603050405020304" pitchFamily="18" charset="0"/>
              </a:rPr>
              <a:t>It provides a flexible environment for the developers which allows them to work on projects from anywhere using any device with internet access.</a:t>
            </a:r>
            <a:endParaRPr lang="en-IN" sz="1800" dirty="0">
              <a:cs typeface="Times New Roman" panose="02020603050405020304" pitchFamily="18" charset="0"/>
            </a:endParaRPr>
          </a:p>
          <a:p>
            <a:endParaRPr lang="en-IN" dirty="0"/>
          </a:p>
        </p:txBody>
      </p:sp>
    </p:spTree>
    <p:extLst>
      <p:ext uri="{BB962C8B-B14F-4D97-AF65-F5344CB8AC3E}">
        <p14:creationId xmlns:p14="http://schemas.microsoft.com/office/powerpoint/2010/main" val="136877573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F66E50-C1DA-CAD3-62FA-A339F332CA9E}"/>
              </a:ext>
            </a:extLst>
          </p:cNvPr>
          <p:cNvSpPr>
            <a:spLocks noGrp="1"/>
          </p:cNvSpPr>
          <p:nvPr>
            <p:ph type="title" idx="4294967295"/>
          </p:nvPr>
        </p:nvSpPr>
        <p:spPr>
          <a:xfrm>
            <a:off x="696191" y="90343"/>
            <a:ext cx="10058400" cy="1449388"/>
          </a:xfrm>
        </p:spPr>
        <p:txBody>
          <a:bodyPr/>
          <a:lstStyle/>
          <a:p>
            <a:r>
              <a:rPr lang="en-US" b="1" dirty="0"/>
              <a:t>SOFTWARE REQUIREMENTS:</a:t>
            </a:r>
            <a:endParaRPr lang="en-IN" dirty="0"/>
          </a:p>
        </p:txBody>
      </p:sp>
      <p:sp>
        <p:nvSpPr>
          <p:cNvPr id="3" name="Content Placeholder 2">
            <a:extLst>
              <a:ext uri="{FF2B5EF4-FFF2-40B4-BE49-F238E27FC236}">
                <a16:creationId xmlns:a16="http://schemas.microsoft.com/office/drawing/2014/main" id="{214F7A0F-AB04-9D9E-B582-C47760B7A19F}"/>
              </a:ext>
            </a:extLst>
          </p:cNvPr>
          <p:cNvSpPr>
            <a:spLocks noGrp="1"/>
          </p:cNvSpPr>
          <p:nvPr>
            <p:ph idx="4294967295"/>
          </p:nvPr>
        </p:nvSpPr>
        <p:spPr>
          <a:xfrm>
            <a:off x="1586345" y="628000"/>
            <a:ext cx="10058400" cy="4022725"/>
          </a:xfrm>
        </p:spPr>
        <p:txBody>
          <a:bodyPr/>
          <a:lstStyle/>
          <a:p>
            <a:pPr algn="just">
              <a:lnSpc>
                <a:spcPct val="150000"/>
              </a:lnSpc>
              <a:buFont typeface="Arial" panose="020B0604020202020204" pitchFamily="34" charset="0"/>
              <a:buChar char="•"/>
            </a:pPr>
            <a:endParaRPr lang="en-US" sz="2000" dirty="0">
              <a:latin typeface="Times New Roman" pitchFamily="18" charset="0"/>
              <a:cs typeface="Times New Roman" pitchFamily="18" charset="0"/>
            </a:endParaRPr>
          </a:p>
          <a:p>
            <a:pPr lvl="0" algn="just">
              <a:lnSpc>
                <a:spcPct val="150000"/>
              </a:lnSpc>
              <a:buFont typeface="Arial" panose="020B0604020202020204" pitchFamily="34" charset="0"/>
              <a:buChar char="•"/>
            </a:pPr>
            <a:r>
              <a:rPr lang="en-US" sz="2000" dirty="0">
                <a:cs typeface="Times New Roman" pitchFamily="18" charset="0"/>
              </a:rPr>
              <a:t>Operating System	: Windows 10</a:t>
            </a:r>
          </a:p>
          <a:p>
            <a:pPr lvl="0" algn="just">
              <a:lnSpc>
                <a:spcPct val="150000"/>
              </a:lnSpc>
              <a:buFont typeface="Arial" panose="020B0604020202020204" pitchFamily="34" charset="0"/>
              <a:buChar char="•"/>
            </a:pPr>
            <a:r>
              <a:rPr lang="en-US" sz="2000" dirty="0">
                <a:cs typeface="Times New Roman" pitchFamily="18" charset="0"/>
              </a:rPr>
              <a:t>Language	               :PYTHON Google </a:t>
            </a:r>
            <a:r>
              <a:rPr lang="en-US" sz="2000" dirty="0" err="1">
                <a:cs typeface="Times New Roman" pitchFamily="18" charset="0"/>
              </a:rPr>
              <a:t>Colab</a:t>
            </a:r>
            <a:endParaRPr lang="en-US" sz="2000" dirty="0">
              <a:cs typeface="Times New Roman" pitchFamily="18" charset="0"/>
            </a:endParaRPr>
          </a:p>
          <a:p>
            <a:endParaRPr lang="en-IN" dirty="0"/>
          </a:p>
        </p:txBody>
      </p:sp>
    </p:spTree>
    <p:extLst>
      <p:ext uri="{BB962C8B-B14F-4D97-AF65-F5344CB8AC3E}">
        <p14:creationId xmlns:p14="http://schemas.microsoft.com/office/powerpoint/2010/main" val="86483092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B34E0F-1CAA-1BFF-61C2-D338CE0EF440}"/>
              </a:ext>
            </a:extLst>
          </p:cNvPr>
          <p:cNvSpPr>
            <a:spLocks noGrp="1"/>
          </p:cNvSpPr>
          <p:nvPr>
            <p:ph type="title" idx="4294967295"/>
          </p:nvPr>
        </p:nvSpPr>
        <p:spPr>
          <a:xfrm>
            <a:off x="1246909" y="80096"/>
            <a:ext cx="10058400" cy="1449388"/>
          </a:xfrm>
        </p:spPr>
        <p:txBody>
          <a:bodyPr/>
          <a:lstStyle/>
          <a:p>
            <a:r>
              <a:rPr lang="en-US" b="1" dirty="0"/>
              <a:t>HARDWARE REQUIREMENTS:</a:t>
            </a:r>
            <a:endParaRPr lang="en-IN" dirty="0"/>
          </a:p>
        </p:txBody>
      </p:sp>
      <p:sp>
        <p:nvSpPr>
          <p:cNvPr id="3" name="Content Placeholder 2">
            <a:extLst>
              <a:ext uri="{FF2B5EF4-FFF2-40B4-BE49-F238E27FC236}">
                <a16:creationId xmlns:a16="http://schemas.microsoft.com/office/drawing/2014/main" id="{3E411FD9-583D-31D8-1779-E08C7AB1B422}"/>
              </a:ext>
            </a:extLst>
          </p:cNvPr>
          <p:cNvSpPr>
            <a:spLocks noGrp="1"/>
          </p:cNvSpPr>
          <p:nvPr>
            <p:ph idx="4294967295"/>
          </p:nvPr>
        </p:nvSpPr>
        <p:spPr>
          <a:xfrm>
            <a:off x="1631373" y="1178647"/>
            <a:ext cx="10058400" cy="4022725"/>
          </a:xfrm>
        </p:spPr>
        <p:txBody>
          <a:bodyPr/>
          <a:lstStyle/>
          <a:p>
            <a:pPr algn="just">
              <a:lnSpc>
                <a:spcPct val="150000"/>
              </a:lnSpc>
              <a:buFont typeface="Arial" panose="020B0604020202020204" pitchFamily="34" charset="0"/>
              <a:buChar char="•"/>
            </a:pPr>
            <a:r>
              <a:rPr lang="en-US" sz="2000" dirty="0">
                <a:cs typeface="Times New Roman" pitchFamily="18" charset="0"/>
              </a:rPr>
              <a:t>Keyboard</a:t>
            </a:r>
          </a:p>
          <a:p>
            <a:pPr algn="just">
              <a:lnSpc>
                <a:spcPct val="150000"/>
              </a:lnSpc>
              <a:buFont typeface="Arial" panose="020B0604020202020204" pitchFamily="34" charset="0"/>
              <a:buChar char="•"/>
            </a:pPr>
            <a:r>
              <a:rPr lang="en-US" sz="2000" dirty="0">
                <a:cs typeface="Times New Roman" pitchFamily="18" charset="0"/>
              </a:rPr>
              <a:t>Mouse </a:t>
            </a:r>
          </a:p>
          <a:p>
            <a:pPr algn="just">
              <a:lnSpc>
                <a:spcPct val="150000"/>
              </a:lnSpc>
              <a:buFont typeface="Arial" panose="020B0604020202020204" pitchFamily="34" charset="0"/>
              <a:buChar char="•"/>
            </a:pPr>
            <a:r>
              <a:rPr lang="en-US" sz="2000" dirty="0" err="1">
                <a:cs typeface="Times New Roman" pitchFamily="18" charset="0"/>
              </a:rPr>
              <a:t>Harddisk</a:t>
            </a:r>
            <a:r>
              <a:rPr lang="en-US" sz="2000" dirty="0">
                <a:cs typeface="Times New Roman" pitchFamily="18" charset="0"/>
              </a:rPr>
              <a:t>	</a:t>
            </a:r>
          </a:p>
          <a:p>
            <a:pPr algn="just">
              <a:lnSpc>
                <a:spcPct val="150000"/>
              </a:lnSpc>
              <a:buFont typeface="Arial" panose="020B0604020202020204" pitchFamily="34" charset="0"/>
              <a:buChar char="•"/>
            </a:pPr>
            <a:r>
              <a:rPr lang="en-US" sz="2000" dirty="0">
                <a:cs typeface="Times New Roman" pitchFamily="18" charset="0"/>
              </a:rPr>
              <a:t>Ram	</a:t>
            </a:r>
          </a:p>
          <a:p>
            <a:endParaRPr lang="en-IN" dirty="0"/>
          </a:p>
        </p:txBody>
      </p:sp>
    </p:spTree>
    <p:extLst>
      <p:ext uri="{BB962C8B-B14F-4D97-AF65-F5344CB8AC3E}">
        <p14:creationId xmlns:p14="http://schemas.microsoft.com/office/powerpoint/2010/main" val="227938605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4ED166-9586-2619-9A54-B5E298470AE0}"/>
              </a:ext>
            </a:extLst>
          </p:cNvPr>
          <p:cNvSpPr>
            <a:spLocks noGrp="1"/>
          </p:cNvSpPr>
          <p:nvPr>
            <p:ph type="title" idx="4294967295"/>
          </p:nvPr>
        </p:nvSpPr>
        <p:spPr>
          <a:xfrm>
            <a:off x="96838" y="83635"/>
            <a:ext cx="10058400" cy="1449388"/>
          </a:xfrm>
        </p:spPr>
        <p:txBody>
          <a:bodyPr/>
          <a:lstStyle/>
          <a:p>
            <a:r>
              <a:rPr lang="en-US" dirty="0"/>
              <a:t>CONCLUSION</a:t>
            </a:r>
            <a:endParaRPr lang="en-IN" dirty="0"/>
          </a:p>
        </p:txBody>
      </p:sp>
      <p:sp>
        <p:nvSpPr>
          <p:cNvPr id="3" name="Content Placeholder 2">
            <a:extLst>
              <a:ext uri="{FF2B5EF4-FFF2-40B4-BE49-F238E27FC236}">
                <a16:creationId xmlns:a16="http://schemas.microsoft.com/office/drawing/2014/main" id="{9A13F28A-8BE4-B296-D662-B603448AEF8B}"/>
              </a:ext>
            </a:extLst>
          </p:cNvPr>
          <p:cNvSpPr>
            <a:spLocks noGrp="1"/>
          </p:cNvSpPr>
          <p:nvPr>
            <p:ph idx="4294967295"/>
          </p:nvPr>
        </p:nvSpPr>
        <p:spPr>
          <a:xfrm>
            <a:off x="357268" y="1106166"/>
            <a:ext cx="9537539" cy="5364082"/>
          </a:xfrm>
        </p:spPr>
        <p:txBody>
          <a:bodyPr>
            <a:noAutofit/>
          </a:bodyPr>
          <a:lstStyle/>
          <a:p>
            <a:pPr algn="just">
              <a:lnSpc>
                <a:spcPct val="200000"/>
              </a:lnSpc>
              <a:buFont typeface="Arial" panose="020B0604020202020204" pitchFamily="34" charset="0"/>
              <a:buChar char="•"/>
            </a:pPr>
            <a:r>
              <a:rPr lang="en-US" sz="1700" dirty="0"/>
              <a:t>Data mining techniques can be successfully used in biological systems especially where relationships between predictors and the output variables are not well established or difficult to explain.</a:t>
            </a:r>
          </a:p>
          <a:p>
            <a:pPr algn="just">
              <a:lnSpc>
                <a:spcPct val="200000"/>
              </a:lnSpc>
              <a:buFont typeface="Arial" panose="020B0604020202020204" pitchFamily="34" charset="0"/>
              <a:buChar char="•"/>
            </a:pPr>
            <a:r>
              <a:rPr lang="en-US" sz="1700" dirty="0"/>
              <a:t> Also, in situations where linear regression could not yield satisfactory results due to its tendency to ignore co-linear parameters, data mining approaches could be an alternative since they are dependent on full set of observation. </a:t>
            </a:r>
          </a:p>
          <a:p>
            <a:pPr algn="just">
              <a:lnSpc>
                <a:spcPct val="200000"/>
              </a:lnSpc>
              <a:buFont typeface="Arial" panose="020B0604020202020204" pitchFamily="34" charset="0"/>
              <a:buChar char="•"/>
            </a:pPr>
            <a:r>
              <a:rPr lang="en-US" sz="1700" dirty="0"/>
              <a:t>If there is little or no observational history, data mining has little or no role in prediction. The critical factor in applying data mining techniques is to find the optimum training parameters in order to avoid over or under fitting which can yield misleading results.</a:t>
            </a:r>
            <a:endParaRPr lang="en-IN" sz="17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74226702"/>
      </p:ext>
    </p:extLst>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F496CB"/>
      </a:accent1>
      <a:accent2>
        <a:srgbClr val="BC356F"/>
      </a:accent2>
      <a:accent3>
        <a:srgbClr val="E65331"/>
      </a:accent3>
      <a:accent4>
        <a:srgbClr val="F27E19"/>
      </a:accent4>
      <a:accent5>
        <a:srgbClr val="F2AC19"/>
      </a:accent5>
      <a:accent6>
        <a:srgbClr val="BC80E0"/>
      </a:accent6>
      <a:hlink>
        <a:srgbClr val="EF5285"/>
      </a:hlink>
      <a:folHlink>
        <a:srgbClr val="F77F90"/>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23659B44-6E34-4CE8-8F0D-387DA7996826}"/>
    </a:ext>
  </a:extLst>
</a:theme>
</file>

<file path=docProps/app.xml><?xml version="1.0" encoding="utf-8"?>
<Properties xmlns="http://schemas.openxmlformats.org/officeDocument/2006/extended-properties" xmlns:vt="http://schemas.openxmlformats.org/officeDocument/2006/docPropsVTypes">
  <Template>Facet</Template>
  <TotalTime>96</TotalTime>
  <Words>2209</Words>
  <Application>Microsoft Office PowerPoint</Application>
  <PresentationFormat>Widescreen</PresentationFormat>
  <Paragraphs>105</Paragraphs>
  <Slides>23</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23</vt:i4>
      </vt:variant>
    </vt:vector>
  </HeadingPairs>
  <TitlesOfParts>
    <vt:vector size="29" baseType="lpstr">
      <vt:lpstr>SimSun-ExtB</vt:lpstr>
      <vt:lpstr>Arial</vt:lpstr>
      <vt:lpstr>Times New Roman</vt:lpstr>
      <vt:lpstr>Trebuchet MS</vt:lpstr>
      <vt:lpstr>Wingdings 3</vt:lpstr>
      <vt:lpstr>Facet</vt:lpstr>
      <vt:lpstr>PowerPoint Presentation</vt:lpstr>
      <vt:lpstr>PowerPoint Presentation</vt:lpstr>
      <vt:lpstr>Abstract</vt:lpstr>
      <vt:lpstr>PowerPoint Presentation</vt:lpstr>
      <vt:lpstr>Objective</vt:lpstr>
      <vt:lpstr>Existing System</vt:lpstr>
      <vt:lpstr>Disadvantage</vt:lpstr>
      <vt:lpstr>PROPOSED SYSTEM :</vt:lpstr>
      <vt:lpstr>Advantage</vt:lpstr>
      <vt:lpstr>Introduction</vt:lpstr>
      <vt:lpstr>PowerPoint Presentation</vt:lpstr>
      <vt:lpstr>MODULES</vt:lpstr>
      <vt:lpstr>Sample Preparation Module  </vt:lpstr>
      <vt:lpstr>Colorimetric Detection Module  </vt:lpstr>
      <vt:lpstr>AI Analysis Module  </vt:lpstr>
      <vt:lpstr>Data Management Module  </vt:lpstr>
      <vt:lpstr>Software Details</vt:lpstr>
      <vt:lpstr>Front End</vt:lpstr>
      <vt:lpstr>Database</vt:lpstr>
      <vt:lpstr>Cloud Web Server</vt:lpstr>
      <vt:lpstr>SOFTWARE REQUIREMENTS:</vt:lpstr>
      <vt:lpstr>HARDWARE REQUIREMENTS:</vt:lpstr>
      <vt:lpstr>CONCLUSION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vishalrameshv13@gmail.com</dc:creator>
  <cp:lastModifiedBy>Mohanraj Ravi</cp:lastModifiedBy>
  <cp:revision>66</cp:revision>
  <dcterms:created xsi:type="dcterms:W3CDTF">2024-08-14T12:13:16Z</dcterms:created>
  <dcterms:modified xsi:type="dcterms:W3CDTF">2024-10-07T13:47:17Z</dcterms:modified>
</cp:coreProperties>
</file>