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sldIdLst>
    <p:sldId id="256" r:id="rId2"/>
    <p:sldId id="280"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2" r:id="rId18"/>
    <p:sldId id="271" r:id="rId19"/>
    <p:sldId id="273" r:id="rId20"/>
    <p:sldId id="274" r:id="rId21"/>
    <p:sldId id="275" r:id="rId22"/>
    <p:sldId id="276"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1" d="100"/>
          <a:sy n="101" d="100"/>
        </p:scale>
        <p:origin x="954"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08-10-2024</a:t>
            </a:fld>
            <a:endParaRPr lang="en-IN"/>
          </a:p>
        </p:txBody>
      </p:sp>
      <p:sp>
        <p:nvSpPr>
          <p:cNvPr id="5" name="Footer Placeholder 4"/>
          <p:cNvSpPr>
            <a:spLocks noGrp="1"/>
          </p:cNvSpPr>
          <p:nvPr>
            <p:ph type="ftr" sz="quarter" idx="11"/>
          </p:nvPr>
        </p:nvSpPr>
        <p:spPr/>
        <p:txBody>
          <a:bodyPr/>
          <a:lstStyle/>
          <a:p>
            <a:endParaRPr lang="en-IN"/>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678046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08-10-2024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825046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08-10-2024</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967130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08-10-2024</a:t>
            </a:fld>
            <a:endParaRPr lang="en-IN"/>
          </a:p>
        </p:txBody>
      </p:sp>
      <p:sp>
        <p:nvSpPr>
          <p:cNvPr id="6" name="Footer Placeholder 5"/>
          <p:cNvSpPr>
            <a:spLocks noGrp="1"/>
          </p:cNvSpPr>
          <p:nvPr>
            <p:ph type="ftr" sz="quarter" idx="11"/>
          </p:nvPr>
        </p:nvSpPr>
        <p:spPr/>
        <p:txBody>
          <a:bodyPr/>
          <a:lstStyle/>
          <a:p>
            <a:endParaRPr lang="en-IN"/>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591470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08-10-2024</a:t>
            </a:fld>
            <a:endParaRPr lang="en-IN"/>
          </a:p>
        </p:txBody>
      </p:sp>
      <p:sp>
        <p:nvSpPr>
          <p:cNvPr id="8" name="Footer Placeholder 7"/>
          <p:cNvSpPr>
            <a:spLocks noGrp="1"/>
          </p:cNvSpPr>
          <p:nvPr>
            <p:ph type="ftr" sz="quarter" idx="11"/>
          </p:nvPr>
        </p:nvSpPr>
        <p:spPr/>
        <p:txBody>
          <a:bodyPr/>
          <a:lstStyle/>
          <a:p>
            <a:endParaRPr lang="en-IN"/>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6794662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08-10-2024</a:t>
            </a:fld>
            <a:endParaRPr lang="en-IN"/>
          </a:p>
        </p:txBody>
      </p:sp>
      <p:sp>
        <p:nvSpPr>
          <p:cNvPr id="4" name="Footer Placeholder 3"/>
          <p:cNvSpPr>
            <a:spLocks noGrp="1"/>
          </p:cNvSpPr>
          <p:nvPr>
            <p:ph type="ftr" sz="quarter" idx="11"/>
          </p:nvPr>
        </p:nvSpPr>
        <p:spPr/>
        <p:txBody>
          <a:bodyPr/>
          <a:lstStyle/>
          <a:p>
            <a:endParaRPr lang="en-IN"/>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431080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08-10-2024</a:t>
            </a:fld>
            <a:endParaRPr lang="en-IN"/>
          </a:p>
        </p:txBody>
      </p:sp>
      <p:sp>
        <p:nvSpPr>
          <p:cNvPr id="3" name="Footer Placeholder 2"/>
          <p:cNvSpPr>
            <a:spLocks noGrp="1"/>
          </p:cNvSpPr>
          <p:nvPr>
            <p:ph type="ftr" sz="quarter" idx="11"/>
          </p:nvPr>
        </p:nvSpPr>
        <p:spPr/>
        <p:txBody>
          <a:bodyPr/>
          <a:lstStyle/>
          <a:p>
            <a:endParaRPr lang="en-IN"/>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38238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08-10-2024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840474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08-10-2024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46391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08-10-2024</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2885986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08-10-2024</a:t>
            </a:fld>
            <a:endParaRPr lang="en-IN"/>
          </a:p>
        </p:txBody>
      </p:sp>
      <p:sp>
        <p:nvSpPr>
          <p:cNvPr id="5" name="Footer Placeholder 4"/>
          <p:cNvSpPr>
            <a:spLocks noGrp="1"/>
          </p:cNvSpPr>
          <p:nvPr>
            <p:ph type="ftr" sz="quarter" idx="11"/>
          </p:nvPr>
        </p:nvSpPr>
        <p:spPr/>
        <p:txBody>
          <a:bodyPr/>
          <a:lstStyle/>
          <a:p>
            <a:endParaRPr lang="en-IN"/>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34AA5E-9EEF-4675-9141-69214F07058E}" type="slidenum">
              <a:rPr lang="en-IN" smtClean="0"/>
              <a:t>‹#›</a:t>
            </a:fld>
            <a:endParaRPr lang="en-IN"/>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9797662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08-10-2024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29698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08-10-2024</a:t>
            </a:fld>
            <a:endParaRPr lang="en-IN"/>
          </a:p>
        </p:txBody>
      </p:sp>
      <p:sp>
        <p:nvSpPr>
          <p:cNvPr id="6" name="Footer Placeholder 5"/>
          <p:cNvSpPr>
            <a:spLocks noGrp="1"/>
          </p:cNvSpPr>
          <p:nvPr>
            <p:ph type="ftr" sz="quarter" idx="11"/>
          </p:nvPr>
        </p:nvSpPr>
        <p:spPr/>
        <p:txBody>
          <a:bodyPr/>
          <a:lstStyle/>
          <a:p>
            <a:endParaRPr lang="en-IN"/>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34AA5E-9EEF-4675-9141-69214F07058E}" type="slidenum">
              <a:rPr lang="en-IN" smtClean="0"/>
              <a:t>‹#›</a:t>
            </a:fld>
            <a:endParaRPr lang="en-IN"/>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1653251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08-10-2024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9319702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08-10-2024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0363970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08-10-2024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892769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a:solidFill>
            <a:schemeClr val="accent1">
              <a:lumMod val="75000"/>
              <a:alpha val="40000"/>
            </a:schemeClr>
          </a:solidFill>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10" name="Group 9"/>
          <p:cNvGrpSpPr/>
          <p:nvPr/>
        </p:nvGrpSpPr>
        <p:grpSpPr>
          <a:xfrm>
            <a:off x="27221" y="-30"/>
            <a:ext cx="2356674" cy="6853283"/>
            <a:chOff x="6627813" y="195452"/>
            <a:chExt cx="1952625" cy="5678299"/>
          </a:xfrm>
          <a:solidFill>
            <a:schemeClr val="accent1"/>
          </a:solidFill>
        </p:grpSpPr>
        <p:sp>
          <p:nvSpPr>
            <p:cNvPr id="11" name="Freeform 27"/>
            <p:cNvSpPr/>
            <p:nvPr/>
          </p:nvSpPr>
          <p:spPr bwMode="auto">
            <a:xfrm>
              <a:off x="6627813" y="19545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7" name="Rectangle 6"/>
          <p:cNvSpPr/>
          <p:nvPr/>
        </p:nvSpPr>
        <p:spPr>
          <a:xfrm>
            <a:off x="0" y="0"/>
            <a:ext cx="18288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A23C765A-790E-4DDD-B720-A3DC44661A02}" type="datetimeFigureOut">
              <a:rPr lang="en-IN" smtClean="0"/>
              <a:t>08-10-2024</a:t>
            </a:fld>
            <a:endParaRPr lang="en-IN"/>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2164810012"/>
      </p:ext>
    </p:extLst>
  </p:cSld>
  <p:clrMap bg1="dk1" tx1="lt1" bg2="dk2" tx2="lt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 id="214748372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735281" y="2421082"/>
            <a:ext cx="9705110" cy="1384995"/>
          </a:xfrm>
          <a:prstGeom prst="rect">
            <a:avLst/>
          </a:prstGeom>
          <a:noFill/>
        </p:spPr>
        <p:txBody>
          <a:bodyPr wrap="square">
            <a:spAutoFit/>
          </a:bodyPr>
          <a:lstStyle/>
          <a:p>
            <a:pPr algn="ctr"/>
            <a:r>
              <a:rPr lang="en-US" sz="2800" dirty="0"/>
              <a:t>Queuing models in OPDs/ availability of beds/ admission of patients. A hospital based solution is ideal which can be integrated with city wide module</a:t>
            </a:r>
            <a:endParaRPr lang="en-IN" sz="2800" dirty="0"/>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175" y="1632174"/>
            <a:ext cx="10793650" cy="3593651"/>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2015837" y="574169"/>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1548245" y="1569027"/>
            <a:ext cx="9455727" cy="5122863"/>
          </a:xfrm>
        </p:spPr>
        <p:txBody>
          <a:bodyPr>
            <a:normAutofit/>
          </a:bodyPr>
          <a:lstStyle/>
          <a:p>
            <a:pPr algn="just">
              <a:lnSpc>
                <a:spcPct val="150000"/>
              </a:lnSpc>
              <a:buFont typeface="Wingdings" panose="05000000000000000000" pitchFamily="2" charset="2"/>
              <a:buChar char="q"/>
            </a:pPr>
            <a:r>
              <a:rPr lang="en-US" dirty="0"/>
              <a:t>Technological solution as per queuing models in OPDs/availability of beds/admission of patients would be one area. Study of dispensation of various types of medicines/consumables and Inventory management modules at hospital level are key areas requiring support. </a:t>
            </a:r>
          </a:p>
          <a:p>
            <a:pPr algn="just">
              <a:lnSpc>
                <a:spcPct val="150000"/>
              </a:lnSpc>
              <a:buFont typeface="Wingdings" panose="05000000000000000000" pitchFamily="2" charset="2"/>
              <a:buChar char="q"/>
            </a:pPr>
            <a:r>
              <a:rPr lang="en-US" dirty="0"/>
              <a:t>NIC has already developed some modules but their implementation in Delhi is yet to be started. A hospital based solution is ideal which can be integrated with city wide module may be required.</a:t>
            </a:r>
            <a:endParaRPr lang="en-IN" dirty="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1756063" y="641062"/>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1070263" y="1381991"/>
            <a:ext cx="10550237" cy="5340928"/>
          </a:xfrm>
        </p:spPr>
        <p:txBody>
          <a:bodyPr>
            <a:noAutofit/>
          </a:bodyPr>
          <a:lstStyle/>
          <a:p>
            <a:pPr algn="just">
              <a:lnSpc>
                <a:spcPct val="150000"/>
              </a:lnSpc>
              <a:buFont typeface="Arial" panose="020B0604020202020204" pitchFamily="34" charset="0"/>
              <a:buChar char="•"/>
            </a:pPr>
            <a:r>
              <a:rPr lang="en-US" dirty="0"/>
              <a:t>GP is an effective method for solving problems with multiple objectives and belongs to the field of multiple criteria decision aid. GP was defined in 1961 by </a:t>
            </a:r>
            <a:r>
              <a:rPr lang="en-US" dirty="0" err="1"/>
              <a:t>Charnes</a:t>
            </a:r>
            <a:r>
              <a:rPr lang="en-US" dirty="0"/>
              <a:t> and Cooper (1977) to find the closest solution to simultaneously satisfy several goals of the DMs. </a:t>
            </a:r>
          </a:p>
          <a:p>
            <a:pPr algn="just">
              <a:lnSpc>
                <a:spcPct val="150000"/>
              </a:lnSpc>
              <a:buFont typeface="Arial" panose="020B0604020202020204" pitchFamily="34" charset="0"/>
              <a:buChar char="•"/>
            </a:pPr>
            <a:r>
              <a:rPr lang="en-US" dirty="0"/>
              <a:t>From its conception, GP has become recognized as an important mathematical approach for academic research. An establishment of a set of goals can be seen as a basis for the formulation of a GP model. </a:t>
            </a:r>
          </a:p>
          <a:p>
            <a:pPr algn="just">
              <a:lnSpc>
                <a:spcPct val="150000"/>
              </a:lnSpc>
              <a:buFont typeface="Arial" panose="020B0604020202020204" pitchFamily="34" charset="0"/>
              <a:buChar char="•"/>
            </a:pPr>
            <a:r>
              <a:rPr lang="en-US" dirty="0"/>
              <a:t>The target value for each goal should be seen as the DM’s desired outcome. It is necessary to introduce negative and positive deviation variables that represent, respectively, the quantification of the under achievement and over achievement of the goal from the target value (Winston, 2004). </a:t>
            </a:r>
          </a:p>
          <a:p>
            <a:pPr algn="just">
              <a:lnSpc>
                <a:spcPct val="150000"/>
              </a:lnSpc>
              <a:buFont typeface="Arial" panose="020B0604020202020204" pitchFamily="34" charset="0"/>
              <a:buChar char="•"/>
            </a:pPr>
            <a:r>
              <a:rPr lang="en-US" dirty="0"/>
              <a:t>The purpose of GP is to minimize the unwanted deviation between the achievement and the target of the goals.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1756064" y="568325"/>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1194954" y="1433946"/>
            <a:ext cx="10775374" cy="5330536"/>
          </a:xfrm>
        </p:spPr>
        <p:txBody>
          <a:bodyPr>
            <a:noAutofit/>
          </a:bodyPr>
          <a:lstStyle/>
          <a:p>
            <a:pPr algn="just">
              <a:lnSpc>
                <a:spcPct val="150000"/>
              </a:lnSpc>
              <a:buFont typeface="Arial" panose="020B0604020202020204" pitchFamily="34" charset="0"/>
              <a:buChar char="•"/>
            </a:pPr>
            <a:r>
              <a:rPr lang="en-US" sz="1600" dirty="0"/>
              <a:t>There is a lot of research available on queuing analysis related to a variety of hospital services such as cardiac care units, operating rooms, and emergency services. However, due to a lack of real-world validation, many proposed queuing models have yet to be adopted by hospital authorities.</a:t>
            </a:r>
          </a:p>
          <a:p>
            <a:pPr algn="just">
              <a:lnSpc>
                <a:spcPct val="150000"/>
              </a:lnSpc>
              <a:buFont typeface="Arial" panose="020B0604020202020204" pitchFamily="34" charset="0"/>
              <a:buChar char="•"/>
            </a:pPr>
            <a:r>
              <a:rPr lang="en-US" sz="1600" dirty="0"/>
              <a:t> Therefore, there is a need to explore the utility and implications of queuing theory by validating a simple queuing model in a busy hospital of India. This paper through an actual OPD study of a large multi-specialty hospital shows how improvements in out-patient flow through streamlining of OPD processes can be achieved using SWOT analysis and queuing model. </a:t>
            </a:r>
          </a:p>
          <a:p>
            <a:pPr algn="just">
              <a:lnSpc>
                <a:spcPct val="150000"/>
              </a:lnSpc>
              <a:buFont typeface="Arial" panose="020B0604020202020204" pitchFamily="34" charset="0"/>
              <a:buChar char="•"/>
            </a:pPr>
            <a:r>
              <a:rPr lang="en-US" sz="1600" dirty="0"/>
              <a:t>The study was conducted in a multi-specialty hospital called Fortis Escorts Hospital, Jaipur (FEHJ) which is a NABH accredited hospital with 250 beds and spread over an area of 3.67 acres in the capital of one of the largest states in India.</a:t>
            </a:r>
          </a:p>
          <a:p>
            <a:pPr algn="just">
              <a:lnSpc>
                <a:spcPct val="150000"/>
              </a:lnSpc>
              <a:buFont typeface="Arial" panose="020B0604020202020204" pitchFamily="34" charset="0"/>
              <a:buChar char="•"/>
            </a:pPr>
            <a:r>
              <a:rPr lang="en-US" sz="1600" dirty="0"/>
              <a:t> Due to a wide variety of healthcare services provided by FEHJ, it took a long time for patients arriving at OPD to meet the concerned specialist leading to the formation of the queue. Naturally, one of the major grievances among the majority of the patients was the time they spend while waiting in OPD.</a:t>
            </a:r>
            <a:endParaRPr lang="en-IN"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1620982" y="518319"/>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2064291" y="1576171"/>
            <a:ext cx="9171781" cy="5188311"/>
          </a:xfrm>
        </p:spPr>
        <p:txBody>
          <a:bodyPr>
            <a:normAutofit/>
          </a:bodyPr>
          <a:lstStyle/>
          <a:p>
            <a:pPr algn="just"/>
            <a:r>
              <a:rPr lang="en-US" b="1" dirty="0"/>
              <a:t>Complex Implementation</a:t>
            </a:r>
            <a:r>
              <a:rPr lang="en-US" dirty="0"/>
              <a:t>:</a:t>
            </a:r>
          </a:p>
          <a:p>
            <a:pPr algn="just">
              <a:buFont typeface="Arial" panose="020B0604020202020204" pitchFamily="34" charset="0"/>
              <a:buChar char="•"/>
            </a:pPr>
            <a:r>
              <a:rPr lang="en-US" dirty="0"/>
              <a:t>Integrating city-wide systems can be logistically challenging and time-consuming.</a:t>
            </a:r>
          </a:p>
          <a:p>
            <a:pPr algn="just"/>
            <a:r>
              <a:rPr lang="en-US" b="1" dirty="0"/>
              <a:t>Interoperability Issues</a:t>
            </a:r>
            <a:r>
              <a:rPr lang="en-US" dirty="0"/>
              <a:t>:</a:t>
            </a:r>
          </a:p>
          <a:p>
            <a:pPr algn="just">
              <a:buFont typeface="Arial" panose="020B0604020202020204" pitchFamily="34" charset="0"/>
              <a:buChar char="•"/>
            </a:pPr>
            <a:r>
              <a:rPr lang="en-US" dirty="0"/>
              <a:t>Different hospitals may use varying IT systems, complicating data sharing and coordination.</a:t>
            </a:r>
          </a:p>
          <a:p>
            <a:pPr algn="just"/>
            <a:r>
              <a:rPr lang="en-US" b="1" dirty="0"/>
              <a:t>Resistance to Change</a:t>
            </a:r>
            <a:r>
              <a:rPr lang="en-US" dirty="0"/>
              <a:t>:</a:t>
            </a:r>
          </a:p>
          <a:p>
            <a:pPr algn="just">
              <a:buFont typeface="Arial" panose="020B0604020202020204" pitchFamily="34" charset="0"/>
              <a:buChar char="•"/>
            </a:pPr>
            <a:r>
              <a:rPr lang="en-US" dirty="0"/>
              <a:t>Staff and administration may be resistant to new systems and processes, impacting implementation success.</a:t>
            </a:r>
          </a:p>
          <a:p>
            <a:pPr algn="just"/>
            <a:r>
              <a:rPr lang="en-US" b="1" dirty="0"/>
              <a:t>Costs</a:t>
            </a:r>
            <a:r>
              <a:rPr lang="en-US" dirty="0"/>
              <a:t>:</a:t>
            </a:r>
          </a:p>
          <a:p>
            <a:pPr algn="just">
              <a:buFont typeface="Arial" panose="020B0604020202020204" pitchFamily="34" charset="0"/>
              <a:buChar char="•"/>
            </a:pPr>
            <a:r>
              <a:rPr lang="en-US" dirty="0"/>
              <a:t>Initial costs for technology and training can be high, particularly for smaller hospitals.</a:t>
            </a:r>
          </a:p>
          <a:p>
            <a:pPr marL="0" indent="0">
              <a:lnSpc>
                <a:spcPct val="150000"/>
              </a:lnSpc>
              <a:buNone/>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870363" y="622084"/>
            <a:ext cx="10058400" cy="1449388"/>
          </a:xfrm>
        </p:spPr>
        <p:txBody>
          <a:bodyPr/>
          <a:lstStyle/>
          <a:p>
            <a:r>
              <a:rPr lang="en-US" dirty="0"/>
              <a:t>PROPOSED SYSTEM </a:t>
            </a:r>
            <a:r>
              <a:rPr lang="en-US" b="1" dirty="0"/>
              <a:t>:</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1402773" y="1346778"/>
            <a:ext cx="9840191" cy="5303404"/>
          </a:xfrm>
        </p:spPr>
        <p:txBody>
          <a:bodyPr>
            <a:noAutofit/>
          </a:bodyPr>
          <a:lstStyle/>
          <a:p>
            <a:pPr algn="just">
              <a:lnSpc>
                <a:spcPct val="150000"/>
              </a:lnSpc>
              <a:buFont typeface="Arial" panose="020B0604020202020204" pitchFamily="34" charset="0"/>
              <a:buChar char="•"/>
            </a:pPr>
            <a:r>
              <a:rPr lang="en-US" sz="1600" dirty="0">
                <a:cs typeface="Times New Roman" panose="02020603050405020304" pitchFamily="18" charset="0"/>
              </a:rPr>
              <a:t>This system would utilize advanced queuing models tailored to patient needs, such as priority and appointment-based queuing, to enhance patient flow and minimize wait times. Additionally, a dynamic bed management module would provide real-time tracking of bed occupancy, enabling efficient discharge planning and swift admissions, ultimately improving patient </a:t>
            </a:r>
            <a:r>
              <a:rPr lang="en-US" sz="1600" dirty="0" err="1">
                <a:cs typeface="Times New Roman" panose="02020603050405020304" pitchFamily="18" charset="0"/>
              </a:rPr>
              <a:t>turnover.Integrating</a:t>
            </a:r>
            <a:r>
              <a:rPr lang="en-US" sz="1600" dirty="0">
                <a:cs typeface="Times New Roman" panose="02020603050405020304" pitchFamily="18" charset="0"/>
              </a:rPr>
              <a:t> these functionalities into a centralized platform allows for seamless communication between departments and facilitates a holistic view of patient flow. </a:t>
            </a:r>
          </a:p>
          <a:p>
            <a:pPr algn="just">
              <a:lnSpc>
                <a:spcPct val="150000"/>
              </a:lnSpc>
              <a:buFont typeface="Arial" panose="020B0604020202020204" pitchFamily="34" charset="0"/>
              <a:buChar char="•"/>
            </a:pPr>
            <a:r>
              <a:rPr lang="en-US" sz="1600" dirty="0">
                <a:cs typeface="Times New Roman" panose="02020603050405020304" pitchFamily="18" charset="0"/>
              </a:rPr>
              <a:t>Furthermore, by linking this hospital-based solution to a city-wide healthcare module, hospitals can share vital information regarding bed availability and patient loads, fostering collaboration among facilities and ensuring optimal resource allocation across the healthcare network. </a:t>
            </a:r>
          </a:p>
          <a:p>
            <a:pPr algn="just">
              <a:lnSpc>
                <a:spcPct val="150000"/>
              </a:lnSpc>
              <a:buFont typeface="Arial" panose="020B0604020202020204" pitchFamily="34" charset="0"/>
              <a:buChar char="•"/>
            </a:pPr>
            <a:r>
              <a:rPr lang="en-US" sz="1600" dirty="0">
                <a:cs typeface="Times New Roman" panose="02020603050405020304" pitchFamily="18" charset="0"/>
              </a:rPr>
              <a:t>This integrated approach not only improves operational efficiency and resource utilization but also enhances patient satisfaction through reduced waiting times and improved care coordination. Ultimately, the proposed system aims to create a responsive, patient-centered healthcare environment that adapts to the dynamic demands of urban healthcare delivery.</a:t>
            </a:r>
            <a:endParaRPr lang="en-IN" sz="1600" dirty="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1688306" y="592137"/>
            <a:ext cx="10058400" cy="1449388"/>
          </a:xfrm>
        </p:spPr>
        <p:txBody>
          <a:bodyPr>
            <a:normAutofit/>
          </a:bodyPr>
          <a:lstStyle/>
          <a:p>
            <a:r>
              <a:rPr lang="en-US"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1688306" y="1306224"/>
            <a:ext cx="9902537" cy="5551776"/>
          </a:xfrm>
        </p:spPr>
        <p:txBody>
          <a:bodyPr>
            <a:normAutofit fontScale="92500" lnSpcReduction="20000"/>
          </a:bodyPr>
          <a:lstStyle/>
          <a:p>
            <a:pPr algn="just">
              <a:lnSpc>
                <a:spcPct val="150000"/>
              </a:lnSpc>
            </a:pPr>
            <a:r>
              <a:rPr lang="en-US" b="1" dirty="0"/>
              <a:t>Emergency Management</a:t>
            </a:r>
            <a:r>
              <a:rPr lang="en-US" dirty="0"/>
              <a:t>:</a:t>
            </a:r>
          </a:p>
          <a:p>
            <a:pPr algn="just">
              <a:lnSpc>
                <a:spcPct val="150000"/>
              </a:lnSpc>
              <a:buFont typeface="Arial" panose="020B0604020202020204" pitchFamily="34" charset="0"/>
              <a:buChar char="•"/>
            </a:pPr>
            <a:r>
              <a:rPr lang="en-US" dirty="0"/>
              <a:t>In times of crisis (e.g., pandemics, natural disasters), a coordinated approach can ensure that patients are directed to facilities with available resources, enhancing emergency response capabilities.</a:t>
            </a:r>
          </a:p>
          <a:p>
            <a:pPr algn="just">
              <a:lnSpc>
                <a:spcPct val="150000"/>
              </a:lnSpc>
            </a:pPr>
            <a:r>
              <a:rPr lang="en-US" b="1" dirty="0"/>
              <a:t>Optimized Resource Allocation</a:t>
            </a:r>
            <a:r>
              <a:rPr lang="en-US" dirty="0"/>
              <a:t>:</a:t>
            </a:r>
          </a:p>
          <a:p>
            <a:pPr algn="just">
              <a:lnSpc>
                <a:spcPct val="150000"/>
              </a:lnSpc>
              <a:buFont typeface="Arial" panose="020B0604020202020204" pitchFamily="34" charset="0"/>
              <a:buChar char="•"/>
            </a:pPr>
            <a:r>
              <a:rPr lang="en-US" dirty="0"/>
              <a:t>A city-wide module enables hospitals to share resources, such as beds and specialists, leading to a more efficient overall healthcare system.</a:t>
            </a:r>
          </a:p>
          <a:p>
            <a:pPr algn="just">
              <a:lnSpc>
                <a:spcPct val="150000"/>
              </a:lnSpc>
            </a:pPr>
            <a:r>
              <a:rPr lang="en-US" b="1" dirty="0"/>
              <a:t>Comprehensive Patient Management</a:t>
            </a:r>
            <a:r>
              <a:rPr lang="en-US" dirty="0"/>
              <a:t>:</a:t>
            </a:r>
          </a:p>
          <a:p>
            <a:pPr algn="just">
              <a:lnSpc>
                <a:spcPct val="150000"/>
              </a:lnSpc>
              <a:buFont typeface="Arial" panose="020B0604020202020204" pitchFamily="34" charset="0"/>
              <a:buChar char="•"/>
            </a:pPr>
            <a:r>
              <a:rPr lang="en-US" dirty="0"/>
              <a:t>Integrated systems allow for better tracking of patient journeys across different healthcare facilities, improving continuity of care.</a:t>
            </a:r>
          </a:p>
          <a:p>
            <a:pPr algn="just">
              <a:lnSpc>
                <a:spcPct val="150000"/>
              </a:lnSpc>
            </a:pPr>
            <a:r>
              <a:rPr lang="en-US" b="1" dirty="0"/>
              <a:t>Enhanced Data Sharing</a:t>
            </a:r>
            <a:r>
              <a:rPr lang="en-US" dirty="0"/>
              <a:t>:</a:t>
            </a:r>
          </a:p>
          <a:p>
            <a:pPr algn="just">
              <a:lnSpc>
                <a:spcPct val="150000"/>
              </a:lnSpc>
              <a:buFont typeface="Arial" panose="020B0604020202020204" pitchFamily="34" charset="0"/>
              <a:buChar char="•"/>
            </a:pPr>
            <a:r>
              <a:rPr lang="en-US" dirty="0"/>
              <a:t>Real-time data sharing among hospitals promotes transparency and facilitates collaborative care, improving patient outcomes.</a:t>
            </a:r>
          </a:p>
          <a:p>
            <a:pPr marL="0" indent="0" algn="just">
              <a:lnSpc>
                <a:spcPct val="150000"/>
              </a:lnSpc>
              <a:buNone/>
            </a:pPr>
            <a:endParaRPr lang="en-IN" sz="1800" dirty="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1724891" y="636514"/>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1506682" y="1361208"/>
            <a:ext cx="10494818" cy="5403274"/>
          </a:xfrm>
        </p:spPr>
        <p:txBody>
          <a:bodyPr>
            <a:normAutofit/>
          </a:bodyPr>
          <a:lstStyle/>
          <a:p>
            <a:pPr algn="just">
              <a:lnSpc>
                <a:spcPct val="150000"/>
              </a:lnSpc>
              <a:buFont typeface="Arial" panose="020B0604020202020204" pitchFamily="34" charset="0"/>
              <a:buChar char="•"/>
            </a:pPr>
            <a:r>
              <a:rPr lang="en-US" dirty="0"/>
              <a:t>Public hospitals in China are facing more and more economic pressures from the unprecedented development of private hospitals with professional management and high-level medical equipment. </a:t>
            </a:r>
          </a:p>
          <a:p>
            <a:pPr algn="just">
              <a:lnSpc>
                <a:spcPct val="150000"/>
              </a:lnSpc>
              <a:buFont typeface="Arial" panose="020B0604020202020204" pitchFamily="34" charset="0"/>
              <a:buChar char="•"/>
            </a:pPr>
            <a:r>
              <a:rPr lang="en-US" dirty="0"/>
              <a:t>Since public hospitals are to be run as profitable institutes of the Chinese health service system, there is increased attention in improving the management of their health care resources. </a:t>
            </a:r>
          </a:p>
          <a:p>
            <a:pPr algn="just">
              <a:lnSpc>
                <a:spcPct val="150000"/>
              </a:lnSpc>
              <a:buFont typeface="Arial" panose="020B0604020202020204" pitchFamily="34" charset="0"/>
              <a:buChar char="•"/>
            </a:pPr>
            <a:r>
              <a:rPr lang="en-US" dirty="0"/>
              <a:t>There is a need to consider multiple factors, such as patient admissions probability and profits, as well as multiple decision makers (DMs) for the different departments. </a:t>
            </a:r>
          </a:p>
          <a:p>
            <a:pPr algn="just">
              <a:lnSpc>
                <a:spcPct val="150000"/>
              </a:lnSpc>
              <a:buFont typeface="Arial" panose="020B0604020202020204" pitchFamily="34" charset="0"/>
              <a:buChar char="•"/>
            </a:pPr>
            <a:r>
              <a:rPr lang="en-US" dirty="0"/>
              <a:t>Hence, in this paper a multi-objective decision aiding model based on the combination of queuing theory and goal programming (GP) is designed to help management assess potential improvements in the allocation of beds to different hospital departments. These models are developed for and tested on the public </a:t>
            </a:r>
            <a:r>
              <a:rPr lang="en-US" dirty="0" err="1"/>
              <a:t>Zichuan</a:t>
            </a:r>
            <a:r>
              <a:rPr lang="en-US" dirty="0"/>
              <a:t> Hospital in China.</a:t>
            </a:r>
            <a:endParaRPr lang="en-IN" dirty="0"/>
          </a:p>
        </p:txBody>
      </p:sp>
    </p:spTree>
    <p:extLst>
      <p:ext uri="{BB962C8B-B14F-4D97-AF65-F5344CB8AC3E}">
        <p14:creationId xmlns:p14="http://schemas.microsoft.com/office/powerpoint/2010/main" val="334276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1797626" y="696191"/>
            <a:ext cx="9663546" cy="5777346"/>
          </a:xfrm>
        </p:spPr>
        <p:txBody>
          <a:bodyPr>
            <a:normAutofit fontScale="92500"/>
          </a:bodyPr>
          <a:lstStyle/>
          <a:p>
            <a:pPr algn="just">
              <a:lnSpc>
                <a:spcPct val="160000"/>
              </a:lnSpc>
              <a:buFont typeface="Arial" panose="020B0604020202020204" pitchFamily="34" charset="0"/>
              <a:buChar char="•"/>
            </a:pPr>
            <a:r>
              <a:rPr lang="en-US" dirty="0"/>
              <a:t>Naturally, one of the major grievances among the majority of the patients was the time they spend while waiting in OPD. The key aim of the paper is to aid hospital service operations at FEHJ in identifying bottlenecks in service operations and potential areas for improvement in the system, with the objective of optimizing patients waiting time, thereby allowing a higher flow of patients in OPD using queuing model. </a:t>
            </a:r>
          </a:p>
          <a:p>
            <a:pPr algn="just">
              <a:lnSpc>
                <a:spcPct val="160000"/>
              </a:lnSpc>
              <a:buFont typeface="Arial" panose="020B0604020202020204" pitchFamily="34" charset="0"/>
              <a:buChar char="•"/>
            </a:pPr>
            <a:r>
              <a:rPr lang="en-US" dirty="0"/>
              <a:t>The flow of the paper is organized in terms of objectives which are as follows. First, the complete process flow of the OPD is studied which is our first objective. It is followed by SWOT analysis to identify areas where time is consumed making it second objective. </a:t>
            </a:r>
          </a:p>
          <a:p>
            <a:pPr algn="just">
              <a:lnSpc>
                <a:spcPct val="160000"/>
              </a:lnSpc>
              <a:buFont typeface="Arial" panose="020B0604020202020204" pitchFamily="34" charset="0"/>
              <a:buChar char="•"/>
            </a:pPr>
            <a:r>
              <a:rPr lang="en-US" dirty="0"/>
              <a:t>The third objective is to understand how patients perceive waiting time through survey method. Then, we conduct time study in different OPD's as part of the fourth objective and lastly, using queuing model, we calculate the waiting time in different OPD's. Finally, based upon results obtained, we draw some conclusions and discuss some implications of our findings along with the limitations of the study.</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1662545" y="692943"/>
            <a:ext cx="10058400" cy="1449388"/>
          </a:xfrm>
        </p:spPr>
        <p:txBody>
          <a:bodyPr/>
          <a:lstStyle/>
          <a:p>
            <a:r>
              <a:rPr lang="en-IN" dirty="0"/>
              <a:t>MODULES</a:t>
            </a:r>
            <a:br>
              <a:rPr lang="en-IN" dirty="0"/>
            </a:br>
            <a:endParaRPr lang="en-IN" dirty="0"/>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905000" y="1885229"/>
            <a:ext cx="10058400" cy="4022725"/>
          </a:xfrm>
        </p:spPr>
        <p:txBody>
          <a:bodyPr>
            <a:normAutofit/>
          </a:bodyPr>
          <a:lstStyle/>
          <a:p>
            <a:pPr algn="just">
              <a:lnSpc>
                <a:spcPct val="150000"/>
              </a:lnSpc>
              <a:buFont typeface="Arial" panose="020B0604020202020204" pitchFamily="34" charset="0"/>
              <a:buChar char="•"/>
            </a:pPr>
            <a:r>
              <a:rPr lang="en-US" sz="2400" dirty="0"/>
              <a:t>Patient Registration and Appointment Scheduling Module</a:t>
            </a:r>
          </a:p>
          <a:p>
            <a:pPr algn="just">
              <a:lnSpc>
                <a:spcPct val="150000"/>
              </a:lnSpc>
              <a:buFont typeface="Arial" panose="020B0604020202020204" pitchFamily="34" charset="0"/>
              <a:buChar char="•"/>
            </a:pPr>
            <a:r>
              <a:rPr lang="en-IN" sz="2400" dirty="0"/>
              <a:t>Queuing Management Module</a:t>
            </a:r>
            <a:endParaRPr lang="en-US" sz="24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IN" sz="2400" dirty="0"/>
              <a:t>Bed Management Module</a:t>
            </a:r>
          </a:p>
          <a:p>
            <a:pPr algn="just">
              <a:lnSpc>
                <a:spcPct val="150000"/>
              </a:lnSpc>
              <a:buFont typeface="Arial" panose="020B0604020202020204" pitchFamily="34" charset="0"/>
              <a:buChar char="•"/>
            </a:pPr>
            <a:r>
              <a:rPr lang="en-US" sz="2400" dirty="0"/>
              <a:t>Patient Admission and Discharge Module</a:t>
            </a:r>
            <a:endParaRPr lang="en-I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1766454" y="644237"/>
            <a:ext cx="10058400" cy="1449388"/>
          </a:xfrm>
        </p:spPr>
        <p:txBody>
          <a:bodyPr>
            <a:noAutofit/>
          </a:bodyPr>
          <a:lstStyle/>
          <a:p>
            <a:r>
              <a:rPr lang="en-US" sz="3200" dirty="0"/>
              <a:t>Patient Registration and Appointment Scheduling</a:t>
            </a:r>
            <a:br>
              <a:rPr lang="en-US" sz="3200" dirty="0"/>
            </a:br>
            <a:br>
              <a:rPr lang="en-IN" sz="3200" b="1" dirty="0">
                <a:latin typeface="Times New Roman" panose="02020603050405020304" pitchFamily="18" charset="0"/>
                <a:cs typeface="Times New Roman" panose="02020603050405020304" pitchFamily="18" charset="0"/>
              </a:rPr>
            </a:br>
            <a:endParaRPr lang="en-IN" sz="3200"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2449513" y="1459780"/>
            <a:ext cx="11228387" cy="5318125"/>
          </a:xfrm>
        </p:spPr>
        <p:txBody>
          <a:bodyPr>
            <a:normAutofit/>
          </a:bodyPr>
          <a:lstStyle/>
          <a:p>
            <a:pPr algn="just">
              <a:lnSpc>
                <a:spcPct val="150000"/>
              </a:lnSpc>
              <a:buFont typeface="Arial" panose="020B0604020202020204" pitchFamily="34" charset="0"/>
              <a:buChar char="•"/>
            </a:pPr>
            <a:r>
              <a:rPr lang="en-US" b="1" dirty="0"/>
              <a:t>Functionality</a:t>
            </a:r>
            <a:r>
              <a:rPr lang="en-US" dirty="0"/>
              <a:t>:</a:t>
            </a:r>
          </a:p>
          <a:p>
            <a:pPr marL="742950" lvl="1" indent="-285750" algn="just">
              <a:lnSpc>
                <a:spcPct val="150000"/>
              </a:lnSpc>
              <a:buFont typeface="Arial" panose="020B0604020202020204" pitchFamily="34" charset="0"/>
              <a:buChar char="•"/>
            </a:pPr>
            <a:r>
              <a:rPr lang="en-US" sz="1800" dirty="0"/>
              <a:t>Online and offline patient registration.</a:t>
            </a:r>
          </a:p>
          <a:p>
            <a:pPr marL="742950" lvl="1" indent="-285750" algn="just">
              <a:lnSpc>
                <a:spcPct val="150000"/>
              </a:lnSpc>
              <a:buFont typeface="Arial" panose="020B0604020202020204" pitchFamily="34" charset="0"/>
              <a:buChar char="•"/>
            </a:pPr>
            <a:r>
              <a:rPr lang="en-US" sz="1800" dirty="0"/>
              <a:t>Appointment booking based on availability.</a:t>
            </a:r>
          </a:p>
          <a:p>
            <a:pPr marL="742950" lvl="1" indent="-285750" algn="just">
              <a:lnSpc>
                <a:spcPct val="150000"/>
              </a:lnSpc>
              <a:buFont typeface="Arial" panose="020B0604020202020204" pitchFamily="34" charset="0"/>
              <a:buChar char="•"/>
            </a:pPr>
            <a:r>
              <a:rPr lang="en-US" sz="1800" dirty="0"/>
              <a:t>SMS/email reminders for upcoming appointments.</a:t>
            </a:r>
          </a:p>
          <a:p>
            <a:pPr algn="just">
              <a:lnSpc>
                <a:spcPct val="150000"/>
              </a:lnSpc>
              <a:buFont typeface="Arial" panose="020B0604020202020204" pitchFamily="34" charset="0"/>
              <a:buChar char="•"/>
            </a:pPr>
            <a:r>
              <a:rPr lang="en-US" b="1" dirty="0"/>
              <a:t>Benefits</a:t>
            </a:r>
            <a:r>
              <a:rPr lang="en-US" dirty="0"/>
              <a:t>:</a:t>
            </a:r>
          </a:p>
          <a:p>
            <a:pPr marL="742950" lvl="1" indent="-285750" algn="just">
              <a:lnSpc>
                <a:spcPct val="150000"/>
              </a:lnSpc>
              <a:buFont typeface="Arial" panose="020B0604020202020204" pitchFamily="34" charset="0"/>
              <a:buChar char="•"/>
            </a:pPr>
            <a:r>
              <a:rPr lang="en-US" sz="1800" dirty="0"/>
              <a:t>Reduces congestion in OPDs by managing patient flow.</a:t>
            </a:r>
          </a:p>
          <a:p>
            <a:pPr marL="742950" lvl="1" indent="-285750" algn="just">
              <a:lnSpc>
                <a:spcPct val="150000"/>
              </a:lnSpc>
              <a:buFont typeface="Arial" panose="020B0604020202020204" pitchFamily="34" charset="0"/>
              <a:buChar char="•"/>
            </a:pPr>
            <a:r>
              <a:rPr lang="en-US" sz="1800" dirty="0"/>
              <a:t>Improves patient satisfaction with timely notifications.</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1818409" y="629804"/>
            <a:ext cx="10058400" cy="1449388"/>
          </a:xfrm>
        </p:spPr>
        <p:txBody>
          <a:bodyPr>
            <a:noAutofit/>
          </a:bodyPr>
          <a:lstStyle/>
          <a:p>
            <a:r>
              <a:rPr lang="en-IN" sz="3200" dirty="0"/>
              <a:t>Queuing Management Module</a:t>
            </a:r>
            <a:br>
              <a:rPr lang="en-US" sz="3200" dirty="0">
                <a:latin typeface="Times New Roman" panose="02020603050405020304" pitchFamily="18" charset="0"/>
                <a:cs typeface="Times New Roman" panose="02020603050405020304" pitchFamily="18" charset="0"/>
              </a:rPr>
            </a:br>
            <a:br>
              <a:rPr lang="en-IN" sz="3200" b="1" dirty="0">
                <a:latin typeface="Times New Roman" panose="02020603050405020304" pitchFamily="18" charset="0"/>
                <a:cs typeface="Times New Roman" panose="02020603050405020304" pitchFamily="18" charset="0"/>
              </a:rPr>
            </a:br>
            <a:endParaRPr lang="en-IN" sz="3200"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2143270" y="1609437"/>
            <a:ext cx="11441112" cy="5467350"/>
          </a:xfrm>
        </p:spPr>
        <p:txBody>
          <a:bodyPr>
            <a:normAutofit/>
          </a:bodyPr>
          <a:lstStyle/>
          <a:p>
            <a:pPr algn="just">
              <a:lnSpc>
                <a:spcPct val="150000"/>
              </a:lnSpc>
              <a:buFont typeface="Arial" panose="020B0604020202020204" pitchFamily="34" charset="0"/>
              <a:buChar char="•"/>
            </a:pPr>
            <a:r>
              <a:rPr lang="en-US" b="1" dirty="0"/>
              <a:t>Functionality</a:t>
            </a:r>
            <a:r>
              <a:rPr lang="en-US" dirty="0"/>
              <a:t>:</a:t>
            </a:r>
          </a:p>
          <a:p>
            <a:pPr marL="742950" lvl="1" indent="-285750" algn="just">
              <a:lnSpc>
                <a:spcPct val="150000"/>
              </a:lnSpc>
              <a:buFont typeface="Arial" panose="020B0604020202020204" pitchFamily="34" charset="0"/>
              <a:buChar char="•"/>
            </a:pPr>
            <a:r>
              <a:rPr lang="en-US" sz="1800" dirty="0"/>
              <a:t>Real-time tracking of patient queues in OPDs.</a:t>
            </a:r>
          </a:p>
          <a:p>
            <a:pPr marL="742950" lvl="1" indent="-285750" algn="just">
              <a:lnSpc>
                <a:spcPct val="150000"/>
              </a:lnSpc>
              <a:buFont typeface="Arial" panose="020B0604020202020204" pitchFamily="34" charset="0"/>
              <a:buChar char="•"/>
            </a:pPr>
            <a:r>
              <a:rPr lang="en-US" sz="1800" dirty="0"/>
              <a:t>Different queuing strategies (single queue, priority queuing).</a:t>
            </a:r>
          </a:p>
          <a:p>
            <a:pPr marL="742950" lvl="1" indent="-285750" algn="just">
              <a:lnSpc>
                <a:spcPct val="150000"/>
              </a:lnSpc>
              <a:buFont typeface="Arial" panose="020B0604020202020204" pitchFamily="34" charset="0"/>
              <a:buChar char="•"/>
            </a:pPr>
            <a:r>
              <a:rPr lang="en-US" sz="1800" dirty="0"/>
              <a:t>Display of estimated wait times on screens in waiting areas.</a:t>
            </a:r>
          </a:p>
          <a:p>
            <a:pPr algn="just">
              <a:lnSpc>
                <a:spcPct val="150000"/>
              </a:lnSpc>
              <a:buFont typeface="Arial" panose="020B0604020202020204" pitchFamily="34" charset="0"/>
              <a:buChar char="•"/>
            </a:pPr>
            <a:r>
              <a:rPr lang="en-US" b="1" dirty="0"/>
              <a:t>Benefits</a:t>
            </a:r>
            <a:r>
              <a:rPr lang="en-US" dirty="0"/>
              <a:t>:</a:t>
            </a:r>
          </a:p>
          <a:p>
            <a:pPr marL="742950" lvl="1" indent="-285750" algn="just">
              <a:lnSpc>
                <a:spcPct val="150000"/>
              </a:lnSpc>
              <a:buFont typeface="Arial" panose="020B0604020202020204" pitchFamily="34" charset="0"/>
              <a:buChar char="•"/>
            </a:pPr>
            <a:r>
              <a:rPr lang="en-US" sz="1800" dirty="0"/>
              <a:t>Enhances the patient experience by providing transparency.</a:t>
            </a:r>
          </a:p>
          <a:p>
            <a:pPr marL="742950" lvl="1" indent="-285750" algn="just">
              <a:lnSpc>
                <a:spcPct val="150000"/>
              </a:lnSpc>
              <a:buFont typeface="Arial" panose="020B0604020202020204" pitchFamily="34" charset="0"/>
              <a:buChar char="•"/>
            </a:pPr>
            <a:r>
              <a:rPr lang="en-US" sz="1800" dirty="0"/>
              <a:t>Helps staff manage patient flow more effectively.</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1818409" y="743960"/>
            <a:ext cx="10058400" cy="1449388"/>
          </a:xfrm>
        </p:spPr>
        <p:txBody>
          <a:bodyPr>
            <a:normAutofit fontScale="90000"/>
          </a:bodyPr>
          <a:lstStyle/>
          <a:p>
            <a:r>
              <a:rPr lang="en-IN" dirty="0"/>
              <a:t>Bed Management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974850" y="1680153"/>
            <a:ext cx="10217150" cy="5511800"/>
          </a:xfrm>
        </p:spPr>
        <p:txBody>
          <a:bodyPr>
            <a:normAutofit/>
          </a:bodyPr>
          <a:lstStyle/>
          <a:p>
            <a:pPr algn="just">
              <a:lnSpc>
                <a:spcPct val="150000"/>
              </a:lnSpc>
              <a:buFont typeface="Arial" panose="020B0604020202020204" pitchFamily="34" charset="0"/>
              <a:buChar char="•"/>
            </a:pPr>
            <a:r>
              <a:rPr lang="en-US" b="1" dirty="0"/>
              <a:t>Functionality</a:t>
            </a:r>
            <a:r>
              <a:rPr lang="en-US" dirty="0"/>
              <a:t>:</a:t>
            </a:r>
          </a:p>
          <a:p>
            <a:pPr marL="742950" lvl="1" indent="-285750" algn="just">
              <a:lnSpc>
                <a:spcPct val="150000"/>
              </a:lnSpc>
              <a:buFont typeface="Arial" panose="020B0604020202020204" pitchFamily="34" charset="0"/>
              <a:buChar char="•"/>
            </a:pPr>
            <a:r>
              <a:rPr lang="en-US" sz="1800" dirty="0"/>
              <a:t>Real-time tracking of bed occupancy and availability.</a:t>
            </a:r>
          </a:p>
          <a:p>
            <a:pPr marL="742950" lvl="1" indent="-285750" algn="just">
              <a:lnSpc>
                <a:spcPct val="150000"/>
              </a:lnSpc>
              <a:buFont typeface="Arial" panose="020B0604020202020204" pitchFamily="34" charset="0"/>
              <a:buChar char="•"/>
            </a:pPr>
            <a:r>
              <a:rPr lang="en-US" sz="1800" dirty="0"/>
              <a:t>Automated notifications for admissions and discharges.</a:t>
            </a:r>
          </a:p>
          <a:p>
            <a:pPr marL="742950" lvl="1" indent="-285750" algn="just">
              <a:lnSpc>
                <a:spcPct val="150000"/>
              </a:lnSpc>
              <a:buFont typeface="Arial" panose="020B0604020202020204" pitchFamily="34" charset="0"/>
              <a:buChar char="•"/>
            </a:pPr>
            <a:r>
              <a:rPr lang="en-US" sz="1800" dirty="0"/>
              <a:t>Integration with patient management systems to predict bed needs.</a:t>
            </a:r>
          </a:p>
          <a:p>
            <a:pPr algn="just">
              <a:lnSpc>
                <a:spcPct val="150000"/>
              </a:lnSpc>
              <a:buFont typeface="Arial" panose="020B0604020202020204" pitchFamily="34" charset="0"/>
              <a:buChar char="•"/>
            </a:pPr>
            <a:r>
              <a:rPr lang="en-US" b="1" dirty="0"/>
              <a:t>Benefits</a:t>
            </a:r>
            <a:r>
              <a:rPr lang="en-US" dirty="0"/>
              <a:t>:</a:t>
            </a:r>
          </a:p>
          <a:p>
            <a:pPr marL="742950" lvl="1" indent="-285750" algn="just">
              <a:lnSpc>
                <a:spcPct val="150000"/>
              </a:lnSpc>
              <a:buFont typeface="Arial" panose="020B0604020202020204" pitchFamily="34" charset="0"/>
              <a:buChar char="•"/>
            </a:pPr>
            <a:r>
              <a:rPr lang="en-US" sz="1800" dirty="0"/>
              <a:t>Optimizes bed utilization and minimizes wait times for inpatient admissions.</a:t>
            </a:r>
          </a:p>
          <a:p>
            <a:pPr marL="742950" lvl="1" indent="-285750" algn="just">
              <a:lnSpc>
                <a:spcPct val="150000"/>
              </a:lnSpc>
              <a:buFont typeface="Arial" panose="020B0604020202020204" pitchFamily="34" charset="0"/>
              <a:buChar char="•"/>
            </a:pPr>
            <a:r>
              <a:rPr lang="en-US" sz="1800" dirty="0"/>
              <a:t>Supports efficient discharge planning.</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1776846" y="613642"/>
            <a:ext cx="10058400" cy="1449388"/>
          </a:xfrm>
        </p:spPr>
        <p:txBody>
          <a:bodyPr>
            <a:normAutofit fontScale="90000"/>
          </a:bodyPr>
          <a:lstStyle/>
          <a:p>
            <a:r>
              <a:rPr lang="en-US" dirty="0"/>
              <a:t>Patient Admission and Discharge</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2078181" y="1506682"/>
            <a:ext cx="8759537" cy="4737676"/>
          </a:xfrm>
        </p:spPr>
        <p:txBody>
          <a:bodyPr>
            <a:normAutofit/>
          </a:bodyPr>
          <a:lstStyle/>
          <a:p>
            <a:pPr algn="just">
              <a:lnSpc>
                <a:spcPct val="150000"/>
              </a:lnSpc>
              <a:buFont typeface="Arial" panose="020B0604020202020204" pitchFamily="34" charset="0"/>
              <a:buChar char="•"/>
            </a:pPr>
            <a:r>
              <a:rPr lang="en-US" b="1" dirty="0"/>
              <a:t>Functionality</a:t>
            </a:r>
            <a:r>
              <a:rPr lang="en-US" dirty="0"/>
              <a:t>:</a:t>
            </a:r>
          </a:p>
          <a:p>
            <a:pPr marL="742950" lvl="1" indent="-285750" algn="just">
              <a:lnSpc>
                <a:spcPct val="150000"/>
              </a:lnSpc>
              <a:buFont typeface="Arial" panose="020B0604020202020204" pitchFamily="34" charset="0"/>
              <a:buChar char="•"/>
            </a:pPr>
            <a:r>
              <a:rPr lang="en-US" sz="1800" dirty="0"/>
              <a:t>Streamlined admission processes, including electronic medical records (EMR) integration.</a:t>
            </a:r>
          </a:p>
          <a:p>
            <a:pPr marL="742950" lvl="1" indent="-285750" algn="just">
              <a:lnSpc>
                <a:spcPct val="150000"/>
              </a:lnSpc>
              <a:buFont typeface="Arial" panose="020B0604020202020204" pitchFamily="34" charset="0"/>
              <a:buChar char="•"/>
            </a:pPr>
            <a:r>
              <a:rPr lang="en-US" sz="1800" dirty="0"/>
              <a:t>Automated discharge planning and instructions.</a:t>
            </a:r>
          </a:p>
          <a:p>
            <a:pPr marL="742950" lvl="1" indent="-285750" algn="just">
              <a:lnSpc>
                <a:spcPct val="150000"/>
              </a:lnSpc>
              <a:buFont typeface="Arial" panose="020B0604020202020204" pitchFamily="34" charset="0"/>
              <a:buChar char="•"/>
            </a:pPr>
            <a:r>
              <a:rPr lang="en-US" sz="1800" dirty="0"/>
              <a:t>Coordination with other departments (e.g., pharmacy, lab).</a:t>
            </a:r>
          </a:p>
          <a:p>
            <a:pPr algn="just">
              <a:lnSpc>
                <a:spcPct val="150000"/>
              </a:lnSpc>
              <a:buFont typeface="Arial" panose="020B0604020202020204" pitchFamily="34" charset="0"/>
              <a:buChar char="•"/>
            </a:pPr>
            <a:r>
              <a:rPr lang="en-US" b="1" dirty="0"/>
              <a:t>Benefits</a:t>
            </a:r>
            <a:r>
              <a:rPr lang="en-US" dirty="0"/>
              <a:t>:</a:t>
            </a:r>
          </a:p>
          <a:p>
            <a:pPr marL="742950" lvl="1" indent="-285750" algn="just">
              <a:lnSpc>
                <a:spcPct val="150000"/>
              </a:lnSpc>
              <a:buFont typeface="Arial" panose="020B0604020202020204" pitchFamily="34" charset="0"/>
              <a:buChar char="•"/>
            </a:pPr>
            <a:r>
              <a:rPr lang="en-US" sz="1800" dirty="0"/>
              <a:t>Speeds up patient admissions and discharges, reducing bottlenecks.</a:t>
            </a:r>
          </a:p>
          <a:p>
            <a:pPr marL="742950" lvl="1" indent="-285750" algn="just">
              <a:lnSpc>
                <a:spcPct val="150000"/>
              </a:lnSpc>
              <a:buFont typeface="Arial" panose="020B0604020202020204" pitchFamily="34" charset="0"/>
              <a:buChar char="•"/>
            </a:pPr>
            <a:r>
              <a:rPr lang="en-US" sz="1800" dirty="0"/>
              <a:t>Improves communication between departments.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1735281" y="464416"/>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1402773" y="1483014"/>
            <a:ext cx="9590088" cy="4491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1932709" y="508794"/>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1745673" y="1597170"/>
            <a:ext cx="10058400" cy="4022725"/>
          </a:xfrm>
        </p:spPr>
        <p:txBody>
          <a:bodyPr>
            <a:normAutofit lnSpcReduction="10000"/>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911927" y="511390"/>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704108" y="1441596"/>
            <a:ext cx="9161463" cy="4232275"/>
          </a:xfrm>
        </p:spPr>
        <p:txBody>
          <a:bodyPr>
            <a:normAutofit fontScale="92500" lnSpcReduction="10000"/>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1922318" y="481806"/>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1330037" y="1504156"/>
            <a:ext cx="10058400" cy="4872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1922319" y="433243"/>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2649682" y="1046163"/>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1870364" y="547687"/>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2951019" y="1500765"/>
            <a:ext cx="10058400" cy="4022725"/>
          </a:xfrm>
        </p:spPr>
        <p:txBody>
          <a:bodyPr/>
          <a:lstStyle/>
          <a:p>
            <a:pPr algn="just">
              <a:lnSpc>
                <a:spcPct val="150000"/>
              </a:lnSpc>
              <a:buFont typeface="Arial" panose="020B0604020202020204" pitchFamily="34" charset="0"/>
              <a:buChar char="•"/>
            </a:pPr>
            <a:r>
              <a:rPr lang="en-US" sz="2000" dirty="0">
                <a:ea typeface="SimSun-ExtB" panose="02010609060101010101" pitchFamily="49" charset="-122"/>
                <a:cs typeface="Times New Roman" pitchFamily="18" charset="0"/>
              </a:rPr>
              <a:t>Keyboard</a:t>
            </a:r>
          </a:p>
          <a:p>
            <a:pPr algn="just">
              <a:lnSpc>
                <a:spcPct val="150000"/>
              </a:lnSpc>
              <a:buFont typeface="Arial" panose="020B0604020202020204" pitchFamily="34" charset="0"/>
              <a:buChar char="•"/>
            </a:pPr>
            <a:r>
              <a:rPr lang="en-US" sz="2000" dirty="0">
                <a:ea typeface="SimSun-ExtB" panose="02010609060101010101" pitchFamily="49" charset="-122"/>
                <a:cs typeface="Times New Roman" pitchFamily="18" charset="0"/>
              </a:rPr>
              <a:t>Mouse </a:t>
            </a:r>
          </a:p>
          <a:p>
            <a:pPr algn="just">
              <a:lnSpc>
                <a:spcPct val="150000"/>
              </a:lnSpc>
              <a:buFont typeface="Arial" panose="020B0604020202020204" pitchFamily="34" charset="0"/>
              <a:buChar char="•"/>
            </a:pPr>
            <a:r>
              <a:rPr lang="en-US" sz="2000" dirty="0" err="1">
                <a:ea typeface="SimSun-ExtB" panose="02010609060101010101" pitchFamily="49" charset="-122"/>
                <a:cs typeface="Times New Roman" pitchFamily="18" charset="0"/>
              </a:rPr>
              <a:t>Harddisk</a:t>
            </a:r>
            <a:r>
              <a:rPr lang="en-US" sz="2000" dirty="0">
                <a:ea typeface="SimSun-ExtB" panose="02010609060101010101" pitchFamily="49" charset="-122"/>
                <a:cs typeface="Times New Roman" pitchFamily="18" charset="0"/>
              </a:rPr>
              <a:t>	</a:t>
            </a:r>
          </a:p>
          <a:p>
            <a:pPr algn="just">
              <a:lnSpc>
                <a:spcPct val="150000"/>
              </a:lnSpc>
              <a:buFont typeface="Arial" panose="020B0604020202020204" pitchFamily="34" charset="0"/>
              <a:buChar char="•"/>
            </a:pPr>
            <a:r>
              <a:rPr lang="en-US" sz="2000" dirty="0">
                <a:ea typeface="SimSun-ExtB" panose="02010609060101010101" pitchFamily="49" charset="-122"/>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1901536" y="450056"/>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862446" y="1174750"/>
            <a:ext cx="11097490" cy="5697250"/>
          </a:xfrm>
        </p:spPr>
        <p:txBody>
          <a:bodyPr>
            <a:noAutofit/>
          </a:bodyPr>
          <a:lstStyle/>
          <a:p>
            <a:pPr algn="just">
              <a:lnSpc>
                <a:spcPct val="150000"/>
              </a:lnSpc>
              <a:buFont typeface="Arial" panose="020B0604020202020204" pitchFamily="34" charset="0"/>
              <a:buChar char="•"/>
            </a:pPr>
            <a:r>
              <a:rPr lang="en-US" sz="1600" dirty="0"/>
              <a:t>This paper is concerned with the strategic problem in a hospital of bed reallocation among its departments. A decision-making model is built based on a combination of queuing theory and GP. The M/PH/ m queuing model can be used effectively to investigate some essential characteristics of access to service in the hospital.</a:t>
            </a:r>
          </a:p>
          <a:p>
            <a:pPr algn="just">
              <a:lnSpc>
                <a:spcPct val="150000"/>
              </a:lnSpc>
              <a:buFont typeface="Arial" panose="020B0604020202020204" pitchFamily="34" charset="0"/>
              <a:buChar char="•"/>
            </a:pPr>
            <a:r>
              <a:rPr lang="en-US" sz="1600" dirty="0"/>
              <a:t> It provides a means of calculating patient admission probability and profit achievement as functions of the number of beds for each individual department. The basic assumptions for it to be applicable are that the arrival process is Poisson and that results reflect a steady-state situation. </a:t>
            </a:r>
          </a:p>
          <a:p>
            <a:pPr algn="just">
              <a:lnSpc>
                <a:spcPct val="150000"/>
              </a:lnSpc>
              <a:buFont typeface="Arial" panose="020B0604020202020204" pitchFamily="34" charset="0"/>
              <a:buChar char="•"/>
            </a:pPr>
            <a:r>
              <a:rPr lang="en-US" sz="1600" dirty="0"/>
              <a:t>While this queuing model can be criticized for lacking the modelling power of other approaches such as discrete event simulation, it does lead to results based on the simple measurement of average arrival rates and average residence times for each department, without further requirements of detailed modelling.</a:t>
            </a:r>
          </a:p>
          <a:p>
            <a:pPr algn="just">
              <a:lnSpc>
                <a:spcPct val="150000"/>
              </a:lnSpc>
              <a:buFont typeface="Arial" panose="020B0604020202020204" pitchFamily="34" charset="0"/>
              <a:buChar char="•"/>
            </a:pPr>
            <a:r>
              <a:rPr lang="en-US" sz="1600" dirty="0"/>
              <a:t> The GP methodology that uses the results of the queuing model as input, however, does not exclude the use of other techniques for providing this input. The GP methodology has been used to construct a </a:t>
            </a:r>
            <a:r>
              <a:rPr lang="en-US" sz="1600" dirty="0" err="1"/>
              <a:t>multiobjective</a:t>
            </a:r>
            <a:r>
              <a:rPr lang="en-US" sz="1600" dirty="0"/>
              <a:t> decision aiding model taking account of targets and objectives of the hospital manager and the department heads.</a:t>
            </a:r>
            <a:endParaRPr lang="en-IN"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theme1.xml><?xml version="1.0" encoding="utf-8"?>
<a:theme xmlns:a="http://schemas.openxmlformats.org/drawingml/2006/main" name="Wisp">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F20B7C8E-B819-43F3-AAF9-EE50B1A83630}"/>
    </a:ext>
  </a:extLst>
</a:theme>
</file>

<file path=docProps/app.xml><?xml version="1.0" encoding="utf-8"?>
<Properties xmlns="http://schemas.openxmlformats.org/officeDocument/2006/extended-properties" xmlns:vt="http://schemas.openxmlformats.org/officeDocument/2006/docPropsVTypes">
  <Template>Wisp</Template>
  <TotalTime>99</TotalTime>
  <Words>2144</Words>
  <Application>Microsoft Office PowerPoint</Application>
  <PresentationFormat>Widescreen</PresentationFormat>
  <Paragraphs>109</Paragraphs>
  <Slides>22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SimSun-ExtB</vt:lpstr>
      <vt:lpstr>Arial</vt:lpstr>
      <vt:lpstr>Century Gothic</vt:lpstr>
      <vt:lpstr>Times New Roman</vt:lpstr>
      <vt:lpstr>Wingdings</vt:lpstr>
      <vt:lpstr>Wingdings 3</vt:lpstr>
      <vt:lpstr>Wisp</vt:lpstr>
      <vt:lpstr>PowerPoint Presentation</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 </vt:lpstr>
      <vt:lpstr>Patient Registration and Appointment Scheduling  </vt:lpstr>
      <vt:lpstr>Queuing Management Module  </vt:lpstr>
      <vt:lpstr>Bed Management Module  </vt:lpstr>
      <vt:lpstr>Patient Admission and Discharge  </vt:lpstr>
      <vt:lpstr>Software Details</vt:lpstr>
      <vt:lpstr>Database</vt:lpstr>
      <vt:lpstr>Front End</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Mohanraj Ravi</cp:lastModifiedBy>
  <cp:revision>76</cp:revision>
  <dcterms:created xsi:type="dcterms:W3CDTF">2024-08-14T12:13:16Z</dcterms:created>
  <dcterms:modified xsi:type="dcterms:W3CDTF">2024-10-08T12:24:40Z</dcterms:modified>
</cp:coreProperties>
</file>