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340955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18677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61419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57850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02161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2183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32032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08037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82528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34789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08106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57492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37206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368701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151568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827659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3124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330803105"/>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500081" y="2351782"/>
            <a:ext cx="7046363" cy="1077218"/>
          </a:xfrm>
          <a:prstGeom prst="rect">
            <a:avLst/>
          </a:prstGeom>
          <a:noFill/>
        </p:spPr>
        <p:txBody>
          <a:bodyPr wrap="square">
            <a:spAutoFit/>
          </a:bodyPr>
          <a:lstStyle/>
          <a:p>
            <a:pPr algn="ctr"/>
            <a:r>
              <a:rPr lang="en-US" sz="3200" dirty="0"/>
              <a:t>Online testing and monitoring of quality of medicines and consumables</a:t>
            </a:r>
            <a:endParaRPr lang="en-IN" sz="32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76646"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945572" y="-151318"/>
            <a:ext cx="8188036" cy="4816836"/>
          </a:xfrm>
        </p:spPr>
        <p:txBody>
          <a:bodyPr>
            <a:normAutofit/>
          </a:bodyPr>
          <a:lstStyle/>
          <a:p>
            <a:pPr algn="just">
              <a:lnSpc>
                <a:spcPct val="150000"/>
              </a:lnSpc>
              <a:buFont typeface="Arial" panose="020B0604020202020204" pitchFamily="34" charset="0"/>
              <a:buChar char="•"/>
            </a:pPr>
            <a:r>
              <a:rPr lang="en-US" dirty="0"/>
              <a:t>Suitable technological module for testing and monitoring of quality of medicines and consumables being received in hospitals would be required so that the system ensures necessary </a:t>
            </a:r>
            <a:r>
              <a:rPr lang="en-US" dirty="0" err="1"/>
              <a:t>compilance</a:t>
            </a:r>
            <a:r>
              <a:rPr lang="en-US" dirty="0"/>
              <a:t> and rejection of low quality supplies without manual intervention</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091046" y="264319"/>
            <a:ext cx="9466118" cy="5309754"/>
          </a:xfrm>
        </p:spPr>
        <p:txBody>
          <a:bodyPr>
            <a:normAutofit/>
          </a:bodyPr>
          <a:lstStyle/>
          <a:p>
            <a:pPr algn="just">
              <a:lnSpc>
                <a:spcPct val="150000"/>
              </a:lnSpc>
              <a:buFont typeface="Arial" panose="020B0604020202020204" pitchFamily="34" charset="0"/>
              <a:buChar char="•"/>
            </a:pPr>
            <a:r>
              <a:rPr lang="en-US" dirty="0"/>
              <a:t>Changes in the safety profile of a drug at a product brand and batch level can also be due to a change of its manufacturing process, especially for biologicals.</a:t>
            </a:r>
          </a:p>
          <a:p>
            <a:pPr algn="just">
              <a:lnSpc>
                <a:spcPct val="150000"/>
              </a:lnSpc>
              <a:buFont typeface="Arial" panose="020B0604020202020204" pitchFamily="34" charset="0"/>
              <a:buChar char="•"/>
            </a:pPr>
            <a:r>
              <a:rPr lang="en-US" dirty="0"/>
              <a:t>5 These changes may be the consequence of chemistry, manufacturing and control, supply chain, toxicology and pharmacovigilance quality systems not fully integrated over the product life cycle (e.g. suspected transmission of an infectious agent, contamination, inadequate control of quality defects affecting one or multiple batches; inadequate impact assessment of change/variation of manufacturing, quality control testing, storage and distribution processes; inadequate control over the distribution channels including the introduction of </a:t>
            </a:r>
            <a:r>
              <a:rPr lang="en-US" dirty="0" err="1"/>
              <a:t>counterfei</a:t>
            </a:r>
            <a:r>
              <a:rPr lang="en-US" dirty="0"/>
              <a:t> or falsified products into the supply chain).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93518" y="-340520"/>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614795" y="789709"/>
            <a:ext cx="10962409" cy="5684117"/>
          </a:xfrm>
        </p:spPr>
        <p:txBody>
          <a:bodyPr>
            <a:normAutofit/>
          </a:bodyPr>
          <a:lstStyle/>
          <a:p>
            <a:pPr algn="just">
              <a:lnSpc>
                <a:spcPct val="160000"/>
              </a:lnSpc>
              <a:buFont typeface="Arial" panose="020B0604020202020204" pitchFamily="34" charset="0"/>
              <a:buChar char="•"/>
            </a:pPr>
            <a:r>
              <a:rPr lang="en-US" dirty="0"/>
              <a:t>Despite this far-reaching definition, it is common practice for pharmaceutical companies to allocate most of their resources for pharmacovigilance departments mainly to the collection and assessment of individual case safety reports (ICSRs), for example, scientific literature, websites, </a:t>
            </a:r>
            <a:r>
              <a:rPr lang="en-US" dirty="0" err="1"/>
              <a:t>EudraVigilance</a:t>
            </a:r>
            <a:r>
              <a:rPr lang="en-US" dirty="0"/>
              <a:t>, FDA adverse event reporting system (FAERS) and so on, with the primary aim of identifying and reporting undesirable side effects in compliance with the applicable regulatory requirements and timelines. </a:t>
            </a:r>
          </a:p>
          <a:p>
            <a:pPr algn="just">
              <a:lnSpc>
                <a:spcPct val="160000"/>
              </a:lnSpc>
              <a:buFont typeface="Arial" panose="020B0604020202020204" pitchFamily="34" charset="0"/>
              <a:buChar char="•"/>
            </a:pPr>
            <a:r>
              <a:rPr lang="en-US" dirty="0"/>
              <a:t>A large proportion of these ICSRs represent well-known side effects of medicines. While this is important to detect unknown adverse drug reactions (ADRs) for several years after first approval of new chemical entities, regulations require that these activities are routinely undertaken for all products  including older medicines such as generic medicinal products with well-established safety profiles. </a:t>
            </a:r>
          </a:p>
          <a:p>
            <a:pPr algn="just">
              <a:lnSpc>
                <a:spcPct val="160000"/>
              </a:lnSpc>
              <a:buFont typeface="Arial" panose="020B0604020202020204" pitchFamily="34" charset="0"/>
              <a:buChar char="•"/>
            </a:pPr>
            <a:r>
              <a:rPr lang="en-US" dirty="0"/>
              <a:t>For the latter, in many instances, the risk management plans (RMPs) have removed risks that were considered important safety concerns based on the reasonable expectation that by that time the risks are already well </a:t>
            </a:r>
            <a:r>
              <a:rPr lang="en-US" dirty="0" err="1"/>
              <a:t>characterised</a:t>
            </a:r>
            <a:r>
              <a:rPr lang="en-US" dirty="0"/>
              <a:t> and managed by standard clinical practice.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249382" y="-213447"/>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1267691" y="623454"/>
            <a:ext cx="8562109" cy="4998605"/>
          </a:xfrm>
        </p:spPr>
        <p:txBody>
          <a:bodyPr>
            <a:normAutofit/>
          </a:bodyPr>
          <a:lstStyle/>
          <a:p>
            <a:pPr algn="just">
              <a:lnSpc>
                <a:spcPct val="150000"/>
              </a:lnSpc>
              <a:buFont typeface="Arial" panose="020B0604020202020204" pitchFamily="34" charset="0"/>
              <a:buChar char="•"/>
            </a:pPr>
            <a:r>
              <a:rPr lang="en-US" b="1" dirty="0"/>
              <a:t>Data Privacy and Security Risks</a:t>
            </a:r>
            <a:r>
              <a:rPr lang="en-US" dirty="0"/>
              <a:t>: Storing sensitive information online can expose data to breaches and unauthorized access, potentially compromising patient confidentiality.</a:t>
            </a:r>
          </a:p>
          <a:p>
            <a:pPr algn="just">
              <a:lnSpc>
                <a:spcPct val="150000"/>
              </a:lnSpc>
              <a:buFont typeface="Arial" panose="020B0604020202020204" pitchFamily="34" charset="0"/>
              <a:buChar char="•"/>
            </a:pPr>
            <a:r>
              <a:rPr lang="en-US" b="1" dirty="0"/>
              <a:t>Reliability of Internet Access</a:t>
            </a:r>
            <a:r>
              <a:rPr lang="en-US" dirty="0"/>
              <a:t>: Dependence on stable internet connections can lead to disruptions in monitoring, especially in remote areas with limited connectivity.</a:t>
            </a:r>
          </a:p>
          <a:p>
            <a:pPr algn="just">
              <a:lnSpc>
                <a:spcPct val="150000"/>
              </a:lnSpc>
              <a:buFont typeface="Arial" panose="020B0604020202020204" pitchFamily="34" charset="0"/>
              <a:buChar char="•"/>
            </a:pPr>
            <a:r>
              <a:rPr lang="en-US" b="1" dirty="0"/>
              <a:t>Technical Challenges</a:t>
            </a:r>
            <a:r>
              <a:rPr lang="en-US" dirty="0"/>
              <a:t>: Issues such as software bugs, hardware malfunctions, and compatibility problems can hinder effective monitoring.</a:t>
            </a:r>
          </a:p>
          <a:p>
            <a:pPr algn="just">
              <a:lnSpc>
                <a:spcPct val="150000"/>
              </a:lnSpc>
              <a:buFont typeface="Arial" panose="020B0604020202020204" pitchFamily="34" charset="0"/>
              <a:buChar char="•"/>
            </a:pPr>
            <a:r>
              <a:rPr lang="en-US" b="1" dirty="0"/>
              <a:t>Standardization Issues</a:t>
            </a:r>
            <a:r>
              <a:rPr lang="en-US" dirty="0"/>
              <a:t>: Different regions may have varying regulations and standards, making it difficult to ensure uniform quality across borders.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259772" y="-28279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374072" y="904875"/>
            <a:ext cx="11191009" cy="5511223"/>
          </a:xfrm>
        </p:spPr>
        <p:txBody>
          <a:bodyPr>
            <a:noAutofit/>
          </a:bodyPr>
          <a:lstStyle/>
          <a:p>
            <a:pPr>
              <a:lnSpc>
                <a:spcPct val="150000"/>
              </a:lnSpc>
              <a:buFont typeface="Arial" panose="020B0604020202020204" pitchFamily="34" charset="0"/>
              <a:buChar char="•"/>
            </a:pPr>
            <a:r>
              <a:rPr lang="en-US" dirty="0"/>
              <a:t>This system will feature real-time data acquisition from advanced sensors and laboratory instruments, enabling continuous quality assessment throughout the production and supply chain. Key modules will include automated quality control testing, regulatory compliance tracking, and detailed analytics, which will facilitate immediate identification of quality deviations and streamline corrective actions. </a:t>
            </a:r>
          </a:p>
          <a:p>
            <a:pPr>
              <a:lnSpc>
                <a:spcPct val="150000"/>
              </a:lnSpc>
              <a:buFont typeface="Arial" panose="020B0604020202020204" pitchFamily="34" charset="0"/>
              <a:buChar char="•"/>
            </a:pPr>
            <a:r>
              <a:rPr lang="en-US" dirty="0"/>
              <a:t>A robust document management system will ensure easy access to standard operating procedures and compliance documentation, while an incident management module will systematically log and address quality-related incidents. User-friendly interfaces and training resources will support staff in effectively utilizing the system.</a:t>
            </a:r>
          </a:p>
          <a:p>
            <a:pPr>
              <a:lnSpc>
                <a:spcPct val="150000"/>
              </a:lnSpc>
              <a:buFont typeface="Arial" panose="020B0604020202020204" pitchFamily="34" charset="0"/>
              <a:buChar char="•"/>
            </a:pPr>
            <a:r>
              <a:rPr lang="en-US" dirty="0"/>
              <a:t> By incorporating predictive analytics, the platform will not only monitor current quality parameters but also forecast potential issues, promoting proactive management.</a:t>
            </a:r>
          </a:p>
          <a:p>
            <a:pPr>
              <a:lnSpc>
                <a:spcPct val="150000"/>
              </a:lnSpc>
              <a:buFont typeface="Arial" panose="020B0604020202020204" pitchFamily="34" charset="0"/>
              <a:buChar char="•"/>
            </a:pPr>
            <a:r>
              <a:rPr lang="en-US" dirty="0"/>
              <a:t> Overall, this innovative system will foster transparency, improve operational efficiency, and ensure that medicines and consumables meet the highest quality standards, ultimately safeguarding patient health and enhancing public trust in pharmaceutical products.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66255" y="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346921" y="724694"/>
            <a:ext cx="8628351" cy="4946218"/>
          </a:xfrm>
        </p:spPr>
        <p:txBody>
          <a:bodyPr>
            <a:normAutofit/>
          </a:bodyPr>
          <a:lstStyle/>
          <a:p>
            <a:pPr algn="just">
              <a:lnSpc>
                <a:spcPct val="150000"/>
              </a:lnSpc>
              <a:buFont typeface="Arial" panose="020B0604020202020204" pitchFamily="34" charset="0"/>
              <a:buChar char="•"/>
            </a:pPr>
            <a:r>
              <a:rPr lang="en-US" b="1" dirty="0"/>
              <a:t>Real-Time Monitoring</a:t>
            </a:r>
            <a:r>
              <a:rPr lang="en-US" dirty="0"/>
              <a:t>: Continuous, real-time data collection allows for immediate identification of quality issues, enabling swift corrective actions.</a:t>
            </a:r>
          </a:p>
          <a:p>
            <a:pPr algn="just">
              <a:lnSpc>
                <a:spcPct val="150000"/>
              </a:lnSpc>
              <a:buFont typeface="Arial" panose="020B0604020202020204" pitchFamily="34" charset="0"/>
              <a:buChar char="•"/>
            </a:pPr>
            <a:r>
              <a:rPr lang="en-US" b="1" dirty="0"/>
              <a:t>Increased Efficiency</a:t>
            </a:r>
            <a:r>
              <a:rPr lang="en-US" dirty="0"/>
              <a:t>: Automation of testing processes reduces the time and labor involved in traditional quality control methods.</a:t>
            </a:r>
          </a:p>
          <a:p>
            <a:pPr algn="just">
              <a:lnSpc>
                <a:spcPct val="150000"/>
              </a:lnSpc>
              <a:buFont typeface="Arial" panose="020B0604020202020204" pitchFamily="34" charset="0"/>
              <a:buChar char="•"/>
            </a:pPr>
            <a:r>
              <a:rPr lang="en-US" b="1" dirty="0"/>
              <a:t>Cost-Effectiveness</a:t>
            </a:r>
            <a:r>
              <a:rPr lang="en-US" dirty="0"/>
              <a:t>: Over time, online monitoring can reduce operational costs by minimizing waste and improving resource allocation.</a:t>
            </a:r>
          </a:p>
          <a:p>
            <a:pPr algn="just">
              <a:lnSpc>
                <a:spcPct val="150000"/>
              </a:lnSpc>
              <a:buFont typeface="Arial" panose="020B0604020202020204" pitchFamily="34" charset="0"/>
              <a:buChar char="•"/>
            </a:pPr>
            <a:r>
              <a:rPr lang="en-US" b="1" dirty="0"/>
              <a:t>Enhanced Transparency</a:t>
            </a:r>
            <a:r>
              <a:rPr lang="en-US" dirty="0"/>
              <a:t>: Online systems can provide accessible data for stakeholders, fostering transparency and trust in the quality assurance process.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810490" y="859847"/>
            <a:ext cx="9881755" cy="5343525"/>
          </a:xfrm>
        </p:spPr>
        <p:txBody>
          <a:bodyPr>
            <a:normAutofit fontScale="92500"/>
          </a:bodyPr>
          <a:lstStyle/>
          <a:p>
            <a:pPr algn="just">
              <a:lnSpc>
                <a:spcPct val="150000"/>
              </a:lnSpc>
              <a:buFont typeface="Arial" panose="020B0604020202020204" pitchFamily="34" charset="0"/>
              <a:buChar char="•"/>
            </a:pPr>
            <a:r>
              <a:rPr lang="en-US" dirty="0"/>
              <a:t>The SARS-CoV-2 pandemic has highlighted the need to develop and maintain robust, efficient and resilient processes in response to unpredictable and catastrophic scenarios. On a positive note, the accelerated development of new vaccines has shown it is possible through more efficient system functioning to accelerate the development and launch of new medicines when the world needs them. </a:t>
            </a:r>
          </a:p>
          <a:p>
            <a:pPr algn="just">
              <a:lnSpc>
                <a:spcPct val="150000"/>
              </a:lnSpc>
              <a:buFont typeface="Arial" panose="020B0604020202020204" pitchFamily="34" charset="0"/>
              <a:buChar char="•"/>
            </a:pPr>
            <a:r>
              <a:rPr lang="en-US" dirty="0"/>
              <a:t>At all times, processes to ensure uninterrupted availability of safe and effective medicinal products to the public are the primary responsibility of marketing </a:t>
            </a:r>
            <a:r>
              <a:rPr lang="en-US" dirty="0" err="1"/>
              <a:t>authorisation</a:t>
            </a:r>
            <a:r>
              <a:rPr lang="en-US" dirty="0"/>
              <a:t> holders. </a:t>
            </a:r>
          </a:p>
          <a:p>
            <a:pPr algn="just">
              <a:lnSpc>
                <a:spcPct val="150000"/>
              </a:lnSpc>
              <a:buFont typeface="Arial" panose="020B0604020202020204" pitchFamily="34" charset="0"/>
              <a:buChar char="•"/>
            </a:pPr>
            <a:r>
              <a:rPr lang="en-US" dirty="0"/>
              <a:t>In the European Union (EU), confirmation that the active substance has been manufactured in accordance with good manufacturing practice (GMP) for medicinal products is the responsibility of qualified person (QP) as defined by the Community Code 2001/83/EC Art. 49.1 In addition, a responsible person exists who oversees good distribution practice (GDP).</a:t>
            </a:r>
          </a:p>
          <a:p>
            <a:pPr algn="just">
              <a:lnSpc>
                <a:spcPct val="150000"/>
              </a:lnSpc>
              <a:buFont typeface="Arial" panose="020B0604020202020204" pitchFamily="34" charset="0"/>
              <a:buChar char="•"/>
            </a:pPr>
            <a:r>
              <a:rPr lang="en-US" sz="1900" dirty="0"/>
              <a:t>The responsibility for supervising the pharmacovigilance system and product safety profile lies with the QP responsible for pharmacovigilance (QPPV) as defined by Art. </a:t>
            </a:r>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654628" y="-1132609"/>
            <a:ext cx="9039225" cy="5642841"/>
          </a:xfrm>
        </p:spPr>
        <p:txBody>
          <a:bodyPr>
            <a:normAutofit/>
          </a:bodyPr>
          <a:lstStyle/>
          <a:p>
            <a:pPr algn="just">
              <a:lnSpc>
                <a:spcPct val="150000"/>
              </a:lnSpc>
              <a:buFont typeface="Arial" panose="020B0604020202020204" pitchFamily="34" charset="0"/>
              <a:buChar char="•"/>
            </a:pPr>
            <a:r>
              <a:rPr lang="en-US" dirty="0"/>
              <a:t>104 of the same Community Code. Although the QP and QPPV supervise different processes, requiring different knowledge/ skill-sets, and have distinct responsibilities, their interaction is increasingly common and is aimed to facilitate the identification of risks pertaining to a product or to specific batches.</a:t>
            </a:r>
          </a:p>
          <a:p>
            <a:pPr algn="just">
              <a:lnSpc>
                <a:spcPct val="150000"/>
              </a:lnSpc>
              <a:buFont typeface="Arial" panose="020B0604020202020204" pitchFamily="34" charset="0"/>
              <a:buChar char="•"/>
            </a:pPr>
            <a:r>
              <a:rPr lang="en-US" dirty="0"/>
              <a:t> Therefore, both the QP and QPPV have joint responsibilities to ensure quality and optimal benefit/risk profile of medicines over their life cycles.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34837" y="149947"/>
            <a:ext cx="10058400" cy="4022725"/>
          </a:xfrm>
        </p:spPr>
        <p:txBody>
          <a:bodyPr>
            <a:normAutofit/>
          </a:bodyPr>
          <a:lstStyle/>
          <a:p>
            <a:pPr algn="just">
              <a:lnSpc>
                <a:spcPct val="150000"/>
              </a:lnSpc>
              <a:buFont typeface="Arial" panose="020B0604020202020204" pitchFamily="34" charset="0"/>
              <a:buChar char="•"/>
            </a:pPr>
            <a:r>
              <a:rPr lang="en-IN" sz="2800" dirty="0"/>
              <a:t>Data Acquisition Module</a:t>
            </a:r>
          </a:p>
          <a:p>
            <a:pPr algn="just">
              <a:lnSpc>
                <a:spcPct val="150000"/>
              </a:lnSpc>
              <a:buFont typeface="Arial" panose="020B0604020202020204" pitchFamily="34" charset="0"/>
              <a:buChar char="•"/>
            </a:pPr>
            <a:r>
              <a:rPr lang="en-IN" sz="2800" dirty="0"/>
              <a:t>Quality Control Testing Module</a:t>
            </a:r>
          </a:p>
          <a:p>
            <a:pPr algn="just">
              <a:lnSpc>
                <a:spcPct val="150000"/>
              </a:lnSpc>
            </a:pPr>
            <a:r>
              <a:rPr lang="en-IN" sz="2800" dirty="0"/>
              <a:t>Regulatory Compliance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800" dirty="0"/>
              <a:t>Document Management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74073" y="467591"/>
            <a:ext cx="10058400" cy="1449388"/>
          </a:xfrm>
        </p:spPr>
        <p:txBody>
          <a:bodyPr>
            <a:normAutofit fontScale="90000"/>
          </a:bodyPr>
          <a:lstStyle/>
          <a:p>
            <a:r>
              <a:rPr lang="en-IN" sz="4400" dirty="0"/>
              <a:t>Data Acquisition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102427" y="-353291"/>
            <a:ext cx="6019078" cy="5185786"/>
          </a:xfrm>
        </p:spPr>
        <p:txBody>
          <a:bodyPr>
            <a:normAutofit/>
          </a:bodyPr>
          <a:lstStyle/>
          <a:p>
            <a:pPr algn="just">
              <a:lnSpc>
                <a:spcPct val="150000"/>
              </a:lnSpc>
            </a:pPr>
            <a:endParaRPr lang="en-US" dirty="0"/>
          </a:p>
          <a:p>
            <a:pPr algn="just">
              <a:lnSpc>
                <a:spcPct val="150000"/>
              </a:lnSpc>
              <a:buFont typeface="Arial" panose="020B0604020202020204" pitchFamily="34" charset="0"/>
              <a:buChar char="•"/>
            </a:pPr>
            <a:r>
              <a:rPr lang="en-US" dirty="0"/>
              <a:t>Collects real-time data from various sources (e.g., sensors, laboratory instruments).</a:t>
            </a:r>
          </a:p>
          <a:p>
            <a:pPr algn="just">
              <a:lnSpc>
                <a:spcPct val="150000"/>
              </a:lnSpc>
              <a:buFont typeface="Arial" panose="020B0604020202020204" pitchFamily="34" charset="0"/>
              <a:buChar char="•"/>
            </a:pPr>
            <a:r>
              <a:rPr lang="en-US" dirty="0"/>
              <a:t>Ensures data integrity and accuracy.</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07817" y="561109"/>
            <a:ext cx="9964882" cy="1237529"/>
          </a:xfrm>
        </p:spPr>
        <p:txBody>
          <a:bodyPr>
            <a:normAutofit fontScale="90000"/>
          </a:bodyPr>
          <a:lstStyle/>
          <a:p>
            <a:r>
              <a:rPr lang="en-IN" sz="4400" dirty="0"/>
              <a:t>Quality Control Testing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2112819" y="0"/>
            <a:ext cx="6792912" cy="4957041"/>
          </a:xfrm>
        </p:spPr>
        <p:txBody>
          <a:bodyPr>
            <a:normAutofit/>
          </a:bodyPr>
          <a:lstStyle/>
          <a:p>
            <a:pPr>
              <a:lnSpc>
                <a:spcPct val="150000"/>
              </a:lnSpc>
              <a:buFont typeface="Arial" panose="020B0604020202020204" pitchFamily="34" charset="0"/>
              <a:buChar char="•"/>
            </a:pPr>
            <a:r>
              <a:rPr lang="en-US" dirty="0"/>
              <a:t>Conducts various quality tests (e.g., chemical analysis, microbiological testing).</a:t>
            </a:r>
          </a:p>
          <a:p>
            <a:pPr>
              <a:lnSpc>
                <a:spcPct val="150000"/>
              </a:lnSpc>
              <a:buFont typeface="Arial" panose="020B0604020202020204" pitchFamily="34" charset="0"/>
              <a:buChar char="•"/>
            </a:pPr>
            <a:r>
              <a:rPr lang="en-US" dirty="0"/>
              <a:t>Automates sample testing and result logging.</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93675" y="359497"/>
            <a:ext cx="10058400" cy="1449388"/>
          </a:xfrm>
        </p:spPr>
        <p:txBody>
          <a:bodyPr>
            <a:normAutofit fontScale="90000"/>
          </a:bodyPr>
          <a:lstStyle/>
          <a:p>
            <a:r>
              <a:rPr lang="en-IN" sz="4400" dirty="0"/>
              <a:t>Regulatory Compliance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83327" y="-457200"/>
            <a:ext cx="7408718" cy="5018809"/>
          </a:xfrm>
        </p:spPr>
        <p:txBody>
          <a:bodyPr>
            <a:normAutofit/>
          </a:bodyPr>
          <a:lstStyle/>
          <a:p>
            <a:pPr>
              <a:lnSpc>
                <a:spcPct val="150000"/>
              </a:lnSpc>
              <a:buFont typeface="Arial" panose="020B0604020202020204" pitchFamily="34" charset="0"/>
              <a:buChar char="•"/>
            </a:pPr>
            <a:r>
              <a:rPr lang="en-US" dirty="0"/>
              <a:t>Tracks and manages compliance with local and international regulations.</a:t>
            </a:r>
          </a:p>
          <a:p>
            <a:pPr>
              <a:lnSpc>
                <a:spcPct val="150000"/>
              </a:lnSpc>
              <a:buFont typeface="Arial" panose="020B0604020202020204" pitchFamily="34" charset="0"/>
              <a:buChar char="•"/>
            </a:pPr>
            <a:r>
              <a:rPr lang="en-US" dirty="0"/>
              <a:t>Generates reports for regulatory submissions.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322118" y="225280"/>
            <a:ext cx="10058400" cy="1449388"/>
          </a:xfrm>
        </p:spPr>
        <p:txBody>
          <a:bodyPr>
            <a:normAutofit fontScale="90000"/>
          </a:bodyPr>
          <a:lstStyle/>
          <a:p>
            <a:r>
              <a:rPr lang="en-IN" sz="4400" dirty="0"/>
              <a:t>Document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811482" y="-238991"/>
            <a:ext cx="8063345" cy="4862368"/>
          </a:xfrm>
        </p:spPr>
        <p:txBody>
          <a:bodyPr>
            <a:normAutofit/>
          </a:bodyPr>
          <a:lstStyle/>
          <a:p>
            <a:pPr>
              <a:lnSpc>
                <a:spcPct val="150000"/>
              </a:lnSpc>
              <a:buFont typeface="Arial" panose="020B0604020202020204" pitchFamily="34" charset="0"/>
              <a:buChar char="•"/>
            </a:pPr>
            <a:r>
              <a:rPr lang="en-US" dirty="0"/>
              <a:t>Organizes and stores essential documents (e.g., standard operating procedures, test protocols).</a:t>
            </a:r>
          </a:p>
          <a:p>
            <a:pPr>
              <a:lnSpc>
                <a:spcPct val="150000"/>
              </a:lnSpc>
              <a:buFont typeface="Arial" panose="020B0604020202020204" pitchFamily="34" charset="0"/>
              <a:buChar char="•"/>
            </a:pPr>
            <a:r>
              <a:rPr lang="en-US" dirty="0"/>
              <a:t>Facilitates version control and easy access for audits.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90946" y="-86303"/>
            <a:ext cx="10058400" cy="1449388"/>
          </a:xfrm>
        </p:spPr>
        <p:txBody>
          <a:bodyPr>
            <a:normAutofit/>
          </a:bodyPr>
          <a:lstStyle/>
          <a:p>
            <a:r>
              <a:rPr lang="en-IN" sz="40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0" y="1098550"/>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18209" y="-222250"/>
            <a:ext cx="10058400" cy="1449388"/>
          </a:xfrm>
        </p:spPr>
        <p:txBody>
          <a:bodyPr>
            <a:normAutofit/>
          </a:bodyPr>
          <a:lstStyle/>
          <a:p>
            <a:r>
              <a:rPr lang="en-IN" sz="40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0" y="1077913"/>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35081" y="-304511"/>
            <a:ext cx="10058401" cy="1449388"/>
          </a:xfrm>
        </p:spPr>
        <p:txBody>
          <a:bodyPr>
            <a:normAutofit/>
          </a:bodyPr>
          <a:lstStyle/>
          <a:p>
            <a:r>
              <a:rPr lang="en-IN" sz="40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0" y="1233488"/>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45473" y="-242888"/>
            <a:ext cx="10058400" cy="1449388"/>
          </a:xfrm>
        </p:spPr>
        <p:txBody>
          <a:bodyPr>
            <a:normAutofit/>
          </a:bodyPr>
          <a:lstStyle/>
          <a:p>
            <a:r>
              <a:rPr lang="en-IN" sz="40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0" y="1206500"/>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45472" y="111125"/>
            <a:ext cx="10058400" cy="1449388"/>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066800" y="23047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32509" y="-158895"/>
            <a:ext cx="10058400" cy="1449388"/>
          </a:xfrm>
        </p:spPr>
        <p:txBody>
          <a:bodyPr/>
          <a:lstStyle/>
          <a:p>
            <a:r>
              <a:rPr lang="en-US" sz="4000" b="1" dirty="0"/>
              <a:t>HARDWARE REQUIREMENTS</a:t>
            </a:r>
            <a:r>
              <a:rPr lang="en-US" b="1" dirty="0"/>
              <a:t>:</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026227" y="835747"/>
            <a:ext cx="10058400" cy="4022725"/>
          </a:xfrm>
        </p:spPr>
        <p:txBody>
          <a:bodyPr/>
          <a:lstStyle/>
          <a:p>
            <a:pPr algn="just">
              <a:lnSpc>
                <a:spcPct val="150000"/>
              </a:lnSpc>
              <a:buFont typeface="Arial" panose="020B0604020202020204" pitchFamily="34" charset="0"/>
              <a:buChar char="•"/>
            </a:pPr>
            <a:r>
              <a:rPr lang="en-US" dirty="0">
                <a:cs typeface="Times New Roman" pitchFamily="18" charset="0"/>
              </a:rPr>
              <a:t>Keyboard</a:t>
            </a:r>
          </a:p>
          <a:p>
            <a:pPr algn="just">
              <a:lnSpc>
                <a:spcPct val="150000"/>
              </a:lnSpc>
              <a:buFont typeface="Arial" panose="020B0604020202020204" pitchFamily="34" charset="0"/>
              <a:buChar char="•"/>
            </a:pPr>
            <a:r>
              <a:rPr lang="en-US" dirty="0">
                <a:cs typeface="Times New Roman" pitchFamily="18" charset="0"/>
              </a:rPr>
              <a:t>Mouse </a:t>
            </a:r>
          </a:p>
          <a:p>
            <a:pPr algn="just">
              <a:lnSpc>
                <a:spcPct val="150000"/>
              </a:lnSpc>
              <a:buFont typeface="Arial" panose="020B0604020202020204" pitchFamily="34" charset="0"/>
              <a:buChar char="•"/>
            </a:pPr>
            <a:r>
              <a:rPr lang="en-US" dirty="0" err="1">
                <a:cs typeface="Times New Roman" pitchFamily="18" charset="0"/>
              </a:rPr>
              <a:t>Harddisk</a:t>
            </a:r>
            <a:r>
              <a:rPr lang="en-US" dirty="0">
                <a:cs typeface="Times New Roman" pitchFamily="18" charset="0"/>
              </a:rPr>
              <a:t>	</a:t>
            </a:r>
          </a:p>
          <a:p>
            <a:pPr algn="just">
              <a:lnSpc>
                <a:spcPct val="150000"/>
              </a:lnSpc>
              <a:buFont typeface="Arial" panose="020B0604020202020204" pitchFamily="34" charset="0"/>
              <a:buChar char="•"/>
            </a:pPr>
            <a:r>
              <a:rPr lang="en-US"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460375"/>
            <a:ext cx="10058400" cy="1449388"/>
          </a:xfrm>
        </p:spPr>
        <p:txBody>
          <a:bodyPr>
            <a:normAutofit/>
          </a:bodyPr>
          <a:lstStyle/>
          <a:p>
            <a:r>
              <a:rPr lang="en-US" sz="4000" dirty="0"/>
              <a:t>CONCLUSION</a:t>
            </a:r>
            <a:endParaRPr lang="en-IN" sz="4000"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469322" y="810491"/>
            <a:ext cx="11253356" cy="5444836"/>
          </a:xfrm>
        </p:spPr>
        <p:txBody>
          <a:bodyPr>
            <a:normAutofit lnSpcReduction="10000"/>
          </a:bodyPr>
          <a:lstStyle/>
          <a:p>
            <a:pPr algn="just">
              <a:lnSpc>
                <a:spcPct val="160000"/>
              </a:lnSpc>
              <a:buFont typeface="Arial" panose="020B0604020202020204" pitchFamily="34" charset="0"/>
              <a:buChar char="•"/>
            </a:pPr>
            <a:r>
              <a:rPr lang="en-US" dirty="0"/>
              <a:t>The data analyzed in this article suggest that the proportion of poor-quality medicines that were found in Asia to be counterfeit has decreased from a peak of over 40% of failed samples in 2005 to current low levels. To clarify, this statement does not include all medicines throughout Asia; rather, it refers to the anti-infective medicines collected in the participating countries, particularly antibiotics and antimalarials. </a:t>
            </a:r>
          </a:p>
          <a:p>
            <a:pPr algn="just">
              <a:lnSpc>
                <a:spcPct val="160000"/>
              </a:lnSpc>
              <a:buFont typeface="Arial" panose="020B0604020202020204" pitchFamily="34" charset="0"/>
              <a:buChar char="•"/>
            </a:pPr>
            <a:r>
              <a:rPr lang="en-US" dirty="0"/>
              <a:t>The decrease in counterfeit medicines may be attributed in part to corrective actions taken by regulatory authorities based on MQM findings and to harsher punishments for counterfeiters and local companies that import or distribute counterfeit medicines.17,18 There have been numerous successful campaigns to raise awareness about this issue and encourage patients to obtain their medicines from the public sector or a regulated private outlet.</a:t>
            </a:r>
          </a:p>
          <a:p>
            <a:pPr algn="just">
              <a:lnSpc>
                <a:spcPct val="160000"/>
              </a:lnSpc>
              <a:buFont typeface="Arial" panose="020B0604020202020204" pitchFamily="34" charset="0"/>
              <a:buChar char="•"/>
            </a:pPr>
            <a:r>
              <a:rPr lang="en-US" dirty="0"/>
              <a:t>19,20 The present global analysis of data from MQDB provides a snapshot of the quality of antimalarial, antituberculosis, and antibiotic medicines as represented in the database. Several sources of bias exist in the data. </a:t>
            </a:r>
          </a:p>
          <a:p>
            <a:pPr algn="just">
              <a:lnSpc>
                <a:spcPct val="160000"/>
              </a:lnSpc>
              <a:buFont typeface="Arial" panose="020B0604020202020204" pitchFamily="34" charset="0"/>
              <a:buChar char="•"/>
            </a:pPr>
            <a:r>
              <a:rPr lang="en-US" dirty="0"/>
              <a:t>First, the sample size required for verification and confirmatory testing is often too large for smaller private outlets, leading failures from the private sector to be dropped from the analysis. </a:t>
            </a:r>
          </a:p>
        </p:txBody>
      </p:sp>
    </p:spTree>
    <p:extLst>
      <p:ext uri="{BB962C8B-B14F-4D97-AF65-F5344CB8AC3E}">
        <p14:creationId xmlns:p14="http://schemas.microsoft.com/office/powerpoint/2010/main" val="742267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EF384C-91C5-026A-CFB2-B256A5331E8C}"/>
              </a:ext>
            </a:extLst>
          </p:cNvPr>
          <p:cNvSpPr>
            <a:spLocks noGrp="1"/>
          </p:cNvSpPr>
          <p:nvPr>
            <p:ph idx="4294967295"/>
          </p:nvPr>
        </p:nvSpPr>
        <p:spPr>
          <a:xfrm>
            <a:off x="332509" y="467591"/>
            <a:ext cx="11003973" cy="6130638"/>
          </a:xfrm>
        </p:spPr>
        <p:txBody>
          <a:bodyPr>
            <a:noAutofit/>
          </a:bodyPr>
          <a:lstStyle/>
          <a:p>
            <a:pPr algn="just">
              <a:lnSpc>
                <a:spcPct val="150000"/>
              </a:lnSpc>
            </a:pPr>
            <a:r>
              <a:rPr lang="en-US" dirty="0"/>
              <a:t>s. Second, delays in confirmatory testing due to central laboratory capacity reduce the number of confirmed failures because samples expire before testing. Third, the focus of most sample collection is established outlets, whether public or private, with less regulatory action targeting illegal outlets, where the quality of medicines may be poorer. </a:t>
            </a:r>
          </a:p>
          <a:p>
            <a:pPr algn="just">
              <a:lnSpc>
                <a:spcPct val="150000"/>
              </a:lnSpc>
            </a:pPr>
            <a:r>
              <a:rPr lang="en-US" dirty="0"/>
              <a:t>Outlets selling counterfeit and deliberately substandard medicines are, by nature, clandestine The analysis of MQDB data indicates that poor-quality medicines continue to be identified by regulatory agencies globally, in both the public and private sectors.</a:t>
            </a:r>
          </a:p>
          <a:p>
            <a:pPr algn="just">
              <a:lnSpc>
                <a:spcPct val="150000"/>
              </a:lnSpc>
            </a:pPr>
            <a:r>
              <a:rPr lang="en-US" dirty="0"/>
              <a:t> Government officials and donors should consider support to expand medicines quality initiatives beyond infectious disease treatments to test medicines for chronic diseases, since the epidemiologic transition continues in African and Asian countries and chronic disease increases in prevalence.</a:t>
            </a:r>
          </a:p>
          <a:p>
            <a:pPr algn="just">
              <a:lnSpc>
                <a:spcPct val="150000"/>
              </a:lnSpc>
            </a:pPr>
            <a:r>
              <a:rPr lang="en-US" dirty="0"/>
              <a:t> Technical support for governments and private manufacturers is needed to improve manufacturing quality, registration procedures, and </a:t>
            </a:r>
            <a:r>
              <a:rPr lang="en-US" dirty="0" err="1"/>
              <a:t>postmarketing</a:t>
            </a:r>
            <a:r>
              <a:rPr lang="en-US" dirty="0"/>
              <a:t> safety monitoring to identify manufacturing, supply chain management, and storage conditions, which expose the public to potential harm. </a:t>
            </a:r>
          </a:p>
          <a:p>
            <a:pPr algn="just">
              <a:lnSpc>
                <a:spcPct val="150000"/>
              </a:lnSpc>
            </a:pPr>
            <a:r>
              <a:rPr lang="en-US" dirty="0"/>
              <a:t>On a final note, although it is very important to continue collecting and analyzing MQDB data, it is critical to efficiently communicate the findings to a broad audience. </a:t>
            </a:r>
            <a:endParaRPr lang="en-IN" dirty="0"/>
          </a:p>
        </p:txBody>
      </p:sp>
    </p:spTree>
    <p:extLst>
      <p:ext uri="{BB962C8B-B14F-4D97-AF65-F5344CB8AC3E}">
        <p14:creationId xmlns:p14="http://schemas.microsoft.com/office/powerpoint/2010/main" val="31587087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docProps/app.xml><?xml version="1.0" encoding="utf-8"?>
<Properties xmlns="http://schemas.openxmlformats.org/officeDocument/2006/extended-properties" xmlns:vt="http://schemas.openxmlformats.org/officeDocument/2006/docPropsVTypes">
  <Template>Celestial</Template>
  <TotalTime>69</TotalTime>
  <Words>2023</Words>
  <Application>Microsoft Office PowerPoint</Application>
  <PresentationFormat>Widescreen</PresentationFormat>
  <Paragraphs>83</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PowerPoint Presentation</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Data Acquisition Module  </vt:lpstr>
      <vt:lpstr>Quality Control Testing Module  </vt:lpstr>
      <vt:lpstr>Regulatory Compliance Module  </vt:lpstr>
      <vt:lpstr>Document Management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76</cp:revision>
  <dcterms:created xsi:type="dcterms:W3CDTF">2024-08-14T12:13:16Z</dcterms:created>
  <dcterms:modified xsi:type="dcterms:W3CDTF">2024-10-07T13:46:53Z</dcterms:modified>
</cp:coreProperties>
</file>