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rIns="45720"/>
          <a:lstStyle/>
          <a:p>
            <a:fld id="{D534AA5E-9EEF-4675-9141-69214F07058E}" type="slidenum">
              <a:rPr lang="en-IN" smtClean="0"/>
              <a:t>‹#›</a:t>
            </a:fld>
            <a:endParaRPr lang="en-IN"/>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246049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833133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3707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182274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61660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744984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32709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77104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26796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23607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92520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D534AA5E-9EEF-4675-9141-69214F07058E}" type="slidenum">
              <a:rPr lang="en-IN" smtClean="0"/>
              <a:t>‹#›</a:t>
            </a:fld>
            <a:endParaRPr lang="en-IN"/>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4537698"/>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375391" y="2636642"/>
            <a:ext cx="7441218" cy="954107"/>
          </a:xfrm>
          <a:prstGeom prst="rect">
            <a:avLst/>
          </a:prstGeom>
          <a:noFill/>
        </p:spPr>
        <p:txBody>
          <a:bodyPr wrap="square">
            <a:spAutoFit/>
          </a:bodyPr>
          <a:lstStyle/>
          <a:p>
            <a:pPr algn="ctr"/>
            <a:r>
              <a:rPr lang="en-US" sz="2800" dirty="0"/>
              <a:t>Health Data Information &amp; Management System Mobile Application (HDIMS)</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872836" y="142298"/>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498022" y="1101437"/>
            <a:ext cx="9195955" cy="4956608"/>
          </a:xfrm>
        </p:spPr>
        <p:txBody>
          <a:bodyPr>
            <a:normAutofit/>
          </a:bodyPr>
          <a:lstStyle/>
          <a:p>
            <a:pPr algn="just">
              <a:lnSpc>
                <a:spcPct val="150000"/>
              </a:lnSpc>
              <a:buFont typeface="Arial" panose="020B0604020202020204" pitchFamily="34" charset="0"/>
              <a:buChar char="•"/>
            </a:pPr>
            <a:r>
              <a:rPr lang="en-US" sz="1800" dirty="0"/>
              <a:t>Hospitals/Departments shall be able to enter and Update Data in the Mobile Application which can be viewed by the Super Admin dynamically for efficient Implementation of Health and Family Welfare Schemes, other Health </a:t>
            </a:r>
            <a:r>
              <a:rPr lang="en-US" sz="1800" dirty="0" err="1"/>
              <a:t>programmes</a:t>
            </a:r>
            <a:r>
              <a:rPr lang="en-US" sz="1800" dirty="0"/>
              <a:t> and provide key inputs for policy formulation and appropriate </a:t>
            </a:r>
            <a:r>
              <a:rPr lang="en-US" sz="1800" dirty="0" err="1"/>
              <a:t>programme</a:t>
            </a:r>
            <a:r>
              <a:rPr lang="en-US" sz="1800" dirty="0"/>
              <a:t> interventions. </a:t>
            </a:r>
          </a:p>
          <a:p>
            <a:pPr algn="just">
              <a:lnSpc>
                <a:spcPct val="150000"/>
              </a:lnSpc>
              <a:buFont typeface="Arial" panose="020B0604020202020204" pitchFamily="34" charset="0"/>
              <a:buChar char="•"/>
            </a:pPr>
            <a:r>
              <a:rPr lang="en-US" sz="1800" dirty="0"/>
              <a:t>This Mobile Application will facilitates the flow of physical performance from the Facility level to the Sub-district, District and State/Union Territory level using Health Data Information &amp; Management System Mobile Application (HDIMS) interface.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139536" y="33590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423554" y="1450831"/>
            <a:ext cx="8651875" cy="4346575"/>
          </a:xfrm>
        </p:spPr>
        <p:txBody>
          <a:bodyPr>
            <a:normAutofit/>
          </a:bodyPr>
          <a:lstStyle/>
          <a:p>
            <a:pPr>
              <a:lnSpc>
                <a:spcPct val="150000"/>
              </a:lnSpc>
              <a:buFont typeface="Arial" panose="020B0604020202020204" pitchFamily="34" charset="0"/>
              <a:buChar char="•"/>
            </a:pPr>
            <a:r>
              <a:rPr lang="en-US" sz="1800" dirty="0"/>
              <a:t>Its functionality is designed according to the basic demands of user. It provides much functionality among them. There are Diet Chart management, Vaccination management, Doctor Management, Medical History management and etc.</a:t>
            </a:r>
          </a:p>
          <a:p>
            <a:pPr>
              <a:lnSpc>
                <a:spcPct val="150000"/>
              </a:lnSpc>
              <a:buFont typeface="Arial" panose="020B0604020202020204" pitchFamily="34" charset="0"/>
              <a:buChar char="•"/>
            </a:pPr>
            <a:r>
              <a:rPr lang="en-US" sz="1800" dirty="0"/>
              <a:t> The project describes “Design and Development of an Android Application for Personal Health Management System” is an enhanced instant usable application tool which user can use through the help of android base mobile devices. </a:t>
            </a:r>
          </a:p>
          <a:p>
            <a:pPr>
              <a:lnSpc>
                <a:spcPct val="150000"/>
              </a:lnSpc>
              <a:buFont typeface="Arial" panose="020B0604020202020204" pitchFamily="34" charset="0"/>
              <a:buChar char="•"/>
            </a:pPr>
            <a:r>
              <a:rPr lang="en-US" sz="1800" dirty="0"/>
              <a:t>By using this application every user can use it. It will be very easy to maintain family and personal healthcare and anyone.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066800" y="183862"/>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301896" y="1233632"/>
            <a:ext cx="9068232" cy="5011305"/>
          </a:xfrm>
        </p:spPr>
        <p:txBody>
          <a:bodyPr>
            <a:normAutofit/>
          </a:bodyPr>
          <a:lstStyle/>
          <a:p>
            <a:pPr>
              <a:lnSpc>
                <a:spcPct val="150000"/>
              </a:lnSpc>
              <a:buFont typeface="Arial" panose="020B0604020202020204" pitchFamily="34" charset="0"/>
              <a:buChar char="•"/>
            </a:pPr>
            <a:r>
              <a:rPr lang="en-US" sz="1800" dirty="0"/>
              <a:t>Now a </a:t>
            </a:r>
            <a:r>
              <a:rPr lang="en-US" sz="1800" dirty="0" err="1"/>
              <a:t>day‟s</a:t>
            </a:r>
            <a:r>
              <a:rPr lang="en-US" sz="1800" dirty="0"/>
              <a:t> all over the world people are more interested in various type of mobile application, and dynamical informative apps are one of the top most choice for its very significant matter. </a:t>
            </a:r>
          </a:p>
          <a:p>
            <a:pPr>
              <a:lnSpc>
                <a:spcPct val="150000"/>
              </a:lnSpc>
              <a:buFont typeface="Arial" panose="020B0604020202020204" pitchFamily="34" charset="0"/>
              <a:buChar char="•"/>
            </a:pPr>
            <a:r>
              <a:rPr lang="en-US" sz="1800" dirty="0"/>
              <a:t>This kind of apps helps to learn easily and patiently. Android devices come in all kinds of sizes, with all sorts of features, and all sorts of prices. Each version of Android is named by dessert, and the most recent version of Android is Lollipop with Android in control of mobile experience.</a:t>
            </a:r>
          </a:p>
          <a:p>
            <a:pPr>
              <a:lnSpc>
                <a:spcPct val="150000"/>
              </a:lnSpc>
              <a:buFont typeface="Arial" panose="020B0604020202020204" pitchFamily="34" charset="0"/>
              <a:buChar char="•"/>
            </a:pPr>
            <a:r>
              <a:rPr lang="en-US" sz="1800" dirty="0"/>
              <a:t> </a:t>
            </a:r>
            <a:r>
              <a:rPr lang="en-US" sz="1800" dirty="0" err="1"/>
              <a:t>That‟s</a:t>
            </a:r>
            <a:r>
              <a:rPr lang="en-US" sz="1800" dirty="0"/>
              <a:t> why now a </a:t>
            </a:r>
            <a:r>
              <a:rPr lang="en-US" sz="1800" dirty="0" err="1"/>
              <a:t>day‟s</a:t>
            </a:r>
            <a:r>
              <a:rPr lang="en-US" sz="1800" dirty="0"/>
              <a:t> android based application development is also one of the top most choice of the developers in many areas. Here we use android to develop an android health management app to take care of family health condition.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066800" y="152689"/>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402773" y="1111827"/>
            <a:ext cx="9507682" cy="5507182"/>
          </a:xfrm>
        </p:spPr>
        <p:txBody>
          <a:bodyPr>
            <a:noAutofit/>
          </a:bodyPr>
          <a:lstStyle/>
          <a:p>
            <a:pPr algn="just">
              <a:lnSpc>
                <a:spcPct val="150000"/>
              </a:lnSpc>
              <a:buFont typeface="Arial" panose="020B0604020202020204" pitchFamily="34" charset="0"/>
              <a:buChar char="•"/>
            </a:pPr>
            <a:r>
              <a:rPr lang="en-US" sz="1800" b="1" dirty="0"/>
              <a:t>Data Privacy Concerns</a:t>
            </a:r>
            <a:r>
              <a:rPr lang="en-US" sz="1800" dirty="0"/>
              <a:t>: Storing sensitive health information on mobile devices raises concerns about data security and privacy breaches. Unauthorized access or data leaks can lead to significant consequences for patients.</a:t>
            </a:r>
          </a:p>
          <a:p>
            <a:pPr algn="just">
              <a:lnSpc>
                <a:spcPct val="150000"/>
              </a:lnSpc>
              <a:buFont typeface="Arial" panose="020B0604020202020204" pitchFamily="34" charset="0"/>
              <a:buChar char="•"/>
            </a:pPr>
            <a:r>
              <a:rPr lang="en-US" sz="1800" b="1" dirty="0"/>
              <a:t>User Adoption Challenges</a:t>
            </a:r>
            <a:r>
              <a:rPr lang="en-US" sz="1800" dirty="0"/>
              <a:t>: Not all users, particularly older adults, may be comfortable using mobile technology. This can lead to disparities in access to health information.</a:t>
            </a:r>
          </a:p>
          <a:p>
            <a:pPr algn="just">
              <a:lnSpc>
                <a:spcPct val="150000"/>
              </a:lnSpc>
              <a:buFont typeface="Arial" panose="020B0604020202020204" pitchFamily="34" charset="0"/>
              <a:buChar char="•"/>
            </a:pPr>
            <a:r>
              <a:rPr lang="en-US" sz="1800" b="1" dirty="0"/>
              <a:t>Interoperability Issues</a:t>
            </a:r>
            <a:r>
              <a:rPr lang="en-US" sz="1800" dirty="0"/>
              <a:t>: HDIMS may face challenges in integrating with existing healthcare systems and databases, leading to fragmented data that can hinder effective patient care.</a:t>
            </a:r>
          </a:p>
          <a:p>
            <a:pPr algn="just">
              <a:lnSpc>
                <a:spcPct val="150000"/>
              </a:lnSpc>
              <a:buFont typeface="Arial" panose="020B0604020202020204" pitchFamily="34" charset="0"/>
              <a:buChar char="•"/>
            </a:pPr>
            <a:r>
              <a:rPr lang="en-US" sz="1800" b="1" dirty="0"/>
              <a:t>Technical Issues</a:t>
            </a:r>
            <a:r>
              <a:rPr lang="en-US" sz="1800" dirty="0"/>
              <a:t>: Mobile applications may experience bugs, crashes, or performance issues, which can disrupt users’ ability to access important health information.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066800" y="89332"/>
            <a:ext cx="10058400" cy="1449388"/>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508413" y="1059872"/>
            <a:ext cx="9175174" cy="5403273"/>
          </a:xfrm>
        </p:spPr>
        <p:txBody>
          <a:bodyPr>
            <a:noAutofit/>
          </a:bodyPr>
          <a:lstStyle/>
          <a:p>
            <a:pPr algn="just">
              <a:lnSpc>
                <a:spcPct val="150000"/>
              </a:lnSpc>
              <a:buFont typeface="Arial" panose="020B0604020202020204" pitchFamily="34" charset="0"/>
              <a:buChar char="•"/>
            </a:pPr>
            <a:r>
              <a:rPr lang="en-US" sz="1800" dirty="0"/>
              <a:t>This system will integrate various essential modules, including electronic health records, appointment scheduling, telehealth services, and medication management, facilitating seamless access to critical health information. </a:t>
            </a:r>
          </a:p>
          <a:p>
            <a:pPr algn="just">
              <a:lnSpc>
                <a:spcPct val="150000"/>
              </a:lnSpc>
              <a:buFont typeface="Arial" panose="020B0604020202020204" pitchFamily="34" charset="0"/>
              <a:buChar char="•"/>
            </a:pPr>
            <a:r>
              <a:rPr lang="en-US" sz="1800" dirty="0"/>
              <a:t>By leveraging real-time data updates and advanced analytics, HDIMS will enhance patient engagement, improve care coordination, and enable proactive health monitoring through remote capabilities. </a:t>
            </a:r>
          </a:p>
          <a:p>
            <a:pPr algn="just">
              <a:lnSpc>
                <a:spcPct val="150000"/>
              </a:lnSpc>
              <a:buFont typeface="Arial" panose="020B0604020202020204" pitchFamily="34" charset="0"/>
              <a:buChar char="•"/>
            </a:pPr>
            <a:r>
              <a:rPr lang="en-US" sz="1800" dirty="0"/>
              <a:t>The application will prioritize data security and compliance with regulations, ensuring the protection of sensitive health information. </a:t>
            </a:r>
          </a:p>
          <a:p>
            <a:pPr algn="just">
              <a:lnSpc>
                <a:spcPct val="150000"/>
              </a:lnSpc>
              <a:buFont typeface="Arial" panose="020B0604020202020204" pitchFamily="34" charset="0"/>
              <a:buChar char="•"/>
            </a:pPr>
            <a:r>
              <a:rPr lang="en-US" sz="1800" dirty="0"/>
              <a:t>Ultimately, the HDIMS mobile application seeks to empower users by enhancing their ability to manage their health, streamline communication with healthcare providers, and foster a more efficient healthcare delivery system.</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768927" y="163080"/>
            <a:ext cx="10058400" cy="1449388"/>
          </a:xfrm>
        </p:spPr>
        <p:txBody>
          <a:bodyPr>
            <a:normAutofit/>
          </a:bodyPr>
          <a:lstStyle/>
          <a:p>
            <a:r>
              <a:rPr lang="en-US" sz="3600" dirty="0"/>
              <a:t>Advantage</a:t>
            </a:r>
            <a:endParaRPr lang="en-IN" sz="3600"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364673" y="1101437"/>
            <a:ext cx="8992031" cy="5237018"/>
          </a:xfrm>
        </p:spPr>
        <p:txBody>
          <a:bodyPr>
            <a:normAutofit/>
          </a:bodyPr>
          <a:lstStyle/>
          <a:p>
            <a:pPr algn="just">
              <a:lnSpc>
                <a:spcPct val="150000"/>
              </a:lnSpc>
              <a:buFont typeface="Arial" panose="020B0604020202020204" pitchFamily="34" charset="0"/>
              <a:buChar char="•"/>
            </a:pPr>
            <a:r>
              <a:rPr lang="en-US" sz="1800" b="1" dirty="0"/>
              <a:t>Improved Accessibility</a:t>
            </a:r>
            <a:r>
              <a:rPr lang="en-US" sz="1800" dirty="0"/>
              <a:t>: Patients and healthcare providers can access health information anytime and anywhere, facilitating timely decision-making.</a:t>
            </a:r>
          </a:p>
          <a:p>
            <a:pPr algn="just">
              <a:lnSpc>
                <a:spcPct val="150000"/>
              </a:lnSpc>
              <a:buFont typeface="Arial" panose="020B0604020202020204" pitchFamily="34" charset="0"/>
              <a:buChar char="•"/>
            </a:pPr>
            <a:r>
              <a:rPr lang="en-US" sz="1800" b="1" dirty="0"/>
              <a:t>Enhanced Patient Engagement</a:t>
            </a:r>
            <a:r>
              <a:rPr lang="en-US" sz="1800" dirty="0"/>
              <a:t>: Mobile applications can empower patients to take an active role in their health management by providing easy access to their health records, appointment schedules, and educational resources.</a:t>
            </a:r>
          </a:p>
          <a:p>
            <a:pPr algn="just">
              <a:lnSpc>
                <a:spcPct val="150000"/>
              </a:lnSpc>
              <a:buFont typeface="Arial" panose="020B0604020202020204" pitchFamily="34" charset="0"/>
              <a:buChar char="•"/>
            </a:pPr>
            <a:r>
              <a:rPr lang="en-US" sz="1800" b="1" dirty="0"/>
              <a:t>Real-Time Data Updates</a:t>
            </a:r>
            <a:r>
              <a:rPr lang="en-US" sz="1800" dirty="0"/>
              <a:t>: Healthcare providers can update patient information in real time, ensuring that all stakeholders have access to the most current data.</a:t>
            </a:r>
          </a:p>
          <a:p>
            <a:pPr algn="just">
              <a:lnSpc>
                <a:spcPct val="150000"/>
              </a:lnSpc>
              <a:buFont typeface="Arial" panose="020B0604020202020204" pitchFamily="34" charset="0"/>
              <a:buChar char="•"/>
            </a:pPr>
            <a:r>
              <a:rPr lang="en-US" sz="1800" b="1" dirty="0"/>
              <a:t>Streamlined Communication</a:t>
            </a:r>
            <a:r>
              <a:rPr lang="en-US" sz="1800" dirty="0"/>
              <a:t>: HDIMS can enhance communication between patients and healthcare providers through secure messaging, appointment reminders, and notifications, reducing missed appointments.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716972" y="182996"/>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603664" y="876877"/>
            <a:ext cx="8984672" cy="5887605"/>
          </a:xfrm>
        </p:spPr>
        <p:txBody>
          <a:bodyPr>
            <a:noAutofit/>
          </a:bodyPr>
          <a:lstStyle/>
          <a:p>
            <a:pPr algn="just">
              <a:lnSpc>
                <a:spcPct val="150000"/>
              </a:lnSpc>
              <a:buFont typeface="Arial" panose="020B0604020202020204" pitchFamily="34" charset="0"/>
              <a:buChar char="•"/>
            </a:pPr>
            <a:r>
              <a:rPr lang="en-US" sz="1800" dirty="0"/>
              <a:t>In today's digital age, the management of health records plays a crucial role in providing efficient and effective healthcare services. With the advancements in technology, there is a growing need for applications that can securely store, retrieve, and share health records.</a:t>
            </a:r>
          </a:p>
          <a:p>
            <a:pPr algn="just">
              <a:lnSpc>
                <a:spcPct val="150000"/>
              </a:lnSpc>
              <a:buFont typeface="Arial" panose="020B0604020202020204" pitchFamily="34" charset="0"/>
              <a:buChar char="•"/>
            </a:pPr>
            <a:r>
              <a:rPr lang="en-US" sz="1800" dirty="0"/>
              <a:t> This project aims to develop a Health Record Management backend system that will serve as the foundation for creating a user-friendly and secure front-end application. The main objective of this project is to create a REST engine and API that allows developers to build a front-end interface for the Health Record Management application. </a:t>
            </a:r>
          </a:p>
          <a:p>
            <a:pPr algn="just">
              <a:lnSpc>
                <a:spcPct val="150000"/>
              </a:lnSpc>
              <a:buFont typeface="Arial" panose="020B0604020202020204" pitchFamily="34" charset="0"/>
              <a:buChar char="•"/>
            </a:pPr>
            <a:r>
              <a:rPr lang="en-US" sz="1800" dirty="0"/>
              <a:t>The focus is on developing a robust and secure API that supports authentication and authorization features, ensuring that only authorized users can access the health records. Mobile devices have become an integral part of our lives, offering convenient ways for users to access healthcare data and services. </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378527" y="187036"/>
            <a:ext cx="9434946" cy="6774873"/>
          </a:xfrm>
        </p:spPr>
        <p:txBody>
          <a:bodyPr>
            <a:noAutofit/>
          </a:bodyPr>
          <a:lstStyle/>
          <a:p>
            <a:pPr algn="just">
              <a:lnSpc>
                <a:spcPct val="160000"/>
              </a:lnSpc>
              <a:buFont typeface="Arial" panose="020B0604020202020204" pitchFamily="34" charset="0"/>
              <a:buChar char="•"/>
            </a:pPr>
            <a:r>
              <a:rPr lang="en-US" sz="1800" dirty="0"/>
              <a:t>Therefore, the project aims to develop a mobile application that provides physicians with access to their patients' health records through a community, regional, or state Health Information Exchange (HIE). </a:t>
            </a:r>
          </a:p>
          <a:p>
            <a:pPr algn="just">
              <a:lnSpc>
                <a:spcPct val="160000"/>
              </a:lnSpc>
              <a:buFont typeface="Arial" panose="020B0604020202020204" pitchFamily="34" charset="0"/>
              <a:buChar char="•"/>
            </a:pPr>
            <a:r>
              <a:rPr lang="en-US" sz="1800" dirty="0"/>
              <a:t>This will enable healthcare providers to access crucial patient information on-the-go, improving the quality and efficiency of care.</a:t>
            </a:r>
          </a:p>
          <a:p>
            <a:pPr algn="just">
              <a:lnSpc>
                <a:spcPct val="160000"/>
              </a:lnSpc>
              <a:buFont typeface="Arial" panose="020B0604020202020204" pitchFamily="34" charset="0"/>
              <a:buChar char="•"/>
            </a:pPr>
            <a:r>
              <a:rPr lang="en-US" sz="1800" dirty="0"/>
              <a:t>The system architecture will be designed to address security and privacy concerns associated with health record management. Measures will be implemented to ensure that the sensitive patient data is protected and only accessible by authorized individuals. </a:t>
            </a:r>
          </a:p>
          <a:p>
            <a:pPr algn="just">
              <a:lnSpc>
                <a:spcPct val="160000"/>
              </a:lnSpc>
              <a:buFont typeface="Arial" panose="020B0604020202020204" pitchFamily="34" charset="0"/>
              <a:buChar char="•"/>
            </a:pPr>
            <a:r>
              <a:rPr lang="en-US" sz="1800" dirty="0"/>
              <a:t>The REST API operations will be carefully crafted to provide seamless integration and efficient communication between the front-end application and the backend system. Throughout the project, a range of techniques and technologies will be utilized. </a:t>
            </a:r>
          </a:p>
          <a:p>
            <a:pPr algn="just">
              <a:lnSpc>
                <a:spcPct val="160000"/>
              </a:lnSpc>
              <a:buFont typeface="Arial" panose="020B0604020202020204" pitchFamily="34" charset="0"/>
              <a:buChar char="•"/>
            </a:pPr>
            <a:r>
              <a:rPr lang="en-US" sz="1800" dirty="0"/>
              <a:t>For the frontend development, JavaScript and Android (Java) will be employed to create an intuitive and user-friendly interface.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727363" y="214457"/>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IN" sz="2400" b="1" dirty="0"/>
              <a:t>User Authentication and Profile Management</a:t>
            </a:r>
          </a:p>
          <a:p>
            <a:pPr algn="just">
              <a:lnSpc>
                <a:spcPct val="150000"/>
              </a:lnSpc>
              <a:buFont typeface="Arial" panose="020B0604020202020204" pitchFamily="34" charset="0"/>
              <a:buChar char="•"/>
            </a:pPr>
            <a:r>
              <a:rPr lang="en-IN" sz="2400" b="1" dirty="0"/>
              <a:t>Patient Health Records</a:t>
            </a:r>
          </a:p>
          <a:p>
            <a:pPr algn="just">
              <a:lnSpc>
                <a:spcPct val="150000"/>
              </a:lnSpc>
              <a:buFont typeface="Arial" panose="020B0604020202020204" pitchFamily="34" charset="0"/>
              <a:buChar char="•"/>
            </a:pPr>
            <a:r>
              <a:rPr lang="en-IN" sz="2400" b="1" dirty="0"/>
              <a:t>Appointment Scheduling</a:t>
            </a:r>
          </a:p>
          <a:p>
            <a:pPr algn="just">
              <a:lnSpc>
                <a:spcPct val="150000"/>
              </a:lnSpc>
              <a:buFont typeface="Arial" panose="020B0604020202020204" pitchFamily="34" charset="0"/>
              <a:buChar char="•"/>
            </a:pPr>
            <a:r>
              <a:rPr lang="en-IN" sz="2400" b="1" dirty="0"/>
              <a:t>Telehealth Services</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253114" y="265185"/>
            <a:ext cx="10058400" cy="1449388"/>
          </a:xfrm>
        </p:spPr>
        <p:txBody>
          <a:bodyPr>
            <a:noAutofit/>
          </a:bodyPr>
          <a:lstStyle/>
          <a:p>
            <a:r>
              <a:rPr lang="en-IN" sz="3600" dirty="0"/>
              <a:t>User Authentication and Profile Management</a:t>
            </a:r>
            <a:br>
              <a:rPr lang="en-IN" sz="3600" b="1" dirty="0"/>
            </a:br>
            <a:br>
              <a:rPr lang="en-IN" sz="3600" b="1" dirty="0">
                <a:latin typeface="Times New Roman" panose="02020603050405020304" pitchFamily="18" charset="0"/>
                <a:cs typeface="Times New Roman" panose="02020603050405020304" pitchFamily="18" charset="0"/>
              </a:rPr>
            </a:br>
            <a:endParaRPr lang="en-IN" sz="3600"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898797" y="1420885"/>
            <a:ext cx="6798396" cy="5348648"/>
          </a:xfrm>
        </p:spPr>
        <p:txBody>
          <a:bodyPr>
            <a:normAutofit/>
          </a:bodyPr>
          <a:lstStyle/>
          <a:p>
            <a:pPr algn="just">
              <a:lnSpc>
                <a:spcPct val="150000"/>
              </a:lnSpc>
              <a:buFont typeface="Arial" panose="020B0604020202020204" pitchFamily="34" charset="0"/>
              <a:buChar char="•"/>
            </a:pPr>
            <a:r>
              <a:rPr lang="en-US" sz="1800" dirty="0"/>
              <a:t>Secure login and registration.</a:t>
            </a:r>
          </a:p>
          <a:p>
            <a:pPr algn="just">
              <a:lnSpc>
                <a:spcPct val="150000"/>
              </a:lnSpc>
              <a:buFont typeface="Arial" panose="020B0604020202020204" pitchFamily="34" charset="0"/>
              <a:buChar char="•"/>
            </a:pPr>
            <a:r>
              <a:rPr lang="en-US" sz="1800" dirty="0"/>
              <a:t>Profile management for patients, healthcare providers, and administrators.</a:t>
            </a:r>
          </a:p>
          <a:p>
            <a:pPr algn="just">
              <a:lnSpc>
                <a:spcPct val="150000"/>
              </a:lnSpc>
              <a:buFont typeface="Arial" panose="020B0604020202020204" pitchFamily="34" charset="0"/>
              <a:buChar char="•"/>
            </a:pPr>
            <a:r>
              <a:rPr lang="en-US" sz="1800" dirty="0"/>
              <a:t>Role-based access controls.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581891" y="120650"/>
            <a:ext cx="10058400" cy="1449388"/>
          </a:xfrm>
        </p:spPr>
        <p:txBody>
          <a:bodyPr/>
          <a:lstStyle/>
          <a:p>
            <a:r>
              <a:rPr lang="en-IN" sz="3600" dirty="0"/>
              <a:t>Patient Health Records</a:t>
            </a:r>
            <a:br>
              <a:rPr lang="en-IN" sz="3600" b="1" dirty="0"/>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551709" y="1101436"/>
            <a:ext cx="7457930" cy="5164859"/>
          </a:xfrm>
        </p:spPr>
        <p:txBody>
          <a:bodyPr>
            <a:normAutofit/>
          </a:bodyPr>
          <a:lstStyle/>
          <a:p>
            <a:pPr algn="just">
              <a:lnSpc>
                <a:spcPct val="150000"/>
              </a:lnSpc>
              <a:buFont typeface="Arial" panose="020B0604020202020204" pitchFamily="34" charset="0"/>
              <a:buChar char="•"/>
            </a:pPr>
            <a:r>
              <a:rPr lang="en-US" sz="1800" dirty="0"/>
              <a:t>Electronic health record (EHR) management.</a:t>
            </a:r>
          </a:p>
          <a:p>
            <a:pPr algn="just">
              <a:lnSpc>
                <a:spcPct val="150000"/>
              </a:lnSpc>
              <a:buFont typeface="Arial" panose="020B0604020202020204" pitchFamily="34" charset="0"/>
              <a:buChar char="•"/>
            </a:pPr>
            <a:r>
              <a:rPr lang="en-US" sz="1800" dirty="0"/>
              <a:t>Access to medical history, allergies, medications, and immunization records.</a:t>
            </a:r>
          </a:p>
          <a:p>
            <a:pPr algn="just">
              <a:lnSpc>
                <a:spcPct val="150000"/>
              </a:lnSpc>
              <a:buFont typeface="Arial" panose="020B0604020202020204" pitchFamily="34" charset="0"/>
              <a:buChar char="•"/>
            </a:pPr>
            <a:r>
              <a:rPr lang="en-US" sz="1800" dirty="0"/>
              <a:t>Document upload and management (e.g., lab results, prescriptions).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665019" y="265978"/>
            <a:ext cx="10058400" cy="1449388"/>
          </a:xfrm>
        </p:spPr>
        <p:txBody>
          <a:bodyPr>
            <a:normAutofit fontScale="90000"/>
          </a:bodyPr>
          <a:lstStyle/>
          <a:p>
            <a:r>
              <a:rPr lang="en-IN" sz="4000" dirty="0"/>
              <a:t>Appointment Scheduling</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808018" y="1330036"/>
            <a:ext cx="7325592" cy="4874058"/>
          </a:xfrm>
        </p:spPr>
        <p:txBody>
          <a:bodyPr>
            <a:normAutofit/>
          </a:bodyPr>
          <a:lstStyle/>
          <a:p>
            <a:pPr>
              <a:buFont typeface="Arial" panose="020B0604020202020204" pitchFamily="34" charset="0"/>
              <a:buChar char="•"/>
            </a:pPr>
            <a:r>
              <a:rPr lang="en-US" sz="1800" dirty="0"/>
              <a:t>Appointment booking and management.</a:t>
            </a:r>
          </a:p>
          <a:p>
            <a:pPr>
              <a:buFont typeface="Arial" panose="020B0604020202020204" pitchFamily="34" charset="0"/>
              <a:buChar char="•"/>
            </a:pPr>
            <a:r>
              <a:rPr lang="en-US" sz="1800" dirty="0"/>
              <a:t>Reminders and notifications for upcoming appointments.</a:t>
            </a:r>
          </a:p>
          <a:p>
            <a:pPr>
              <a:buFont typeface="Arial" panose="020B0604020202020204" pitchFamily="34" charset="0"/>
              <a:buChar char="•"/>
            </a:pPr>
            <a:r>
              <a:rPr lang="en-US" sz="1800" dirty="0"/>
              <a:t>Calendar integration for patients and providers.</a:t>
            </a:r>
          </a:p>
          <a:p>
            <a:pPr marL="0" indent="0" algn="just">
              <a:lnSpc>
                <a:spcPct val="120000"/>
              </a:lnSpc>
              <a:buNone/>
            </a:pP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987136" y="360362"/>
            <a:ext cx="10058400" cy="1449388"/>
          </a:xfrm>
        </p:spPr>
        <p:txBody>
          <a:bodyPr/>
          <a:lstStyle/>
          <a:p>
            <a:r>
              <a:rPr lang="en-IN" sz="3600" dirty="0"/>
              <a:t>Telehealth Services</a:t>
            </a:r>
            <a:br>
              <a:rPr lang="en-IN" sz="40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558636" y="1381991"/>
            <a:ext cx="7481455" cy="4301259"/>
          </a:xfrm>
        </p:spPr>
        <p:txBody>
          <a:bodyPr>
            <a:normAutofit/>
          </a:bodyPr>
          <a:lstStyle/>
          <a:p>
            <a:pPr algn="just">
              <a:lnSpc>
                <a:spcPct val="150000"/>
              </a:lnSpc>
              <a:buFont typeface="Arial" panose="020B0604020202020204" pitchFamily="34" charset="0"/>
              <a:buChar char="•"/>
            </a:pPr>
            <a:r>
              <a:rPr lang="en-US" sz="1800" dirty="0"/>
              <a:t>Video consultations and virtual visits.</a:t>
            </a:r>
          </a:p>
          <a:p>
            <a:pPr algn="just">
              <a:lnSpc>
                <a:spcPct val="150000"/>
              </a:lnSpc>
              <a:buFont typeface="Arial" panose="020B0604020202020204" pitchFamily="34" charset="0"/>
              <a:buChar char="•"/>
            </a:pPr>
            <a:r>
              <a:rPr lang="en-US" sz="1800" dirty="0"/>
              <a:t>Secure messaging for patient-provider communication.</a:t>
            </a:r>
          </a:p>
          <a:p>
            <a:pPr algn="just">
              <a:lnSpc>
                <a:spcPct val="150000"/>
              </a:lnSpc>
              <a:buFont typeface="Arial" panose="020B0604020202020204" pitchFamily="34" charset="0"/>
              <a:buChar char="•"/>
            </a:pPr>
            <a:r>
              <a:rPr lang="en-US" sz="1800" dirty="0"/>
              <a:t>Integration with telemedicine platforms.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737754" y="111125"/>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797627" y="1091046"/>
            <a:ext cx="8852334" cy="4500346"/>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374072" y="98424"/>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794165" y="1132608"/>
            <a:ext cx="8163936" cy="4810992"/>
          </a:xfrm>
        </p:spPr>
        <p:txBody>
          <a:bodyPr>
            <a:normAutofit fontScale="92500" lnSpcReduction="10000"/>
          </a:bodyPr>
          <a:lstStyle/>
          <a:p>
            <a:pPr algn="just">
              <a:lnSpc>
                <a:spcPct val="150000"/>
              </a:lnSpc>
              <a:buFont typeface="Arial" panose="020B0604020202020204" pitchFamily="34" charset="0"/>
              <a:buChar char="•"/>
            </a:pPr>
            <a:r>
              <a:rPr lang="en-US" sz="19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9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r>
              <a:rPr lang="en-US" sz="1800" dirty="0">
                <a:cs typeface="Times New Roman" panose="02020603050405020304" pitchFamily="18" charset="0"/>
              </a:rPr>
              <a: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550718" y="152399"/>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423554" y="1070264"/>
            <a:ext cx="8925791" cy="4966854"/>
          </a:xfrm>
        </p:spPr>
        <p:txBody>
          <a:bodyPr>
            <a:normAutofit/>
          </a:bodyPr>
          <a:lstStyle/>
          <a:p>
            <a:pPr algn="just">
              <a:lnSpc>
                <a:spcPct val="150000"/>
              </a:lnSpc>
              <a:buFont typeface="Arial" panose="020B0604020202020204" pitchFamily="34" charset="0"/>
              <a:buChar char="•"/>
            </a:pPr>
            <a:r>
              <a:rPr lang="en-US" sz="19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9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9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259772" y="25659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278082" y="1091045"/>
            <a:ext cx="9123218" cy="4893974"/>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143000" y="139628"/>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496291" y="750022"/>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935182" y="184005"/>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275608" y="1303337"/>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893619" y="246207"/>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239981" y="970901"/>
            <a:ext cx="9668741" cy="5746172"/>
          </a:xfrm>
        </p:spPr>
        <p:txBody>
          <a:bodyPr>
            <a:noAutofit/>
          </a:bodyPr>
          <a:lstStyle/>
          <a:p>
            <a:pPr algn="just">
              <a:lnSpc>
                <a:spcPct val="150000"/>
              </a:lnSpc>
              <a:buFont typeface="Arial" panose="020B0604020202020204" pitchFamily="34" charset="0"/>
              <a:buChar char="•"/>
            </a:pPr>
            <a:r>
              <a:rPr lang="en-US" sz="1800" dirty="0"/>
              <a:t>Our project focuses on developing a backend system in the form of a REST API for electronic health record management. By providing a standardized interface, the API enables seamless communication between different applications and allows frontend developers to create </a:t>
            </a:r>
            <a:r>
              <a:rPr lang="en-US" sz="1800" dirty="0" err="1"/>
              <a:t>userfriendly</a:t>
            </a:r>
            <a:r>
              <a:rPr lang="en-US" sz="1800" dirty="0"/>
              <a:t> interfaces. </a:t>
            </a:r>
          </a:p>
          <a:p>
            <a:pPr algn="just">
              <a:lnSpc>
                <a:spcPct val="150000"/>
              </a:lnSpc>
              <a:buFont typeface="Arial" panose="020B0604020202020204" pitchFamily="34" charset="0"/>
              <a:buChar char="•"/>
            </a:pPr>
            <a:r>
              <a:rPr lang="en-US" sz="1800" dirty="0"/>
              <a:t>The key advantage of using a REST API over SOAP is its extensibility, scalability, lightweight nature, and ease of debugging. These characteristics make it a suitable choice for our project, ensuring efficient and flexible communication between the various components of the system. </a:t>
            </a:r>
          </a:p>
          <a:p>
            <a:pPr algn="just">
              <a:lnSpc>
                <a:spcPct val="150000"/>
              </a:lnSpc>
              <a:buFont typeface="Arial" panose="020B0604020202020204" pitchFamily="34" charset="0"/>
              <a:buChar char="•"/>
            </a:pPr>
            <a:r>
              <a:rPr lang="en-US" sz="1800" dirty="0"/>
              <a:t>The overall outcome of our project is to enhance the healthcare experience for both healthcare providers and patients. By implementing electronic health records, healthcare providers will have access to complete and accurate patient information, enabling improved diagnosis and reducing the risk of medical errors. The convenience of accessing records electronically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137</TotalTime>
  <Words>1788</Words>
  <Application>Microsoft Office PowerPoint</Application>
  <PresentationFormat>Widescreen</PresentationFormat>
  <Paragraphs>84</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MS Shell Dlg 2</vt:lpstr>
      <vt:lpstr>Times New Roman</vt:lpstr>
      <vt:lpstr>Wingdings</vt:lpstr>
      <vt:lpstr>Wingdings 3</vt:lpstr>
      <vt:lpstr>Madison</vt:lpstr>
      <vt:lpstr>PowerPoint Presentation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User Authentication and Profile Management  </vt:lpstr>
      <vt:lpstr>Patient Health Records </vt:lpstr>
      <vt:lpstr>Appointment Scheduling  </vt:lpstr>
      <vt:lpstr>Telehealth Services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79</cp:revision>
  <dcterms:created xsi:type="dcterms:W3CDTF">2024-08-14T12:13:16Z</dcterms:created>
  <dcterms:modified xsi:type="dcterms:W3CDTF">2024-10-07T13:46:41Z</dcterms:modified>
</cp:coreProperties>
</file>