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sldIdLst>
    <p:sldId id="256" r:id="rId2"/>
    <p:sldId id="280"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1" d="100"/>
          <a:sy n="101" d="100"/>
        </p:scale>
        <p:origin x="95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0">
                      <a:schemeClr val="tx1"/>
                    </a:gs>
                    <a:gs pos="68000">
                      <a:srgbClr val="F1F1F1"/>
                    </a:gs>
                    <a:gs pos="100000">
                      <a:schemeClr val="bg1">
                        <a:lumMod val="11000"/>
                        <a:lumOff val="89000"/>
                      </a:schemeClr>
                    </a:gs>
                  </a:gsLst>
                  <a:lin ang="5400000" scaled="1"/>
                  <a:tileRect/>
                </a:gradFill>
                <a:effectLst>
                  <a:outerShdw blurRad="469900" dist="342900" dir="5400000" sy="-20000" rotWithShape="0">
                    <a:prstClr val="black">
                      <a:alpha val="66000"/>
                    </a:prstClr>
                  </a:outerShdw>
                </a:effectLst>
              </a:defRPr>
            </a:lvl1pPr>
          </a:lstStyle>
          <a:p>
            <a:pPr lvl="0" algn="r"/>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vert="horz" lIns="91440" tIns="45720" rIns="91440" bIns="45720" rtlCol="0"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stStyle>
          <a:p>
            <a:pPr marL="0" lvl="0" indent="0" algn="r">
              <a:buNone/>
            </a:pPr>
            <a:r>
              <a:rPr lang="en-US"/>
              <a:t>Click to edit Master subtitle style</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07-10-2024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7447800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9711478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32000"/>
                        <a:lumOff val="68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9231453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999817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07-10-2024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84875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07-10-2024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29398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C765A-790E-4DDD-B720-A3DC44661A02}" type="datetimeFigureOut">
              <a:rPr lang="en-IN" smtClean="0"/>
              <a:t>07-10-2024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9880176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6272977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9088680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7357416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6624415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4771703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895930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07-10-2024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2380864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07-10-2024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2082688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916446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7098982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A23C765A-790E-4DDD-B720-A3DC44661A02}" type="datetimeFigureOut">
              <a:rPr lang="en-IN" smtClean="0"/>
              <a:t>07-10-2024</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2516302944"/>
      </p:ext>
    </p:extLst>
  </p:cSld>
  <p:clrMap bg1="dk1" tx1="lt1" bg2="dk2" tx2="lt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8" r:id="rId16"/>
    <p:sldLayoutId id="2147483719" r:id="rId17"/>
  </p:sldLayoutIdLst>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13000"/>
                  <a:lumOff val="87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2725449" y="2691247"/>
            <a:ext cx="7406120" cy="954107"/>
          </a:xfrm>
          <a:prstGeom prst="rect">
            <a:avLst/>
          </a:prstGeom>
          <a:noFill/>
        </p:spPr>
        <p:txBody>
          <a:bodyPr wrap="square">
            <a:spAutoFit/>
          </a:bodyPr>
          <a:lstStyle/>
          <a:p>
            <a:pPr algn="ctr"/>
            <a:r>
              <a:rPr lang="en-US" sz="2800" dirty="0">
                <a:latin typeface="Californian FB" panose="0207040306080B030204" pitchFamily="18" charset="0"/>
              </a:rPr>
              <a:t>Enhancing body detection in CSSR Operations Using Advanced Technology</a:t>
            </a: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up of a contact us&#10;&#10;Description automatically generated">
            <a:extLst>
              <a:ext uri="{FF2B5EF4-FFF2-40B4-BE49-F238E27FC236}">
                <a16:creationId xmlns:a16="http://schemas.microsoft.com/office/drawing/2014/main" id="{342D2269-81D6-2867-8B5A-FA575C7B4A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175" y="1632174"/>
            <a:ext cx="10793650" cy="3593651"/>
          </a:xfrm>
          <a:prstGeom prst="rect">
            <a:avLst/>
          </a:prstGeom>
        </p:spPr>
      </p:pic>
    </p:spTree>
    <p:extLst>
      <p:ext uri="{BB962C8B-B14F-4D97-AF65-F5344CB8AC3E}">
        <p14:creationId xmlns:p14="http://schemas.microsoft.com/office/powerpoint/2010/main" val="1375403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166254" y="-248734"/>
            <a:ext cx="10058400" cy="1449388"/>
          </a:xfrm>
        </p:spPr>
        <p:txBody>
          <a:bodyPr>
            <a:normAutofit/>
          </a:bodyPr>
          <a:lstStyle/>
          <a:p>
            <a:r>
              <a:rPr lang="en-US" sz="4400" b="1" dirty="0"/>
              <a:t>Abstract</a:t>
            </a:r>
            <a:endParaRPr lang="en-IN" sz="4400"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436418" y="947449"/>
            <a:ext cx="11159838" cy="5681951"/>
          </a:xfrm>
        </p:spPr>
        <p:txBody>
          <a:bodyPr>
            <a:noAutofit/>
          </a:bodyPr>
          <a:lstStyle/>
          <a:p>
            <a:pPr algn="just">
              <a:lnSpc>
                <a:spcPct val="150000"/>
              </a:lnSpc>
              <a:buFont typeface="Arial" panose="020B0604020202020204" pitchFamily="34" charset="0"/>
              <a:buChar char="•"/>
            </a:pPr>
            <a:r>
              <a:rPr lang="en-US" sz="1800" dirty="0"/>
              <a:t>Background: During CSSR (Collapsed Structure Search and Rescue) operations, NDRF teams encounter challenges in identifying buried deceased bodies amidst rubble and debris. Traditional search methods are often time-consuming and labor-intensive, hampering the timely recovery of victims and increasing the risk of further casualties. Description: </a:t>
            </a:r>
            <a:r>
              <a:rPr lang="en-US" sz="1800" dirty="0" err="1"/>
              <a:t>THe</a:t>
            </a:r>
            <a:r>
              <a:rPr lang="en-US" sz="1800" dirty="0"/>
              <a:t> problem statement envisions the need for innovative technology to improve the detection and identification of buried deceased bodies during CSSR operations. </a:t>
            </a:r>
          </a:p>
          <a:p>
            <a:pPr algn="just">
              <a:lnSpc>
                <a:spcPct val="150000"/>
              </a:lnSpc>
              <a:buFont typeface="Arial" panose="020B0604020202020204" pitchFamily="34" charset="0"/>
              <a:buChar char="•"/>
            </a:pPr>
            <a:r>
              <a:rPr lang="en-US" sz="1800" dirty="0"/>
              <a:t>Current methods such as manual probing, canine search, and acoustic sensing have limitations in accurately locating victims, especially in complex and hazardous environments. Expected Solution: An advanced technology solutions leveraging hardware and software innovations is required to enhance deceased body detection capabilities. </a:t>
            </a:r>
          </a:p>
          <a:p>
            <a:pPr algn="just">
              <a:lnSpc>
                <a:spcPct val="150000"/>
              </a:lnSpc>
              <a:buFont typeface="Arial" panose="020B0604020202020204" pitchFamily="34" charset="0"/>
              <a:buChar char="•"/>
            </a:pPr>
            <a:r>
              <a:rPr lang="en-US" sz="1800" dirty="0"/>
              <a:t>This solution could involve the development of specialized sensors, imaging devices, or drones equipped with thermal imaging and ground-penetrating radar (GPR) technology. These tools would enable NDRF teams to scan debris piles and collapsed structures more </a:t>
            </a:r>
            <a:r>
              <a:rPr lang="en-US" sz="1800" dirty="0" err="1"/>
              <a:t>efffectively</a:t>
            </a:r>
            <a:r>
              <a:rPr lang="en-US" sz="1800" dirty="0"/>
              <a:t>, identifying buried bodies with greater accuracy and efficiency.</a:t>
            </a:r>
            <a:endParaRPr lang="en-IN" sz="1800" dirty="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0" y="-206375"/>
            <a:ext cx="10058400" cy="1449388"/>
          </a:xfrm>
        </p:spPr>
        <p:txBody>
          <a:bodyPr>
            <a:normAutofit/>
          </a:bodyPr>
          <a:lstStyle/>
          <a:p>
            <a:r>
              <a:rPr lang="en-US" sz="4400" b="1" dirty="0"/>
              <a:t>Objective</a:t>
            </a:r>
            <a:endParaRPr lang="en-IN" sz="4400" b="1"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244186" y="993632"/>
            <a:ext cx="11703627" cy="5850081"/>
          </a:xfrm>
        </p:spPr>
        <p:txBody>
          <a:bodyPr>
            <a:noAutofit/>
          </a:bodyPr>
          <a:lstStyle/>
          <a:p>
            <a:pPr algn="just">
              <a:lnSpc>
                <a:spcPct val="150000"/>
              </a:lnSpc>
              <a:buFont typeface="Arial" panose="020B0604020202020204" pitchFamily="34" charset="0"/>
              <a:buChar char="•"/>
            </a:pPr>
            <a:r>
              <a:rPr lang="en-US" sz="1800" dirty="0"/>
              <a:t>The objective of this SOP is to formulate action plan for specialist response during a CSSR Operation while all safety measures are to be followed. These are as under:</a:t>
            </a:r>
          </a:p>
          <a:p>
            <a:pPr algn="just">
              <a:lnSpc>
                <a:spcPct val="150000"/>
              </a:lnSpc>
              <a:buFont typeface="Arial" panose="020B0604020202020204" pitchFamily="34" charset="0"/>
              <a:buChar char="•"/>
            </a:pPr>
            <a:r>
              <a:rPr lang="en-US" sz="1800" dirty="0"/>
              <a:t> </a:t>
            </a:r>
            <a:r>
              <a:rPr lang="en-US" sz="1800" dirty="0" err="1"/>
              <a:t>i</a:t>
            </a:r>
            <a:r>
              <a:rPr lang="en-US" sz="1800" dirty="0"/>
              <a:t>) Guidelines for rescuers during CSSR operation. </a:t>
            </a:r>
          </a:p>
          <a:p>
            <a:pPr algn="just">
              <a:lnSpc>
                <a:spcPct val="150000"/>
              </a:lnSpc>
              <a:buFont typeface="Arial" panose="020B0604020202020204" pitchFamily="34" charset="0"/>
              <a:buChar char="•"/>
            </a:pPr>
            <a:r>
              <a:rPr lang="en-US" sz="1800" dirty="0"/>
              <a:t>ii) Reducing reaction time of the teams in responding to the CSSR operation. </a:t>
            </a:r>
          </a:p>
          <a:p>
            <a:pPr algn="just">
              <a:lnSpc>
                <a:spcPct val="150000"/>
              </a:lnSpc>
              <a:buFont typeface="Arial" panose="020B0604020202020204" pitchFamily="34" charset="0"/>
              <a:buChar char="•"/>
            </a:pPr>
            <a:r>
              <a:rPr lang="en-US" sz="1800" dirty="0"/>
              <a:t>iii) Coordinated and collaborative instructions during CSSR Operation. </a:t>
            </a:r>
          </a:p>
          <a:p>
            <a:pPr algn="just">
              <a:lnSpc>
                <a:spcPct val="150000"/>
              </a:lnSpc>
              <a:buFont typeface="Arial" panose="020B0604020202020204" pitchFamily="34" charset="0"/>
              <a:buChar char="•"/>
            </a:pPr>
            <a:r>
              <a:rPr lang="en-US" sz="1800" dirty="0"/>
              <a:t>iv) Achievement of best result by well-planned rescue operation. 5 STANDARD OPERATING PROCEDURE ON COLLAPSED STRUCTURE SEARCH &amp; RESCUE OPERATIONS </a:t>
            </a:r>
          </a:p>
          <a:p>
            <a:pPr algn="just">
              <a:lnSpc>
                <a:spcPct val="150000"/>
              </a:lnSpc>
              <a:buFont typeface="Arial" panose="020B0604020202020204" pitchFamily="34" charset="0"/>
              <a:buChar char="•"/>
            </a:pPr>
            <a:r>
              <a:rPr lang="en-US" sz="1800" dirty="0"/>
              <a:t>v) Establishment of </a:t>
            </a:r>
            <a:r>
              <a:rPr lang="en-US" sz="1800" dirty="0" err="1"/>
              <a:t>BoO</a:t>
            </a:r>
            <a:r>
              <a:rPr lang="en-US" sz="1800" dirty="0"/>
              <a:t>, CP, Communication Post, Medical Post, Staging Area based on INSARAG Guidelines &amp; Methodology. vi) To take immediate actions for temporary support and protection to endangered/ collapsed structures. </a:t>
            </a:r>
          </a:p>
          <a:p>
            <a:pPr algn="just">
              <a:lnSpc>
                <a:spcPct val="150000"/>
              </a:lnSpc>
              <a:buFont typeface="Arial" panose="020B0604020202020204" pitchFamily="34" charset="0"/>
              <a:buChar char="•"/>
            </a:pPr>
            <a:r>
              <a:rPr lang="en-US" sz="1800" dirty="0"/>
              <a:t>vii) To rescue the survivors trapped under the debris from the damaged/ collapsed structure. </a:t>
            </a:r>
          </a:p>
          <a:p>
            <a:pPr algn="just">
              <a:lnSpc>
                <a:spcPct val="150000"/>
              </a:lnSpc>
              <a:buFont typeface="Arial" panose="020B0604020202020204" pitchFamily="34" charset="0"/>
              <a:buChar char="•"/>
            </a:pPr>
            <a:r>
              <a:rPr lang="en-US" sz="1800" dirty="0"/>
              <a:t>viii) To provide First Aid to the trapped victims and to dispatch them for advance medical care. ix) To recover, hand-over and dispose off the bodies of the deceased.</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0" y="-262948"/>
            <a:ext cx="10058400" cy="1449388"/>
          </a:xfrm>
        </p:spPr>
        <p:txBody>
          <a:bodyPr>
            <a:normAutofit/>
          </a:bodyPr>
          <a:lstStyle/>
          <a:p>
            <a:r>
              <a:rPr lang="en-US" sz="4400" dirty="0"/>
              <a:t>Existing System</a:t>
            </a:r>
            <a:endParaRPr lang="en-IN" sz="4400"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1091045" y="1091046"/>
            <a:ext cx="9708573" cy="4935970"/>
          </a:xfrm>
        </p:spPr>
        <p:txBody>
          <a:bodyPr>
            <a:normAutofit fontScale="92500" lnSpcReduction="20000"/>
          </a:bodyPr>
          <a:lstStyle/>
          <a:p>
            <a:pPr algn="just">
              <a:lnSpc>
                <a:spcPct val="150000"/>
              </a:lnSpc>
              <a:buFont typeface="Arial" panose="020B0604020202020204" pitchFamily="34" charset="0"/>
              <a:buChar char="•"/>
            </a:pPr>
            <a:r>
              <a:rPr lang="en-US" sz="1800" dirty="0"/>
              <a:t>According to research, the lifespan of humans after a disaster occurs is said to be 72 hours. To support or help rescue teams during t a rescue operation and quickly save lives during any disaster, the authors have come up with the idea to develop a quick human body detection system-using image processing from the UAV cameras. </a:t>
            </a:r>
          </a:p>
          <a:p>
            <a:pPr algn="just">
              <a:lnSpc>
                <a:spcPct val="150000"/>
              </a:lnSpc>
              <a:buFont typeface="Arial" panose="020B0604020202020204" pitchFamily="34" charset="0"/>
              <a:buChar char="•"/>
            </a:pPr>
            <a:r>
              <a:rPr lang="en-US" sz="1800" dirty="0"/>
              <a:t>The following is the project concept: When a disaster occurs, the UAV will fly closely at low altitude over the disaster site and with its equipped camera, it will send real time images of the site to the rescue team at the ground control station (GCS). </a:t>
            </a:r>
          </a:p>
          <a:p>
            <a:pPr algn="just">
              <a:lnSpc>
                <a:spcPct val="150000"/>
              </a:lnSpc>
              <a:buFont typeface="Arial" panose="020B0604020202020204" pitchFamily="34" charset="0"/>
              <a:buChar char="•"/>
            </a:pPr>
            <a:r>
              <a:rPr lang="en-US" sz="1800" dirty="0"/>
              <a:t>The GCS team monitoring the rescue will then alert the rescue team at the disaster site on the exact location of the body been detected by the UAV and that person is saved once the information is received. </a:t>
            </a:r>
          </a:p>
          <a:p>
            <a:pPr algn="just">
              <a:lnSpc>
                <a:spcPct val="150000"/>
              </a:lnSpc>
              <a:buFont typeface="Arial" panose="020B0604020202020204" pitchFamily="34" charset="0"/>
              <a:buChar char="•"/>
            </a:pPr>
            <a:r>
              <a:rPr lang="en-US" sz="1800" dirty="0"/>
              <a:t>First the color skin in RGB (R=248, G=216 and B=183) is extracted, converted into Hue Saturation and Value (H=30, S=26 and V=97), and then applied to the Morphological operation (spending and contraction). The experimental results prove the merit of the method at a satisfactory detection rate.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31173" y="-283729"/>
            <a:ext cx="10058400" cy="1449388"/>
          </a:xfrm>
        </p:spPr>
        <p:txBody>
          <a:bodyPr>
            <a:normAutofit/>
          </a:bodyPr>
          <a:lstStyle/>
          <a:p>
            <a:r>
              <a:rPr lang="en-US" sz="4400" dirty="0"/>
              <a:t>Disadvantage</a:t>
            </a:r>
            <a:endParaRPr lang="en-IN" sz="4400"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831273" y="989013"/>
            <a:ext cx="10214263" cy="5611091"/>
          </a:xfrm>
        </p:spPr>
        <p:txBody>
          <a:bodyPr>
            <a:noAutofit/>
          </a:bodyPr>
          <a:lstStyle/>
          <a:p>
            <a:pPr algn="just">
              <a:lnSpc>
                <a:spcPct val="150000"/>
              </a:lnSpc>
              <a:buFont typeface="Arial" panose="020B0604020202020204" pitchFamily="34" charset="0"/>
              <a:buChar char="•"/>
            </a:pPr>
            <a:r>
              <a:rPr lang="en-US" sz="1800" b="1" dirty="0"/>
              <a:t>Privacy Concerns</a:t>
            </a:r>
            <a:r>
              <a:rPr lang="en-US" sz="1800" dirty="0"/>
              <a:t>: Increased body detection capabilities can lead to invasive surveillance practices, raising ethical questions about privacy and individual rights. The potential for misuse of data is a major concern.</a:t>
            </a:r>
          </a:p>
          <a:p>
            <a:pPr algn="just">
              <a:lnSpc>
                <a:spcPct val="150000"/>
              </a:lnSpc>
              <a:buFont typeface="Arial" panose="020B0604020202020204" pitchFamily="34" charset="0"/>
              <a:buChar char="•"/>
            </a:pPr>
            <a:r>
              <a:rPr lang="en-US" sz="1800" b="1" dirty="0"/>
              <a:t>False Positives/Negatives</a:t>
            </a:r>
            <a:r>
              <a:rPr lang="en-US" sz="1800" dirty="0"/>
              <a:t>: Advanced detection technologies may struggle with accuracy. False positives can lead to unnecessary interventions, while false negatives can result in undetected threats.</a:t>
            </a:r>
          </a:p>
          <a:p>
            <a:pPr algn="just">
              <a:lnSpc>
                <a:spcPct val="150000"/>
              </a:lnSpc>
              <a:buFont typeface="Arial" panose="020B0604020202020204" pitchFamily="34" charset="0"/>
              <a:buChar char="•"/>
            </a:pPr>
            <a:r>
              <a:rPr lang="en-US" sz="1800" b="1" dirty="0"/>
              <a:t>Technological Dependence</a:t>
            </a:r>
            <a:r>
              <a:rPr lang="en-US" sz="1800" dirty="0"/>
              <a:t>: Relying heavily on technology may lead to a decline in human judgment and intuition in security operations. Operators may become overly reliant on automated systems.</a:t>
            </a:r>
          </a:p>
          <a:p>
            <a:pPr algn="just">
              <a:lnSpc>
                <a:spcPct val="150000"/>
              </a:lnSpc>
              <a:buFont typeface="Arial" panose="020B0604020202020204" pitchFamily="34" charset="0"/>
              <a:buChar char="•"/>
            </a:pPr>
            <a:r>
              <a:rPr lang="en-US" sz="1800" b="1" dirty="0"/>
              <a:t>Data Security Risks</a:t>
            </a:r>
            <a:r>
              <a:rPr lang="en-US" sz="1800" dirty="0"/>
              <a:t>: Collecting and storing vast amounts of body detection data raises the risk of data breaches, which could expose sensitive information.</a:t>
            </a:r>
          </a:p>
          <a:p>
            <a:pPr algn="just">
              <a:lnSpc>
                <a:spcPct val="150000"/>
              </a:lnSpc>
              <a:buFont typeface="Arial" panose="020B0604020202020204" pitchFamily="34" charset="0"/>
              <a:buChar char="•"/>
            </a:pPr>
            <a:r>
              <a:rPr lang="en-US" sz="1800" b="1" dirty="0"/>
              <a:t>Operational Complexity</a:t>
            </a:r>
            <a:r>
              <a:rPr lang="en-US" sz="1800" dirty="0"/>
              <a:t>: Integrating advanced technology into existing CSSR frameworks can complicate operations, requiring significant adjustments to protocols and workflows.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145473" y="-149659"/>
            <a:ext cx="10058400" cy="1449388"/>
          </a:xfrm>
        </p:spPr>
        <p:txBody>
          <a:bodyPr>
            <a:normAutofit/>
          </a:bodyPr>
          <a:lstStyle/>
          <a:p>
            <a:pPr algn="just"/>
            <a:r>
              <a:rPr lang="en-US" sz="4400" b="1" dirty="0"/>
              <a:t>PROPOSED SYSTEM :</a:t>
            </a:r>
            <a:endParaRPr lang="en-IN" sz="4400"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737756" y="1039091"/>
            <a:ext cx="10494818" cy="5725392"/>
          </a:xfrm>
        </p:spPr>
        <p:txBody>
          <a:bodyPr>
            <a:normAutofit/>
          </a:bodyPr>
          <a:lstStyle/>
          <a:p>
            <a:pPr algn="just">
              <a:lnSpc>
                <a:spcPct val="150000"/>
              </a:lnSpc>
            </a:pPr>
            <a:r>
              <a:rPr lang="en-US" sz="1800" dirty="0"/>
              <a:t>It integrates advanced technologies such as machine learning, computer vision, and real-time data processing. By leveraging state-of-the-art algorithms, the system aims to improve the accuracy and speed of detecting personnel in various environments, whether urban, forested, or mountainous.</a:t>
            </a:r>
          </a:p>
          <a:p>
            <a:pPr algn="just">
              <a:lnSpc>
                <a:spcPct val="150000"/>
              </a:lnSpc>
            </a:pPr>
            <a:r>
              <a:rPr lang="en-US" sz="1800" dirty="0"/>
              <a:t>Utilizing high-resolution imagery from drones and satellite feeds, the system employs convolutional neural networks (CNNs) trained on diverse datasets to recognize human silhouettes and movement patterns. Additionally, the integration of thermal imaging technology enables detection in low-visibility conditions, such as smoke or nighttime scenarios.</a:t>
            </a:r>
          </a:p>
          <a:p>
            <a:pPr algn="just">
              <a:lnSpc>
                <a:spcPct val="150000"/>
              </a:lnSpc>
            </a:pPr>
            <a:r>
              <a:rPr lang="en-US" sz="1800" dirty="0"/>
              <a:t>Real-time analytics facilitate rapid decision-making by providing operators with immediate feedback on potential rescue targets. The proposed system also incorporates a user-friendly interface that allows CSSR teams to visualize data and track detected individuals seamlessly. </a:t>
            </a:r>
          </a:p>
          <a:p>
            <a:pPr algn="just">
              <a:lnSpc>
                <a:spcPct val="150000"/>
              </a:lnSpc>
            </a:pPr>
            <a:r>
              <a:rPr lang="en-US" sz="1800" dirty="0"/>
              <a:t>By enhancing situational awareness and operational efficiency, this advanced body detection system aims to significantly increase the success rate of rescue missions, ultimately saving lives in critical situations.</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0" y="-215900"/>
            <a:ext cx="10058400" cy="1449388"/>
          </a:xfrm>
        </p:spPr>
        <p:txBody>
          <a:bodyPr>
            <a:normAutofit/>
          </a:bodyPr>
          <a:lstStyle/>
          <a:p>
            <a:r>
              <a:rPr lang="en-US" sz="4400" dirty="0"/>
              <a:t>Advantage</a:t>
            </a:r>
            <a:endParaRPr lang="en-IN" sz="4400"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1066800" y="1129579"/>
            <a:ext cx="10058399" cy="5530994"/>
          </a:xfrm>
        </p:spPr>
        <p:txBody>
          <a:bodyPr>
            <a:normAutofit/>
          </a:bodyPr>
          <a:lstStyle/>
          <a:p>
            <a:pPr algn="just">
              <a:lnSpc>
                <a:spcPct val="150000"/>
              </a:lnSpc>
              <a:buFont typeface="Arial" panose="020B0604020202020204" pitchFamily="34" charset="0"/>
              <a:buChar char="•"/>
            </a:pPr>
            <a:r>
              <a:rPr lang="en-US" sz="1800" b="1" dirty="0">
                <a:cs typeface="Times New Roman" panose="02020603050405020304" pitchFamily="18" charset="0"/>
              </a:rPr>
              <a:t>Increased Accuracy: </a:t>
            </a:r>
            <a:r>
              <a:rPr lang="en-US" sz="1800" dirty="0">
                <a:cs typeface="Times New Roman" panose="02020603050405020304" pitchFamily="18" charset="0"/>
              </a:rPr>
              <a:t>Advanced body detection technologies, such as AI and machine learning, can improve the accuracy of identifying potential threats, reducing false positives and negatives.</a:t>
            </a:r>
          </a:p>
          <a:p>
            <a:pPr algn="just">
              <a:lnSpc>
                <a:spcPct val="150000"/>
              </a:lnSpc>
              <a:buFont typeface="Arial" panose="020B0604020202020204" pitchFamily="34" charset="0"/>
              <a:buChar char="•"/>
            </a:pPr>
            <a:r>
              <a:rPr lang="en-US" sz="1800" b="1" dirty="0">
                <a:cs typeface="Times New Roman" panose="02020603050405020304" pitchFamily="18" charset="0"/>
              </a:rPr>
              <a:t>Real-Time Monitoring</a:t>
            </a:r>
            <a:r>
              <a:rPr lang="en-US" sz="1800" dirty="0">
                <a:cs typeface="Times New Roman" panose="02020603050405020304" pitchFamily="18" charset="0"/>
              </a:rPr>
              <a:t>: These systems can provide real-time surveillance, allowing security personnel to respond immediately to potential threats or unusual activities.</a:t>
            </a:r>
          </a:p>
          <a:p>
            <a:pPr algn="just">
              <a:lnSpc>
                <a:spcPct val="150000"/>
              </a:lnSpc>
              <a:buFont typeface="Arial" panose="020B0604020202020204" pitchFamily="34" charset="0"/>
              <a:buChar char="•"/>
            </a:pPr>
            <a:r>
              <a:rPr lang="en-US" sz="1800" b="1" dirty="0">
                <a:cs typeface="Times New Roman" panose="02020603050405020304" pitchFamily="18" charset="0"/>
              </a:rPr>
              <a:t>Enhanced Situational Awareness</a:t>
            </a:r>
            <a:r>
              <a:rPr lang="en-US" sz="1800" dirty="0">
                <a:cs typeface="Times New Roman" panose="02020603050405020304" pitchFamily="18" charset="0"/>
              </a:rPr>
              <a:t>: Advanced detection systems can analyze large amounts of data quickly, offering a comprehensive view of the environment and helping security teams make informed decisions.</a:t>
            </a:r>
          </a:p>
          <a:p>
            <a:pPr algn="just">
              <a:lnSpc>
                <a:spcPct val="150000"/>
              </a:lnSpc>
              <a:buFont typeface="Arial" panose="020B0604020202020204" pitchFamily="34" charset="0"/>
              <a:buChar char="•"/>
            </a:pPr>
            <a:r>
              <a:rPr lang="en-US" sz="1800" b="1" dirty="0">
                <a:cs typeface="Times New Roman" panose="02020603050405020304" pitchFamily="18" charset="0"/>
              </a:rPr>
              <a:t>Scalability: </a:t>
            </a:r>
            <a:r>
              <a:rPr lang="en-US" sz="1800" dirty="0">
                <a:cs typeface="Times New Roman" panose="02020603050405020304" pitchFamily="18" charset="0"/>
              </a:rPr>
              <a:t>Modern technologies can easily be scaled to cover larger areas or adapt to different environments, making them versatile for various CSSR applications.</a:t>
            </a:r>
          </a:p>
          <a:p>
            <a:pPr algn="just">
              <a:lnSpc>
                <a:spcPct val="150000"/>
              </a:lnSpc>
              <a:buFont typeface="Arial" panose="020B0604020202020204" pitchFamily="34" charset="0"/>
              <a:buChar char="•"/>
            </a:pPr>
            <a:r>
              <a:rPr lang="en-US" sz="1800" b="1" dirty="0">
                <a:cs typeface="Times New Roman" panose="02020603050405020304" pitchFamily="18" charset="0"/>
              </a:rPr>
              <a:t>Data-Driven Insights: </a:t>
            </a:r>
            <a:r>
              <a:rPr lang="en-US" sz="1800" dirty="0">
                <a:cs typeface="Times New Roman" panose="02020603050405020304" pitchFamily="18" charset="0"/>
              </a:rPr>
              <a:t>Enhanced detection systems can collect and analyze data over time, providing valuable insights for improving security strategies and operations.</a:t>
            </a:r>
            <a:endParaRPr lang="en-IN" sz="1800" dirty="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145473" y="-364621"/>
            <a:ext cx="10058400" cy="1449388"/>
          </a:xfrm>
        </p:spPr>
        <p:txBody>
          <a:bodyPr>
            <a:normAutofit/>
          </a:bodyPr>
          <a:lstStyle/>
          <a:p>
            <a:r>
              <a:rPr lang="en-US" sz="4400" dirty="0"/>
              <a:t>Introduction</a:t>
            </a:r>
            <a:endParaRPr lang="en-IN" sz="4400"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426026" y="884238"/>
            <a:ext cx="11024755" cy="5613689"/>
          </a:xfrm>
        </p:spPr>
        <p:txBody>
          <a:bodyPr>
            <a:normAutofit lnSpcReduction="10000"/>
          </a:bodyPr>
          <a:lstStyle/>
          <a:p>
            <a:pPr algn="just">
              <a:lnSpc>
                <a:spcPct val="160000"/>
              </a:lnSpc>
              <a:buFont typeface="Arial" panose="020B0604020202020204" pitchFamily="34" charset="0"/>
              <a:buChar char="•"/>
            </a:pPr>
            <a:r>
              <a:rPr lang="en-US" sz="1800" dirty="0"/>
              <a:t>Disasters can disrupt economic and social balance of the society. Natural disasters occur frequently now a days. Many human beings are victims of such occurrences. </a:t>
            </a:r>
          </a:p>
          <a:p>
            <a:pPr algn="just">
              <a:lnSpc>
                <a:spcPct val="160000"/>
              </a:lnSpc>
              <a:buFont typeface="Arial" panose="020B0604020202020204" pitchFamily="34" charset="0"/>
              <a:buChar char="•"/>
            </a:pPr>
            <a:r>
              <a:rPr lang="en-US" sz="1800" dirty="0"/>
              <a:t>Because of high rise buildings and other manmade structures urban and industrial areas can be considered to be more susceptible to disasters. These disasters can be categorized into natural and human induced disasters. </a:t>
            </a:r>
          </a:p>
          <a:p>
            <a:pPr algn="just">
              <a:lnSpc>
                <a:spcPct val="160000"/>
              </a:lnSpc>
              <a:buFont typeface="Arial" panose="020B0604020202020204" pitchFamily="34" charset="0"/>
              <a:buChar char="•"/>
            </a:pPr>
            <a:r>
              <a:rPr lang="en-US" sz="1800" dirty="0"/>
              <a:t>Natural disasters include floods, storms, cyclones, bushfires and earthquakes where as besides natural disasters, the urban environment is prone to human induced disasters such as transportation accidents, industrial accidents and major fires. </a:t>
            </a:r>
          </a:p>
          <a:p>
            <a:pPr algn="just">
              <a:lnSpc>
                <a:spcPct val="160000"/>
              </a:lnSpc>
              <a:buFont typeface="Arial" panose="020B0604020202020204" pitchFamily="34" charset="0"/>
              <a:buChar char="•"/>
            </a:pPr>
            <a:r>
              <a:rPr lang="en-US" sz="1800" dirty="0"/>
              <a:t>During such calamities, especially disasters, in order to prevent loss of life and property various essential services (like fire brigades, medical and paramedical personnel, police) are deployed. </a:t>
            </a:r>
          </a:p>
          <a:p>
            <a:pPr algn="just">
              <a:lnSpc>
                <a:spcPct val="160000"/>
              </a:lnSpc>
              <a:buFont typeface="Arial" panose="020B0604020202020204" pitchFamily="34" charset="0"/>
              <a:buChar char="•"/>
            </a:pPr>
            <a:r>
              <a:rPr lang="en-US" sz="1800" dirty="0"/>
              <a:t>Some lose their lives because of not being treated at time. According to the field of Urban Search and Rescue (USAR), the probability of saving a victim is high within the first 48 hours of the rescue operation, after that, the probability becomes nearly zero. </a:t>
            </a:r>
            <a:endParaRPr lang="en-IN" sz="1800" dirty="0"/>
          </a:p>
        </p:txBody>
      </p:sp>
    </p:spTree>
    <p:extLst>
      <p:ext uri="{BB962C8B-B14F-4D97-AF65-F5344CB8AC3E}">
        <p14:creationId xmlns:p14="http://schemas.microsoft.com/office/powerpoint/2010/main" val="334276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529936" y="374072"/>
            <a:ext cx="9995189" cy="5622059"/>
          </a:xfrm>
        </p:spPr>
        <p:txBody>
          <a:bodyPr>
            <a:normAutofit/>
          </a:bodyPr>
          <a:lstStyle/>
          <a:p>
            <a:pPr algn="just">
              <a:lnSpc>
                <a:spcPct val="150000"/>
              </a:lnSpc>
              <a:buFont typeface="Arial" panose="020B0604020202020204" pitchFamily="34" charset="0"/>
              <a:buChar char="•"/>
            </a:pPr>
            <a:r>
              <a:rPr lang="en-US" sz="1800" dirty="0"/>
              <a:t>Generally, Rescue People cannot enter into some parts / places of the war field or in the earth quake affected areas. All of these tasks are performed mostly by human and trained dogs, often in very dangerous and risky situations. </a:t>
            </a:r>
          </a:p>
          <a:p>
            <a:pPr algn="just">
              <a:lnSpc>
                <a:spcPct val="150000"/>
              </a:lnSpc>
              <a:buFont typeface="Arial" panose="020B0604020202020204" pitchFamily="34" charset="0"/>
              <a:buChar char="•"/>
            </a:pPr>
            <a:r>
              <a:rPr lang="en-US" sz="1800" dirty="0"/>
              <a:t>To avoid such losses, a robotic system can perform well for providing alert (detection) of human being. The main purpose of the robot is to detect alive human beings after the occurrence of natural calamities with the help of PIR sensor. </a:t>
            </a:r>
          </a:p>
          <a:p>
            <a:pPr algn="just">
              <a:lnSpc>
                <a:spcPct val="150000"/>
              </a:lnSpc>
              <a:buFont typeface="Arial" panose="020B0604020202020204" pitchFamily="34" charset="0"/>
              <a:buChar char="•"/>
            </a:pPr>
            <a:r>
              <a:rPr lang="en-US" sz="1800" dirty="0"/>
              <a:t>The robot based system will sense the radiation of human being and condition the sensed signal to communicate to the control section of this robot.</a:t>
            </a:r>
          </a:p>
          <a:p>
            <a:pPr algn="just">
              <a:lnSpc>
                <a:spcPct val="150000"/>
              </a:lnSpc>
              <a:buFont typeface="Arial" panose="020B0604020202020204" pitchFamily="34" charset="0"/>
              <a:buChar char="•"/>
            </a:pPr>
            <a:r>
              <a:rPr lang="en-US" sz="1800" dirty="0"/>
              <a:t>Based on the responded commands the robot will react upon. The rescuer may become a victim who needs to be rescued. The proposed system uses an PIR sensor in order to detect the existence of living humans and a low-cost camera in order to capture video of the scene as needed.</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93519" y="-336262"/>
            <a:ext cx="10058400" cy="1449388"/>
          </a:xfrm>
        </p:spPr>
        <p:txBody>
          <a:bodyPr>
            <a:normAutofit/>
          </a:bodyPr>
          <a:lstStyle/>
          <a:p>
            <a:r>
              <a:rPr lang="en-IN" sz="4400"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634836" y="1113126"/>
            <a:ext cx="10058400" cy="4022725"/>
          </a:xfrm>
        </p:spPr>
        <p:txBody>
          <a:bodyPr>
            <a:normAutofit/>
          </a:bodyPr>
          <a:lstStyle/>
          <a:p>
            <a:pPr algn="just">
              <a:lnSpc>
                <a:spcPct val="150000"/>
              </a:lnSpc>
              <a:buFont typeface="Arial" panose="020B0604020202020204" pitchFamily="34" charset="0"/>
              <a:buChar char="•"/>
            </a:pPr>
            <a:r>
              <a:rPr lang="en-US" sz="3200" dirty="0"/>
              <a:t>Artificial Intelligence (AI) and Machine Learning</a:t>
            </a:r>
          </a:p>
          <a:p>
            <a:pPr algn="just">
              <a:lnSpc>
                <a:spcPct val="150000"/>
              </a:lnSpc>
            </a:pPr>
            <a:r>
              <a:rPr lang="en-IN" sz="3200" dirty="0"/>
              <a:t>Drone Technology</a:t>
            </a:r>
          </a:p>
          <a:p>
            <a:pPr algn="just">
              <a:lnSpc>
                <a:spcPct val="150000"/>
              </a:lnSpc>
            </a:pPr>
            <a:r>
              <a:rPr lang="en-IN" sz="3200" dirty="0"/>
              <a:t>Wearable Technology</a:t>
            </a:r>
          </a:p>
          <a:p>
            <a:pPr algn="just">
              <a:lnSpc>
                <a:spcPct val="150000"/>
              </a:lnSpc>
              <a:buFont typeface="Arial" panose="020B0604020202020204" pitchFamily="34" charset="0"/>
              <a:buChar char="•"/>
            </a:pPr>
            <a:r>
              <a:rPr lang="en-IN" sz="3200" dirty="0"/>
              <a:t>Augmented Reality (AR)</a:t>
            </a:r>
            <a:endParaRPr lang="en-IN"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207819" y="613062"/>
            <a:ext cx="10058400" cy="1449388"/>
          </a:xfrm>
        </p:spPr>
        <p:txBody>
          <a:bodyPr>
            <a:normAutofit fontScale="90000"/>
          </a:bodyPr>
          <a:lstStyle/>
          <a:p>
            <a:r>
              <a:rPr lang="en-US" sz="4000" dirty="0"/>
              <a:t>Artificial Intelligence (AI) and Machine Learning</a:t>
            </a:r>
            <a:br>
              <a:rPr lang="en-US"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1368859" y="1537855"/>
            <a:ext cx="8014132" cy="4551939"/>
          </a:xfrm>
        </p:spPr>
        <p:txBody>
          <a:bodyPr>
            <a:normAutofit/>
          </a:bodyPr>
          <a:lstStyle/>
          <a:p>
            <a:pPr>
              <a:lnSpc>
                <a:spcPct val="150000"/>
              </a:lnSpc>
              <a:buFont typeface="Arial" panose="020B0604020202020204" pitchFamily="34" charset="0"/>
              <a:buChar char="•"/>
            </a:pPr>
            <a:r>
              <a:rPr lang="en-US" sz="1800" b="1" dirty="0"/>
              <a:t>Image Recognition Algorithms</a:t>
            </a:r>
            <a:r>
              <a:rPr lang="en-US" sz="1800" dirty="0"/>
              <a:t>: Using AI models trained on vast datasets, these algorithms can identify human shapes and movements in images and video feeds.</a:t>
            </a:r>
          </a:p>
          <a:p>
            <a:pPr>
              <a:lnSpc>
                <a:spcPct val="150000"/>
              </a:lnSpc>
              <a:buFont typeface="Arial" panose="020B0604020202020204" pitchFamily="34" charset="0"/>
              <a:buChar char="•"/>
            </a:pPr>
            <a:r>
              <a:rPr lang="en-US" sz="1800" b="1" dirty="0"/>
              <a:t>Predictive Analytics</a:t>
            </a:r>
            <a:r>
              <a:rPr lang="en-US" sz="1800" dirty="0"/>
              <a:t>: Machine learning can analyze historical data to predict where missing individuals are likely to be found based on environmental factors</a:t>
            </a:r>
            <a:r>
              <a:rPr lang="en-US" dirty="0"/>
              <a:t>.</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602673" y="411595"/>
            <a:ext cx="10058400" cy="1449388"/>
          </a:xfrm>
        </p:spPr>
        <p:txBody>
          <a:bodyPr>
            <a:normAutofit fontScale="90000"/>
          </a:bodyPr>
          <a:lstStyle/>
          <a:p>
            <a:r>
              <a:rPr lang="en-IN" sz="4900" dirty="0"/>
              <a:t>Drone Technology</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1779587" y="1246908"/>
            <a:ext cx="8143731" cy="5324187"/>
          </a:xfrm>
        </p:spPr>
        <p:txBody>
          <a:bodyPr>
            <a:normAutofit/>
          </a:bodyPr>
          <a:lstStyle/>
          <a:p>
            <a:pPr>
              <a:lnSpc>
                <a:spcPct val="150000"/>
              </a:lnSpc>
              <a:buFont typeface="Arial" panose="020B0604020202020204" pitchFamily="34" charset="0"/>
              <a:buChar char="•"/>
            </a:pPr>
            <a:r>
              <a:rPr lang="en-US" sz="1800" b="1" dirty="0"/>
              <a:t>Thermal Imaging Cameras</a:t>
            </a:r>
            <a:r>
              <a:rPr lang="en-US" sz="1800" dirty="0"/>
              <a:t>: Drones equipped with thermal cameras can detect body heat, making it easier to locate individuals in challenging environments (e.g., dense forests, rubble).</a:t>
            </a:r>
          </a:p>
          <a:p>
            <a:pPr>
              <a:lnSpc>
                <a:spcPct val="150000"/>
              </a:lnSpc>
              <a:buFont typeface="Arial" panose="020B0604020202020204" pitchFamily="34" charset="0"/>
              <a:buChar char="•"/>
            </a:pPr>
            <a:r>
              <a:rPr lang="en-US" sz="1800" b="1" dirty="0"/>
              <a:t>LiDAR Systems</a:t>
            </a:r>
            <a:r>
              <a:rPr lang="en-US" sz="1800" dirty="0"/>
              <a:t>: Light Detection and Ranging (LiDAR) can create 3D maps of terrain, helping identify hidden or obscured bodies.</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550718" y="338714"/>
            <a:ext cx="10058400" cy="1449388"/>
          </a:xfrm>
        </p:spPr>
        <p:txBody>
          <a:bodyPr>
            <a:normAutofit fontScale="90000"/>
          </a:bodyPr>
          <a:lstStyle/>
          <a:p>
            <a:r>
              <a:rPr lang="en-IN" sz="4900" dirty="0"/>
              <a:t>Wearable Technology</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652155" y="1298863"/>
            <a:ext cx="7855527" cy="5040311"/>
          </a:xfrm>
        </p:spPr>
        <p:txBody>
          <a:bodyPr>
            <a:normAutofit/>
          </a:bodyPr>
          <a:lstStyle/>
          <a:p>
            <a:pPr algn="just">
              <a:lnSpc>
                <a:spcPct val="150000"/>
              </a:lnSpc>
              <a:buFont typeface="Arial" panose="020B0604020202020204" pitchFamily="34" charset="0"/>
              <a:buChar char="•"/>
            </a:pPr>
            <a:r>
              <a:rPr lang="en-US" sz="1800" b="1" dirty="0"/>
              <a:t>GPS and RFID Tags</a:t>
            </a:r>
            <a:r>
              <a:rPr lang="en-US" sz="1800" dirty="0"/>
              <a:t>: Deploying GPS devices on rescue workers and victims can help track their locations in real-time.</a:t>
            </a:r>
          </a:p>
          <a:p>
            <a:pPr algn="just">
              <a:lnSpc>
                <a:spcPct val="150000"/>
              </a:lnSpc>
              <a:buFont typeface="Arial" panose="020B0604020202020204" pitchFamily="34" charset="0"/>
              <a:buChar char="•"/>
            </a:pPr>
            <a:r>
              <a:rPr lang="en-US" sz="1800" b="1" dirty="0"/>
              <a:t>Health Monitors</a:t>
            </a:r>
            <a:r>
              <a:rPr lang="en-US" sz="1800" dirty="0"/>
              <a:t>: Wearable sensors can monitor vital signs, providing information about individuals’ conditions, which is essential in rescue scenarios.</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411597" y="474662"/>
            <a:ext cx="10058400" cy="1449388"/>
          </a:xfrm>
        </p:spPr>
        <p:txBody>
          <a:bodyPr>
            <a:normAutofit fontScale="90000"/>
          </a:bodyPr>
          <a:lstStyle/>
          <a:p>
            <a:r>
              <a:rPr lang="en-IN" sz="4900" dirty="0"/>
              <a:t>Augmented Reality (AR)</a:t>
            </a:r>
            <a:br>
              <a:rPr lang="en-IN" sz="4800"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716811" y="1319645"/>
            <a:ext cx="7447972" cy="4553130"/>
          </a:xfrm>
        </p:spPr>
        <p:txBody>
          <a:bodyPr>
            <a:normAutofit/>
          </a:bodyPr>
          <a:lstStyle/>
          <a:p>
            <a:pPr algn="just">
              <a:lnSpc>
                <a:spcPct val="150000"/>
              </a:lnSpc>
              <a:buFont typeface="Arial" panose="020B0604020202020204" pitchFamily="34" charset="0"/>
              <a:buChar char="•"/>
            </a:pPr>
            <a:r>
              <a:rPr lang="en-US" sz="1800" b="1" dirty="0"/>
              <a:t>AR Glasses for Rescuers</a:t>
            </a:r>
            <a:r>
              <a:rPr lang="en-US" sz="1800" dirty="0"/>
              <a:t>: AR can overlay digital information onto the physical environment, guiding rescue teams to the most likely locations of survivors.</a:t>
            </a:r>
          </a:p>
          <a:p>
            <a:pPr algn="just">
              <a:lnSpc>
                <a:spcPct val="150000"/>
              </a:lnSpc>
              <a:buFont typeface="Arial" panose="020B0604020202020204" pitchFamily="34" charset="0"/>
              <a:buChar char="•"/>
            </a:pPr>
            <a:r>
              <a:rPr lang="en-US" sz="1800" b="1" dirty="0"/>
              <a:t>3D Mapping</a:t>
            </a:r>
            <a:r>
              <a:rPr lang="en-US" sz="1800" dirty="0"/>
              <a:t>: Using AR for real-time 3D mapping can help teams visualize the search area and coordinate efforts more effectively.</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187036" y="-350838"/>
            <a:ext cx="10058400" cy="1449388"/>
          </a:xfrm>
        </p:spPr>
        <p:txBody>
          <a:bodyPr>
            <a:normAutofit/>
          </a:bodyPr>
          <a:lstStyle/>
          <a:p>
            <a:r>
              <a:rPr lang="en-IN" sz="4000"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872837" y="921904"/>
            <a:ext cx="9590088" cy="4491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342900" y="-246784"/>
            <a:ext cx="10058400" cy="1449388"/>
          </a:xfrm>
        </p:spPr>
        <p:txBody>
          <a:bodyPr>
            <a:normAutofit/>
          </a:bodyPr>
          <a:lstStyle/>
          <a:p>
            <a:r>
              <a:rPr lang="en-IN" sz="4000"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1070264" y="1202604"/>
            <a:ext cx="9161463" cy="4232275"/>
          </a:xfrm>
        </p:spPr>
        <p:txBody>
          <a:bodyPr>
            <a:normAutofit/>
          </a:bodyPr>
          <a:lstStyle/>
          <a:p>
            <a:pPr algn="just">
              <a:lnSpc>
                <a:spcPct val="150000"/>
              </a:lnSpc>
              <a:buFont typeface="Arial" panose="020B0604020202020204" pitchFamily="34" charset="0"/>
              <a:buChar char="•"/>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301336" y="-215900"/>
            <a:ext cx="10058400" cy="1449388"/>
          </a:xfrm>
        </p:spPr>
        <p:txBody>
          <a:bodyPr>
            <a:normAutofit/>
          </a:bodyPr>
          <a:lstStyle/>
          <a:p>
            <a:r>
              <a:rPr lang="en-IN" sz="4000"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1066800" y="1233488"/>
            <a:ext cx="10058400" cy="4022725"/>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374073" y="-242888"/>
            <a:ext cx="10058400" cy="1449388"/>
          </a:xfrm>
        </p:spPr>
        <p:txBody>
          <a:bodyPr>
            <a:normAutofit/>
          </a:bodyPr>
          <a:lstStyle/>
          <a:p>
            <a:r>
              <a:rPr lang="en-IN" sz="4000"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737755" y="1112982"/>
            <a:ext cx="10058400" cy="4872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384464" y="-252557"/>
            <a:ext cx="10058400" cy="1449388"/>
          </a:xfrm>
        </p:spPr>
        <p:txBody>
          <a:bodyPr/>
          <a:lstStyle/>
          <a:p>
            <a:r>
              <a:rPr lang="en-US" sz="4000" b="1" dirty="0"/>
              <a:t>SOFTWARE REQUIREMENTS</a:t>
            </a:r>
            <a:r>
              <a:rPr lang="en-US" b="1" dirty="0"/>
              <a:t>:</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066800" y="812368"/>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cs typeface="Times New Roman" pitchFamily="18" charset="0"/>
              </a:rPr>
              <a:t>Operating System	: Windows 10</a:t>
            </a:r>
          </a:p>
          <a:p>
            <a:pPr lvl="0" algn="just">
              <a:lnSpc>
                <a:spcPct val="150000"/>
              </a:lnSpc>
              <a:buFont typeface="Arial" panose="020B0604020202020204" pitchFamily="34" charset="0"/>
              <a:buChar char="•"/>
            </a:pPr>
            <a:r>
              <a:rPr lang="en-US" sz="2000" dirty="0">
                <a:cs typeface="Times New Roman" pitchFamily="18" charset="0"/>
              </a:rPr>
              <a:t>Language	               :PYTHON Google </a:t>
            </a:r>
            <a:r>
              <a:rPr lang="en-US" sz="2000" dirty="0" err="1">
                <a:cs typeface="Times New Roman" pitchFamily="18" charset="0"/>
              </a:rPr>
              <a:t>Colab</a:t>
            </a:r>
            <a:endParaRPr lang="en-US" sz="2000" dirty="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332509" y="-242022"/>
            <a:ext cx="10058400" cy="1449388"/>
          </a:xfrm>
        </p:spPr>
        <p:txBody>
          <a:bodyPr/>
          <a:lstStyle/>
          <a:p>
            <a:r>
              <a:rPr lang="en-US" sz="4000" b="1" dirty="0"/>
              <a:t>HARDWARE REQUIREMENTS</a:t>
            </a:r>
            <a:r>
              <a:rPr lang="en-US" b="1" dirty="0"/>
              <a:t>:</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745673" y="1344900"/>
            <a:ext cx="10058400" cy="4022725"/>
          </a:xfrm>
        </p:spPr>
        <p:txBody>
          <a:bodyPr/>
          <a:lstStyle/>
          <a:p>
            <a:pPr algn="just">
              <a:lnSpc>
                <a:spcPct val="150000"/>
              </a:lnSpc>
              <a:buFont typeface="Arial" panose="020B0604020202020204" pitchFamily="34" charset="0"/>
              <a:buChar char="•"/>
            </a:pPr>
            <a:r>
              <a:rPr lang="en-US" sz="2000" dirty="0">
                <a:cs typeface="Times New Roman" pitchFamily="18" charset="0"/>
              </a:rPr>
              <a:t>Keyboard</a:t>
            </a:r>
          </a:p>
          <a:p>
            <a:pPr algn="just">
              <a:lnSpc>
                <a:spcPct val="150000"/>
              </a:lnSpc>
              <a:buFont typeface="Arial" panose="020B0604020202020204" pitchFamily="34" charset="0"/>
              <a:buChar char="•"/>
            </a:pPr>
            <a:r>
              <a:rPr lang="en-US" sz="2000" dirty="0">
                <a:cs typeface="Times New Roman" pitchFamily="18" charset="0"/>
              </a:rPr>
              <a:t>Mouse </a:t>
            </a:r>
          </a:p>
          <a:p>
            <a:pPr algn="just">
              <a:lnSpc>
                <a:spcPct val="150000"/>
              </a:lnSpc>
              <a:buFont typeface="Arial" panose="020B0604020202020204" pitchFamily="34" charset="0"/>
              <a:buChar char="•"/>
            </a:pPr>
            <a:r>
              <a:rPr lang="en-US" sz="2000" dirty="0" err="1">
                <a:cs typeface="Times New Roman" pitchFamily="18" charset="0"/>
              </a:rPr>
              <a:t>Harddisk</a:t>
            </a:r>
            <a:r>
              <a:rPr lang="en-US" sz="2000" dirty="0">
                <a:cs typeface="Times New Roman" pitchFamily="18" charset="0"/>
              </a:rPr>
              <a:t>	</a:t>
            </a:r>
          </a:p>
          <a:p>
            <a:pPr algn="just">
              <a:lnSpc>
                <a:spcPct val="150000"/>
              </a:lnSpc>
              <a:buFont typeface="Arial" panose="020B0604020202020204" pitchFamily="34" charset="0"/>
              <a:buChar char="•"/>
            </a:pPr>
            <a:r>
              <a:rPr lang="en-US" sz="2000" dirty="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41564" y="-179821"/>
            <a:ext cx="10058400" cy="1449388"/>
          </a:xfrm>
        </p:spPr>
        <p:txBody>
          <a:bodyPr>
            <a:normAutofit/>
          </a:bodyPr>
          <a:lstStyle/>
          <a:p>
            <a:r>
              <a:rPr lang="en-US" sz="4400" dirty="0"/>
              <a:t>CONCLUSION</a:t>
            </a:r>
            <a:endParaRPr lang="en-IN" sz="4400"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415636" y="989013"/>
            <a:ext cx="11360728" cy="5640387"/>
          </a:xfrm>
        </p:spPr>
        <p:txBody>
          <a:bodyPr>
            <a:noAutofit/>
          </a:bodyPr>
          <a:lstStyle/>
          <a:p>
            <a:pPr algn="just">
              <a:lnSpc>
                <a:spcPct val="150000"/>
              </a:lnSpc>
              <a:buFont typeface="Arial" panose="020B0604020202020204" pitchFamily="34" charset="0"/>
              <a:buChar char="•"/>
            </a:pPr>
            <a:r>
              <a:rPr lang="en-US" sz="1800" dirty="0"/>
              <a:t>The goal of this work was to provide a rescue robot for human detection in a disaster environment. Though, the existing Urban Search and Rescue Robots are equipped with various sensors, but the problem with them is the cost and complexity of circuit. The sensor used in the development of this project is easily available and cost effective. </a:t>
            </a:r>
          </a:p>
          <a:p>
            <a:pPr algn="just">
              <a:lnSpc>
                <a:spcPct val="150000"/>
              </a:lnSpc>
              <a:buFont typeface="Arial" panose="020B0604020202020204" pitchFamily="34" charset="0"/>
              <a:buChar char="•"/>
            </a:pPr>
            <a:r>
              <a:rPr lang="en-US" sz="1800" dirty="0"/>
              <a:t>In this project, a new method for detecting surviving humans in destructed environments using simulated autonomous robot is made. The robot uses two sections for this operation and these two sections are inter-related to each other. The first section is the Robot section, which moves into the debris and searches for the alive humans. </a:t>
            </a:r>
          </a:p>
          <a:p>
            <a:pPr algn="just">
              <a:lnSpc>
                <a:spcPct val="150000"/>
              </a:lnSpc>
              <a:buFont typeface="Arial" panose="020B0604020202020204" pitchFamily="34" charset="0"/>
              <a:buChar char="•"/>
            </a:pPr>
            <a:r>
              <a:rPr lang="en-US" sz="1800" dirty="0"/>
              <a:t>The second section is the Control section, which is with the Rescue team and used to control the movement of Robocar. Adding more number of DC motors to the Robocar can further enhance this, so that the torque can be still improved. A timer can be built-in and this complete system can be made automated.</a:t>
            </a:r>
          </a:p>
          <a:p>
            <a:pPr algn="just">
              <a:lnSpc>
                <a:spcPct val="150000"/>
              </a:lnSpc>
              <a:buFont typeface="Arial" panose="020B0604020202020204" pitchFamily="34" charset="0"/>
              <a:buChar char="•"/>
            </a:pPr>
            <a:r>
              <a:rPr lang="en-US" sz="1800" dirty="0"/>
              <a:t> Future developmental scopes of this project includes building an automatic system </a:t>
            </a:r>
            <a:r>
              <a:rPr lang="en-US" sz="1800" dirty="0" err="1"/>
              <a:t>ulitising</a:t>
            </a:r>
            <a:r>
              <a:rPr lang="en-US" sz="1800" dirty="0"/>
              <a:t> obstacle sensors. The size of this model can be considerably reduced so that its movement can be made much easier by using a compact robot chassis.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4551"/>
      </a:dk2>
      <a:lt2>
        <a:srgbClr val="F2ACD2"/>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3016C5A4-E631-4977-A608-ACFB47552625}"/>
    </a:ext>
  </a:extLst>
</a:theme>
</file>

<file path=docProps/app.xml><?xml version="1.0" encoding="utf-8"?>
<Properties xmlns="http://schemas.openxmlformats.org/officeDocument/2006/extended-properties" xmlns:vt="http://schemas.openxmlformats.org/officeDocument/2006/docPropsVTypes">
  <Template>TM04033923[[fn=Depth]]</Template>
  <TotalTime>94</TotalTime>
  <Words>2381</Words>
  <Application>Microsoft Office PowerPoint</Application>
  <PresentationFormat>Widescreen</PresentationFormat>
  <Paragraphs>91</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Californian FB</vt:lpstr>
      <vt:lpstr>Corbel</vt:lpstr>
      <vt:lpstr>Times New Roman</vt:lpstr>
      <vt:lpstr>Depth</vt:lpstr>
      <vt:lpstr>PowerPoint Presentation</vt:lpstr>
      <vt:lpstr>PowerPoint Presentation</vt:lpstr>
      <vt:lpstr>Abstract</vt:lpstr>
      <vt:lpstr>Objective</vt:lpstr>
      <vt:lpstr>Existing System</vt:lpstr>
      <vt:lpstr>Disadvantage</vt:lpstr>
      <vt:lpstr>PROPOSED SYSTEM :</vt:lpstr>
      <vt:lpstr>Advantage</vt:lpstr>
      <vt:lpstr>Introduction</vt:lpstr>
      <vt:lpstr>PowerPoint Presentation</vt:lpstr>
      <vt:lpstr>MODULES</vt:lpstr>
      <vt:lpstr>Artificial Intelligence (AI) and Machine Learning  </vt:lpstr>
      <vt:lpstr>Drone Technology  </vt:lpstr>
      <vt:lpstr>Wearable Technology  </vt:lpstr>
      <vt:lpstr>Augmented Reality (AR)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Mohanraj Ravi</cp:lastModifiedBy>
  <cp:revision>32</cp:revision>
  <dcterms:created xsi:type="dcterms:W3CDTF">2024-08-14T12:13:16Z</dcterms:created>
  <dcterms:modified xsi:type="dcterms:W3CDTF">2024-10-07T13:46:32Z</dcterms:modified>
</cp:coreProperties>
</file>