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7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305288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5815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00989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2519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72169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29052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82586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08300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03145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53925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843539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13024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44605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22649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397786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888822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13581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591483834"/>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119746" y="2706376"/>
            <a:ext cx="8611465" cy="954107"/>
          </a:xfrm>
          <a:prstGeom prst="rect">
            <a:avLst/>
          </a:prstGeom>
          <a:noFill/>
        </p:spPr>
        <p:txBody>
          <a:bodyPr wrap="square">
            <a:spAutoFit/>
          </a:bodyPr>
          <a:lstStyle/>
          <a:p>
            <a:pPr algn="ctr"/>
            <a:r>
              <a:rPr lang="en-US" sz="2800" dirty="0">
                <a:latin typeface="Times New Roman" panose="02020603050405020304" pitchFamily="18" charset="0"/>
                <a:cs typeface="Times New Roman" panose="02020603050405020304" pitchFamily="18" charset="0"/>
              </a:rPr>
              <a:t>Early Warning System for Glacial Lake Outburst Floods (GLOFs)</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088448" y="883154"/>
            <a:ext cx="9848850" cy="5091691"/>
          </a:xfrm>
        </p:spPr>
        <p:txBody>
          <a:bodyPr>
            <a:noAutofit/>
          </a:bodyPr>
          <a:lstStyle/>
          <a:p>
            <a:pPr algn="just">
              <a:lnSpc>
                <a:spcPct val="150000"/>
              </a:lnSpc>
              <a:buFont typeface="Arial" panose="020B0604020202020204" pitchFamily="34" charset="0"/>
              <a:buChar char="•"/>
            </a:pPr>
            <a:r>
              <a:rPr lang="en-US" dirty="0">
                <a:cs typeface="Times New Roman" panose="02020603050405020304" pitchFamily="18" charset="0"/>
              </a:rPr>
              <a:t>Background: Glacial Lake Outburst Floods (GLOFs) occur when the dam containing a glacial lake fails, releasing large volumes of water suddenly and causing catastrophic downstream flooding. Climate change is increasing the number and size of glacial lakes, heightening the risk of GLOFs. </a:t>
            </a:r>
            <a:r>
              <a:rPr lang="en-US" dirty="0" err="1">
                <a:cs typeface="Times New Roman" panose="02020603050405020304" pitchFamily="18" charset="0"/>
              </a:rPr>
              <a:t>Curent</a:t>
            </a:r>
            <a:r>
              <a:rPr lang="en-US" dirty="0">
                <a:cs typeface="Times New Roman" panose="02020603050405020304" pitchFamily="18" charset="0"/>
              </a:rPr>
              <a:t> monitoring and prediction methods can be improved with advanced technologies like remote sensing, sensors installed near glacial lakes and machine learning.</a:t>
            </a:r>
          </a:p>
          <a:p>
            <a:pPr algn="just">
              <a:lnSpc>
                <a:spcPct val="150000"/>
              </a:lnSpc>
              <a:buFont typeface="Arial" panose="020B0604020202020204" pitchFamily="34" charset="0"/>
              <a:buChar char="•"/>
            </a:pPr>
            <a:r>
              <a:rPr lang="en-US" dirty="0">
                <a:cs typeface="Times New Roman" panose="02020603050405020304" pitchFamily="18" charset="0"/>
              </a:rPr>
              <a:t>Description: The aim is to develop a remote sensing and/or sensor-based Early Warning System (EWS) for GLOFs by utilizing remote sensing data, network of IoT sensors and advanced data analytics. </a:t>
            </a:r>
          </a:p>
          <a:p>
            <a:pPr algn="just">
              <a:lnSpc>
                <a:spcPct val="150000"/>
              </a:lnSpc>
            </a:pPr>
            <a:r>
              <a:rPr lang="en-US" dirty="0">
                <a:cs typeface="Times New Roman" panose="02020603050405020304" pitchFamily="18" charset="0"/>
              </a:rPr>
              <a:t>The system will continuously monitor and identify critical changes in lake size, water level, temperature, sudden water flow, dam stability and ground movement etc. around glacial lakes. The machine learning algorithms will </a:t>
            </a:r>
            <a:r>
              <a:rPr lang="en-US" dirty="0" err="1">
                <a:cs typeface="Times New Roman" panose="02020603050405020304" pitchFamily="18" charset="0"/>
              </a:rPr>
              <a:t>analyse</a:t>
            </a:r>
            <a:r>
              <a:rPr lang="en-US" dirty="0">
                <a:cs typeface="Times New Roman" panose="02020603050405020304" pitchFamily="18" charset="0"/>
              </a:rPr>
              <a:t> the information to detect early signs of potential outbursts.</a:t>
            </a: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15A856-2F70-F06F-B73C-4BFEFB64642B}"/>
              </a:ext>
            </a:extLst>
          </p:cNvPr>
          <p:cNvSpPr>
            <a:spLocks noGrp="1"/>
          </p:cNvSpPr>
          <p:nvPr>
            <p:ph idx="4294967295"/>
          </p:nvPr>
        </p:nvSpPr>
        <p:spPr>
          <a:xfrm>
            <a:off x="1113415" y="457200"/>
            <a:ext cx="8394268" cy="3764972"/>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 </a:t>
            </a:r>
            <a:r>
              <a:rPr lang="en-US" dirty="0">
                <a:cs typeface="Times New Roman" panose="02020603050405020304" pitchFamily="18" charset="0"/>
              </a:rPr>
              <a:t>This approach will significantly enhance the capability to predict and respond to GLOFs, improving safety, reducing economic losses, and contributing to resilient infrastructure planning in glacial regions. </a:t>
            </a:r>
          </a:p>
          <a:p>
            <a:pPr algn="just">
              <a:lnSpc>
                <a:spcPct val="150000"/>
              </a:lnSpc>
            </a:pPr>
            <a:r>
              <a:rPr lang="en-US" dirty="0">
                <a:cs typeface="Times New Roman" panose="02020603050405020304" pitchFamily="18" charset="0"/>
              </a:rPr>
              <a:t>Expected Solution: A Sensor which can be installed in glacial lake area, or a predictive model that significantly improves the Early Warning System ability for GLOFs, providing critical lead time for evacuation and mitigation efforts.</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3211006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207818" y="885104"/>
            <a:ext cx="11523518" cy="5255923"/>
          </a:xfrm>
        </p:spPr>
        <p:txBody>
          <a:bodyPr>
            <a:noAutofit/>
          </a:bodyPr>
          <a:lstStyle/>
          <a:p>
            <a:pPr algn="just">
              <a:lnSpc>
                <a:spcPct val="150000"/>
              </a:lnSpc>
              <a:buFont typeface="Arial" panose="020B0604020202020204" pitchFamily="34" charset="0"/>
              <a:buChar char="•"/>
            </a:pPr>
            <a:r>
              <a:rPr lang="en-US" dirty="0"/>
              <a:t> It aimed at sharing experiences and lessons from the implementation of the project and to apply </a:t>
            </a:r>
            <a:r>
              <a:rPr lang="en-US" dirty="0" err="1"/>
              <a:t>measuresinfuture</a:t>
            </a:r>
            <a:r>
              <a:rPr lang="en-US" dirty="0"/>
              <a:t> interventions in Bhutan and other GLOF prone </a:t>
            </a:r>
            <a:r>
              <a:rPr lang="en-US" dirty="0" err="1"/>
              <a:t>countriesinthe</a:t>
            </a:r>
            <a:r>
              <a:rPr lang="en-US" dirty="0"/>
              <a:t> </a:t>
            </a:r>
            <a:r>
              <a:rPr lang="en-US" dirty="0" err="1"/>
              <a:t>regionandbeyond.The</a:t>
            </a:r>
            <a:r>
              <a:rPr lang="en-US" dirty="0"/>
              <a:t> conference also considered and deliberated on the recommendations and </a:t>
            </a:r>
            <a:r>
              <a:rPr lang="en-US" dirty="0" err="1"/>
              <a:t>resolutionsfrom</a:t>
            </a:r>
            <a:r>
              <a:rPr lang="en-US" dirty="0"/>
              <a:t> similar past and ongoing initiatives such as the “Bhutan Climate Summit for a Living Himalayas” held in Bhutan in November 2011 and the “Regional Knowledge Sharing for Effective Risk Management of Hydro-meteorological hazards in the Hindu-Kush-Himalayan </a:t>
            </a:r>
            <a:r>
              <a:rPr lang="en-US" dirty="0" err="1"/>
              <a:t>Region”held</a:t>
            </a:r>
            <a:r>
              <a:rPr lang="en-US" dirty="0"/>
              <a:t> in Kathmandu in March 2012.</a:t>
            </a:r>
          </a:p>
          <a:p>
            <a:pPr algn="just">
              <a:lnSpc>
                <a:spcPct val="150000"/>
              </a:lnSpc>
              <a:buFont typeface="Arial" panose="020B0604020202020204" pitchFamily="34" charset="0"/>
              <a:buChar char="•"/>
            </a:pPr>
            <a:r>
              <a:rPr lang="en-US" dirty="0"/>
              <a:t> In addition, the conference also enhanced learning and knowledge sharing, enabling the replication of effective disaster risk reduction measures and adaptation to climate change both within Bhutan and in other </a:t>
            </a:r>
            <a:r>
              <a:rPr lang="en-US" dirty="0" err="1"/>
              <a:t>countriesfacing</a:t>
            </a:r>
            <a:r>
              <a:rPr lang="en-US" dirty="0"/>
              <a:t> climate change-induced GLOF risks. </a:t>
            </a:r>
          </a:p>
          <a:p>
            <a:pPr algn="just">
              <a:lnSpc>
                <a:spcPct val="150000"/>
              </a:lnSpc>
              <a:buFont typeface="Arial" panose="020B0604020202020204" pitchFamily="34" charset="0"/>
              <a:buChar char="•"/>
            </a:pPr>
            <a:r>
              <a:rPr lang="en-US" dirty="0"/>
              <a:t>More than 70 participants attended the conference with representatives from the Royal Government of Bhutan and other mountain and/or GLOF-prone </a:t>
            </a:r>
            <a:r>
              <a:rPr lang="en-US" dirty="0" err="1"/>
              <a:t>countriessuch</a:t>
            </a:r>
            <a:r>
              <a:rPr lang="en-US" dirty="0"/>
              <a:t> as Nepal, India, Japan, Austria, Norway and United States of America (USA). In addition, the conference saw participants from UNDP and USAID.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09613" y="1108940"/>
            <a:ext cx="11139487" cy="5032375"/>
          </a:xfrm>
        </p:spPr>
        <p:txBody>
          <a:bodyPr>
            <a:normAutofit/>
          </a:bodyPr>
          <a:lstStyle/>
          <a:p>
            <a:pPr algn="just">
              <a:lnSpc>
                <a:spcPct val="150000"/>
              </a:lnSpc>
              <a:buFont typeface="Arial" panose="020B0604020202020204" pitchFamily="34" charset="0"/>
              <a:buChar char="•"/>
            </a:pPr>
            <a:r>
              <a:rPr lang="en-US" dirty="0"/>
              <a:t>A set of three sensors are required to be interfaced for the Glacier lakes monitoring system. Open air Level sensor (OAS) will measure the distance to the water from the air.</a:t>
            </a:r>
          </a:p>
          <a:p>
            <a:pPr algn="just">
              <a:lnSpc>
                <a:spcPct val="150000"/>
              </a:lnSpc>
              <a:buFont typeface="Arial" panose="020B0604020202020204" pitchFamily="34" charset="0"/>
              <a:buChar char="•"/>
            </a:pPr>
            <a:r>
              <a:rPr lang="en-US" dirty="0"/>
              <a:t>Sensor Electronics consists of a PIC24FJ64GB106 Board with three sensor circuitry. This base board communicates with the Host unit through a RS485 link. A separate Transformer board is used for powering the sensors. </a:t>
            </a:r>
            <a:endParaRPr lang="en-US" b="1" dirty="0"/>
          </a:p>
          <a:p>
            <a:pPr algn="just">
              <a:lnSpc>
                <a:spcPct val="150000"/>
              </a:lnSpc>
              <a:buFont typeface="Arial" panose="020B0604020202020204" pitchFamily="34" charset="0"/>
              <a:buChar char="•"/>
            </a:pPr>
            <a:r>
              <a:rPr lang="en-US" dirty="0"/>
              <a:t>The Near-real time monitoring is being done for 2 potentially vulnerable lakes. Two such sensors have already been deployed and commissioned at vulnerable lakes, Shako Cho (4987m) and </a:t>
            </a:r>
            <a:r>
              <a:rPr lang="en-US" dirty="0" err="1"/>
              <a:t>Kupup</a:t>
            </a:r>
            <a:r>
              <a:rPr lang="en-US" dirty="0"/>
              <a:t> Cho (3982 m) as shown in Fig 4.</a:t>
            </a:r>
          </a:p>
          <a:p>
            <a:pPr algn="just">
              <a:lnSpc>
                <a:spcPct val="150000"/>
              </a:lnSpc>
              <a:buFont typeface="Arial" panose="020B0604020202020204" pitchFamily="34" charset="0"/>
              <a:buChar char="•"/>
            </a:pPr>
            <a:r>
              <a:rPr lang="en-US" dirty="0"/>
              <a:t> Under normal condition, the sensor records water level every 10 minutes and transmits the readings every 30 minutes through INSAT Satellite in AWS format. In case of dam break/collapse, the sensor will record water level data every 2.5 minutes, once the threshold is crossed. </a:t>
            </a:r>
            <a:endParaRPr lang="en-IN"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35082" y="0"/>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675337" y="816986"/>
            <a:ext cx="10342563" cy="4960937"/>
          </a:xfrm>
        </p:spPr>
        <p:txBody>
          <a:bodyPr>
            <a:normAutofit/>
          </a:bodyPr>
          <a:lstStyle/>
          <a:p>
            <a:pPr algn="just">
              <a:lnSpc>
                <a:spcPct val="150000"/>
              </a:lnSpc>
              <a:buFont typeface="Arial" panose="020B0604020202020204" pitchFamily="34" charset="0"/>
              <a:buChar char="•"/>
            </a:pPr>
            <a:r>
              <a:rPr lang="en-US" b="1" dirty="0"/>
              <a:t>High Cost of Implementation</a:t>
            </a:r>
            <a:r>
              <a:rPr lang="en-US" dirty="0"/>
              <a:t>: Establishing an EWS can be expensive, requiring advanced technology, infrastructure, and ongoing maintenance.</a:t>
            </a:r>
          </a:p>
          <a:p>
            <a:pPr algn="just">
              <a:lnSpc>
                <a:spcPct val="150000"/>
              </a:lnSpc>
              <a:buFont typeface="Arial" panose="020B0604020202020204" pitchFamily="34" charset="0"/>
              <a:buChar char="•"/>
            </a:pPr>
            <a:r>
              <a:rPr lang="en-US" b="1" dirty="0"/>
              <a:t>Data Reliability</a:t>
            </a:r>
            <a:r>
              <a:rPr lang="en-US" dirty="0"/>
              <a:t>: The effectiveness of an EWS depends on the accuracy and reliability of the data collected. In remote areas, data may be sparse or unreliable.</a:t>
            </a:r>
          </a:p>
          <a:p>
            <a:pPr algn="just">
              <a:lnSpc>
                <a:spcPct val="150000"/>
              </a:lnSpc>
              <a:buFont typeface="Arial" panose="020B0604020202020204" pitchFamily="34" charset="0"/>
              <a:buChar char="•"/>
            </a:pPr>
            <a:r>
              <a:rPr lang="en-US" b="1" dirty="0"/>
              <a:t>Technical Challenges</a:t>
            </a:r>
            <a:r>
              <a:rPr lang="en-US" dirty="0"/>
              <a:t>: Monitoring systems may be hampered by harsh environmental conditions, making it difficult to maintain and operate equipment.</a:t>
            </a:r>
          </a:p>
          <a:p>
            <a:pPr algn="just">
              <a:lnSpc>
                <a:spcPct val="150000"/>
              </a:lnSpc>
              <a:buFont typeface="Arial" panose="020B0604020202020204" pitchFamily="34" charset="0"/>
              <a:buChar char="•"/>
            </a:pPr>
            <a:r>
              <a:rPr lang="en-US" b="1" dirty="0"/>
              <a:t>Limited Predictive Capability</a:t>
            </a:r>
            <a:r>
              <a:rPr lang="en-US" dirty="0"/>
              <a:t>: Predicting the timing and magnitude of GLOFs can be challenging, as they can be triggered by sudden events like heavy rainfall or seismic activity.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228600" y="-212004"/>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529936" y="1091046"/>
            <a:ext cx="10380519" cy="5247698"/>
          </a:xfrm>
        </p:spPr>
        <p:txBody>
          <a:bodyPr>
            <a:noAutofit/>
          </a:bodyPr>
          <a:lstStyle/>
          <a:p>
            <a:pPr algn="just">
              <a:lnSpc>
                <a:spcPct val="150000"/>
              </a:lnSpc>
              <a:buFont typeface="Arial" panose="020B0604020202020204" pitchFamily="34" charset="0"/>
              <a:buChar char="•"/>
            </a:pPr>
            <a:r>
              <a:rPr lang="en-US" dirty="0">
                <a:cs typeface="Times New Roman" panose="02020603050405020304" pitchFamily="18" charset="0"/>
              </a:rPr>
              <a:t>At its core, the system integrates advanced remote sensing technologies and in-situ sensors to continuously monitor glacial lakes and surrounding hydrological conditions. Data collected is managed in a centralized database, where sophisticated hydrological models analyze trends and predict potential GLOF events based on real-time inputs. </a:t>
            </a:r>
          </a:p>
          <a:p>
            <a:pPr algn="just">
              <a:lnSpc>
                <a:spcPct val="150000"/>
              </a:lnSpc>
              <a:buFont typeface="Arial" panose="020B0604020202020204" pitchFamily="34" charset="0"/>
              <a:buChar char="•"/>
            </a:pPr>
            <a:r>
              <a:rPr lang="en-US" dirty="0">
                <a:cs typeface="Times New Roman" panose="02020603050405020304" pitchFamily="18" charset="0"/>
              </a:rPr>
              <a:t>A robust communication module ensures timely alerts are disseminated to at-risk communities via multiple channels, including SMS and mobile applications. </a:t>
            </a:r>
          </a:p>
          <a:p>
            <a:pPr algn="just">
              <a:lnSpc>
                <a:spcPct val="150000"/>
              </a:lnSpc>
              <a:buFont typeface="Arial" panose="020B0604020202020204" pitchFamily="34" charset="0"/>
              <a:buChar char="•"/>
            </a:pPr>
            <a:r>
              <a:rPr lang="en-US" dirty="0">
                <a:cs typeface="Times New Roman" panose="02020603050405020304" pitchFamily="18" charset="0"/>
              </a:rPr>
              <a:t>Furthermore, the system emphasizes community engagement by incorporating local knowledge and fostering collaboration among stakeholders. Training programs and emergency response drills are conducted to prepare communities for effective action during potential flood events. </a:t>
            </a:r>
          </a:p>
          <a:p>
            <a:pPr algn="just">
              <a:lnSpc>
                <a:spcPct val="150000"/>
              </a:lnSpc>
              <a:buFont typeface="Arial" panose="020B0604020202020204" pitchFamily="34" charset="0"/>
              <a:buChar char="•"/>
            </a:pPr>
            <a:r>
              <a:rPr lang="en-US" dirty="0">
                <a:cs typeface="Times New Roman" panose="02020603050405020304" pitchFamily="18" charset="0"/>
              </a:rPr>
              <a:t>By combining cutting-edge technology with community involvement, this EWS not only aims to provide timely warnings but also empowers communities to take proactive measures, ultimately minimizing the risks associated with GLOFs.</a:t>
            </a:r>
            <a:endParaRPr lang="en-IN" dirty="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228600" y="111918"/>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526041" y="836612"/>
            <a:ext cx="10948987" cy="5032375"/>
          </a:xfrm>
        </p:spPr>
        <p:txBody>
          <a:bodyPr>
            <a:normAutofit/>
          </a:bodyPr>
          <a:lstStyle/>
          <a:p>
            <a:pPr algn="just">
              <a:lnSpc>
                <a:spcPct val="150000"/>
              </a:lnSpc>
              <a:buFont typeface="Arial" panose="020B0604020202020204" pitchFamily="34" charset="0"/>
              <a:buChar char="•"/>
            </a:pPr>
            <a:r>
              <a:rPr lang="en-US" b="1" dirty="0"/>
              <a:t>Risk Mitigation</a:t>
            </a:r>
            <a:r>
              <a:rPr lang="en-US" dirty="0"/>
              <a:t>: EWS can significantly reduce the risks associated with GLOFs by providing timely alerts, allowing communities to prepare and evacuate if necessary.</a:t>
            </a:r>
          </a:p>
          <a:p>
            <a:pPr algn="just">
              <a:lnSpc>
                <a:spcPct val="150000"/>
              </a:lnSpc>
              <a:buFont typeface="Arial" panose="020B0604020202020204" pitchFamily="34" charset="0"/>
              <a:buChar char="•"/>
            </a:pPr>
            <a:r>
              <a:rPr lang="en-US" b="1" dirty="0"/>
              <a:t>Enhanced Data Collection</a:t>
            </a:r>
            <a:r>
              <a:rPr lang="en-US" dirty="0"/>
              <a:t>: These systems improve the collection of hydrological and meteorological data, which can enhance understanding of glacial dynamics and potential flood risks.</a:t>
            </a:r>
          </a:p>
          <a:p>
            <a:pPr algn="just">
              <a:lnSpc>
                <a:spcPct val="150000"/>
              </a:lnSpc>
              <a:buFont typeface="Arial" panose="020B0604020202020204" pitchFamily="34" charset="0"/>
              <a:buChar char="•"/>
            </a:pPr>
            <a:r>
              <a:rPr lang="en-US" b="1" dirty="0"/>
              <a:t>Community Awareness</a:t>
            </a:r>
            <a:r>
              <a:rPr lang="en-US" dirty="0"/>
              <a:t>: EWS raise awareness about the dangers of GLOFs, promoting proactive measures and preparedness within vulnerable communities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t>
            </a:r>
            <a:r>
              <a:rPr lang="en-US" b="1" dirty="0"/>
              <a:t>Improved Response Coordination</a:t>
            </a:r>
            <a:r>
              <a:rPr lang="en-US" dirty="0"/>
              <a:t>: EWS facilitate better coordination among local authorities, emergency services, and community organizations, ensuring a more organized response during a crisis.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31576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561108" y="1049482"/>
            <a:ext cx="9687791" cy="5019531"/>
          </a:xfrm>
        </p:spPr>
        <p:txBody>
          <a:bodyPr>
            <a:normAutofit/>
          </a:bodyPr>
          <a:lstStyle/>
          <a:p>
            <a:pPr algn="just">
              <a:lnSpc>
                <a:spcPct val="150000"/>
              </a:lnSpc>
              <a:buFont typeface="Arial" panose="020B0604020202020204" pitchFamily="34" charset="0"/>
              <a:buChar char="•"/>
            </a:pPr>
            <a:r>
              <a:rPr lang="en-US" dirty="0"/>
              <a:t>The change in ‘global Climate’ causes worldwide receding of mountain glaciers and glacier lakes are increasing in number and size. Accelerated glacial melt increases the risk of avalanches and floods, and causes lakes formed from melting glaciers to expand[1]. </a:t>
            </a:r>
          </a:p>
          <a:p>
            <a:pPr algn="just">
              <a:lnSpc>
                <a:spcPct val="150000"/>
              </a:lnSpc>
              <a:buFont typeface="Arial" panose="020B0604020202020204" pitchFamily="34" charset="0"/>
              <a:buChar char="•"/>
            </a:pPr>
            <a:r>
              <a:rPr lang="en-US" dirty="0"/>
              <a:t>Many Himalayan basins report fast growing lakes greatly increasing the threat of glacial lake outburst floods (GLOFs). Glacial lakes bursting their banks can have catastrophic consequences for people, agriculture and hydropower infrastructure downstream[2].</a:t>
            </a:r>
          </a:p>
          <a:p>
            <a:pPr algn="just">
              <a:lnSpc>
                <a:spcPct val="150000"/>
              </a:lnSpc>
              <a:buFont typeface="Arial" panose="020B0604020202020204" pitchFamily="34" charset="0"/>
              <a:buChar char="•"/>
            </a:pPr>
            <a:r>
              <a:rPr lang="en-US" dirty="0"/>
              <a:t> The challenge is to </a:t>
            </a:r>
            <a:r>
              <a:rPr lang="en-US" dirty="0" err="1"/>
              <a:t>minimise</a:t>
            </a:r>
            <a:r>
              <a:rPr lang="en-US" dirty="0"/>
              <a:t> the risk of outburst and to reduce the vulnerability of nearby communities while securing the potential benefits of the lakes. </a:t>
            </a:r>
          </a:p>
          <a:p>
            <a:pPr algn="just">
              <a:lnSpc>
                <a:spcPct val="150000"/>
              </a:lnSpc>
              <a:buFont typeface="Arial" panose="020B0604020202020204" pitchFamily="34" charset="0"/>
              <a:buChar char="•"/>
            </a:pPr>
            <a:r>
              <a:rPr lang="en-US" dirty="0"/>
              <a:t>Scientific information about existing glacial lakes, enhanced by monitoring and early warning systems, and mitigation measures to reduce the impact of glacial melting is essential. </a:t>
            </a: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966356" y="290946"/>
            <a:ext cx="9372600" cy="5673436"/>
          </a:xfrm>
        </p:spPr>
        <p:txBody>
          <a:bodyPr>
            <a:normAutofit/>
          </a:bodyPr>
          <a:lstStyle/>
          <a:p>
            <a:pPr algn="just">
              <a:lnSpc>
                <a:spcPct val="150000"/>
              </a:lnSpc>
              <a:buFont typeface="Arial" panose="020B0604020202020204" pitchFamily="34" charset="0"/>
              <a:buChar char="•"/>
            </a:pPr>
            <a:r>
              <a:rPr lang="en-US" dirty="0"/>
              <a:t>Glacial lake outburst floods have long been known to occur in different parts of the world. In 1941, an outburst flood destroyed the city of Huaraz in Peru killing 4,500 people </a:t>
            </a:r>
            <a:r>
              <a:rPr lang="en-US" dirty="0" err="1"/>
              <a:t>Lliboutry</a:t>
            </a:r>
            <a:r>
              <a:rPr lang="en-US" dirty="0"/>
              <a:t> et al. 1977).</a:t>
            </a:r>
          </a:p>
          <a:p>
            <a:pPr algn="just">
              <a:lnSpc>
                <a:spcPct val="150000"/>
              </a:lnSpc>
              <a:buFont typeface="Arial" panose="020B0604020202020204" pitchFamily="34" charset="0"/>
              <a:buChar char="•"/>
            </a:pPr>
            <a:r>
              <a:rPr lang="en-US" dirty="0"/>
              <a:t> Outbursts from a glacier-dammed lake in the Swiss Alps in 1968 and 1970 triggered debris flows and caused heavy damage in the village of </a:t>
            </a:r>
            <a:r>
              <a:rPr lang="en-US" dirty="0" err="1"/>
              <a:t>Saas</a:t>
            </a:r>
            <a:r>
              <a:rPr lang="en-US" dirty="0"/>
              <a:t> </a:t>
            </a:r>
            <a:r>
              <a:rPr lang="en-US" dirty="0" err="1"/>
              <a:t>Balen</a:t>
            </a:r>
            <a:r>
              <a:rPr lang="en-US" dirty="0"/>
              <a:t>. The 1968 event eroded about 400,000 cubic </a:t>
            </a:r>
            <a:r>
              <a:rPr lang="en-US" dirty="0" err="1"/>
              <a:t>metres</a:t>
            </a:r>
            <a:r>
              <a:rPr lang="en-US" dirty="0"/>
              <a:t> of debris (Horstman 2004). </a:t>
            </a:r>
          </a:p>
          <a:p>
            <a:pPr algn="just">
              <a:lnSpc>
                <a:spcPct val="150000"/>
              </a:lnSpc>
              <a:buFont typeface="Arial" panose="020B0604020202020204" pitchFamily="34" charset="0"/>
              <a:buChar char="•"/>
            </a:pPr>
            <a:r>
              <a:rPr lang="en-US" dirty="0"/>
              <a:t>From 14 to 17 June 2013, the Indian state of Uttarakhand and adjoining area received heavy rainfall, which was about 375 percent more than the benchmark rainfall during a normal monsoon. </a:t>
            </a:r>
            <a:endParaRPr lang="en-IN"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800" dirty="0"/>
              <a:t>Monitoring Module</a:t>
            </a:r>
          </a:p>
          <a:p>
            <a:pPr algn="just">
              <a:lnSpc>
                <a:spcPct val="150000"/>
              </a:lnSpc>
              <a:buFont typeface="Arial" panose="020B0604020202020204" pitchFamily="34" charset="0"/>
              <a:buChar char="•"/>
            </a:pPr>
            <a:r>
              <a:rPr lang="en-US" sz="2800" dirty="0"/>
              <a:t>Data Collection and Management Module</a:t>
            </a:r>
            <a:endParaRPr lang="en-IN" sz="2800" dirty="0"/>
          </a:p>
          <a:p>
            <a:pPr algn="just">
              <a:lnSpc>
                <a:spcPct val="150000"/>
              </a:lnSpc>
              <a:buFont typeface="Arial" panose="020B0604020202020204" pitchFamily="34" charset="0"/>
              <a:buChar char="•"/>
            </a:pPr>
            <a:r>
              <a:rPr lang="en-IN" sz="2800" dirty="0"/>
              <a:t>Risk Assessment Module</a:t>
            </a:r>
          </a:p>
          <a:p>
            <a:pPr algn="just">
              <a:lnSpc>
                <a:spcPct val="150000"/>
              </a:lnSpc>
              <a:buFont typeface="Arial" panose="020B0604020202020204" pitchFamily="34" charset="0"/>
              <a:buChar char="•"/>
            </a:pPr>
            <a:r>
              <a:rPr lang="en-IN" sz="2800" dirty="0"/>
              <a:t>Analysis and Prediction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322119" y="571500"/>
            <a:ext cx="10058400" cy="1449388"/>
          </a:xfrm>
        </p:spPr>
        <p:txBody>
          <a:bodyPr>
            <a:normAutofit fontScale="90000"/>
          </a:bodyPr>
          <a:lstStyle/>
          <a:p>
            <a:r>
              <a:rPr lang="en-IN" sz="4400" dirty="0"/>
              <a:t>Monitoring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628631" y="0"/>
            <a:ext cx="7868660" cy="4714730"/>
          </a:xfrm>
        </p:spPr>
        <p:txBody>
          <a:bodyPr>
            <a:normAutofit/>
          </a:bodyPr>
          <a:lstStyle/>
          <a:p>
            <a:pPr algn="just">
              <a:lnSpc>
                <a:spcPct val="150000"/>
              </a:lnSpc>
            </a:pPr>
            <a:r>
              <a:rPr lang="en-US" dirty="0"/>
              <a:t>Remote Sensing: Use of satellite imagery and aerial surveys to monitor glacial lakes, ice mass, and changes in glacial morphology.</a:t>
            </a:r>
          </a:p>
          <a:p>
            <a:pPr algn="just">
              <a:lnSpc>
                <a:spcPct val="150000"/>
              </a:lnSpc>
            </a:pPr>
            <a:r>
              <a:rPr lang="en-US" dirty="0"/>
              <a:t>In-Situ Sensors: Installation of sensors to measure water levels, temperature, and precipitation in real-time.</a:t>
            </a:r>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498764" y="484115"/>
            <a:ext cx="10058400" cy="1449388"/>
          </a:xfrm>
        </p:spPr>
        <p:txBody>
          <a:bodyPr>
            <a:noAutofit/>
          </a:bodyPr>
          <a:lstStyle/>
          <a:p>
            <a:r>
              <a:rPr lang="en-US" sz="4000" dirty="0"/>
              <a:t>Data Collection and Management</a:t>
            </a:r>
            <a:br>
              <a:rPr lang="en-IN" sz="4000" dirty="0"/>
            </a:br>
            <a:br>
              <a:rPr lang="en-IN" sz="4000" b="1" dirty="0">
                <a:latin typeface="Times New Roman" panose="02020603050405020304" pitchFamily="18" charset="0"/>
                <a:cs typeface="Times New Roman" panose="02020603050405020304" pitchFamily="18" charset="0"/>
              </a:rPr>
            </a:br>
            <a:endParaRPr lang="en-IN" sz="4000"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816316" y="0"/>
            <a:ext cx="7104639" cy="5414241"/>
          </a:xfrm>
        </p:spPr>
        <p:txBody>
          <a:bodyPr>
            <a:normAutofit/>
          </a:bodyPr>
          <a:lstStyle/>
          <a:p>
            <a:pPr algn="just">
              <a:lnSpc>
                <a:spcPct val="150000"/>
              </a:lnSpc>
            </a:pPr>
            <a:r>
              <a:rPr lang="en-IN" dirty="0"/>
              <a:t>Data Integration: Aggregation of data from various sources, including meteorological stations, hydrological data, and glacier monitoring tools.</a:t>
            </a:r>
          </a:p>
          <a:p>
            <a:pPr algn="just">
              <a:lnSpc>
                <a:spcPct val="150000"/>
              </a:lnSpc>
            </a:pPr>
            <a:r>
              <a:rPr lang="en-IN" dirty="0"/>
              <a:t>Database Management: A robust database to store and manage historical and real-time data for analysis.</a:t>
            </a:r>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375" y="245196"/>
            <a:ext cx="10058400" cy="1449388"/>
          </a:xfrm>
        </p:spPr>
        <p:txBody>
          <a:bodyPr>
            <a:normAutofit fontScale="90000"/>
          </a:bodyPr>
          <a:lstStyle/>
          <a:p>
            <a:r>
              <a:rPr lang="en-IN" sz="4400" dirty="0"/>
              <a:t>Risk Assessment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2054225" y="374073"/>
            <a:ext cx="7741227" cy="4655849"/>
          </a:xfrm>
        </p:spPr>
        <p:txBody>
          <a:bodyPr>
            <a:normAutofit/>
          </a:bodyPr>
          <a:lstStyle/>
          <a:p>
            <a:pPr algn="just">
              <a:lnSpc>
                <a:spcPct val="150000"/>
              </a:lnSpc>
            </a:pPr>
            <a:r>
              <a:rPr lang="en-US" dirty="0"/>
              <a:t>Hydrological Modeling: Simulation models to predict the behavior of glacial lakes and potential flood scenarios based on various factors, including rainfall and glacial melt.</a:t>
            </a:r>
          </a:p>
          <a:p>
            <a:pPr algn="just">
              <a:lnSpc>
                <a:spcPct val="150000"/>
              </a:lnSpc>
            </a:pPr>
            <a:r>
              <a:rPr lang="en-US" dirty="0"/>
              <a:t>Vulnerability Analysis: Assessment of the susceptibility of communities and infrastructure to GLOFs.</a:t>
            </a:r>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342900" y="235671"/>
            <a:ext cx="10058400" cy="1449388"/>
          </a:xfrm>
        </p:spPr>
        <p:txBody>
          <a:bodyPr>
            <a:normAutofit fontScale="90000"/>
          </a:bodyPr>
          <a:lstStyle/>
          <a:p>
            <a:r>
              <a:rPr lang="en-IN" sz="4400" dirty="0"/>
              <a:t>Analysis and Prediction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2514600" y="374073"/>
            <a:ext cx="6369627" cy="4270086"/>
          </a:xfrm>
        </p:spPr>
        <p:txBody>
          <a:bodyPr>
            <a:normAutofit/>
          </a:bodyPr>
          <a:lstStyle/>
          <a:p>
            <a:pPr>
              <a:lnSpc>
                <a:spcPct val="150000"/>
              </a:lnSpc>
            </a:pPr>
            <a:r>
              <a:rPr lang="en-US" dirty="0"/>
              <a:t>Trend Analysis: Analysis of historical data to identify trends and potential triggers for GLOFs</a:t>
            </a:r>
          </a:p>
          <a:p>
            <a:pPr>
              <a:lnSpc>
                <a:spcPct val="150000"/>
              </a:lnSpc>
            </a:pPr>
            <a:r>
              <a:rPr lang="en-US" dirty="0"/>
              <a:t>.Early Warning Algorithms: Development of algorithms that can provide forecasts based on real-time data inputs and predictive modeling.</a:t>
            </a: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07818" y="-35083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091046" y="797214"/>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55863" y="-28459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748146" y="1057131"/>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4603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16973" y="1223097"/>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41564" y="-200602"/>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48145" y="1112982"/>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85800" y="-169430"/>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154382" y="168131"/>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550718" y="-21085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891146" y="773402"/>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509154" y="711777"/>
            <a:ext cx="10619510" cy="5434445"/>
          </a:xfrm>
        </p:spPr>
        <p:txBody>
          <a:bodyPr>
            <a:noAutofit/>
          </a:bodyPr>
          <a:lstStyle/>
          <a:p>
            <a:pPr algn="just">
              <a:lnSpc>
                <a:spcPct val="150000"/>
              </a:lnSpc>
              <a:buFont typeface="Arial" panose="020B0604020202020204" pitchFamily="34" charset="0"/>
              <a:buChar char="•"/>
            </a:pPr>
            <a:r>
              <a:rPr lang="en-US" dirty="0"/>
              <a:t>Providing a secure life for fellowmen is the mandate of any technocrat. The glacier lakes are a potential danger to those living down-streams especially with global climate change. Limited resources and technologies to deal during pre and post disaster phases increase the insecurity in the minds of communities living along the downstream villages in the mountain region. </a:t>
            </a:r>
          </a:p>
          <a:p>
            <a:pPr algn="just">
              <a:lnSpc>
                <a:spcPct val="150000"/>
              </a:lnSpc>
              <a:buFont typeface="Arial" panose="020B0604020202020204" pitchFamily="34" charset="0"/>
              <a:buChar char="•"/>
            </a:pPr>
            <a:r>
              <a:rPr lang="en-US" dirty="0"/>
              <a:t>The Glacier Lake Monitoring System developed by the Centre for Development of Advanced Computing is the first-of-its-kind in the country and will be a great boon to the nation in the area of disaster forecast and management. Currently the system is in operation at Shako Cho Lake 4987meters and </a:t>
            </a:r>
            <a:r>
              <a:rPr lang="en-US" dirty="0" err="1"/>
              <a:t>Kupup</a:t>
            </a:r>
            <a:r>
              <a:rPr lang="en-US" dirty="0"/>
              <a:t> Cho 3982meters above the mean sea level. </a:t>
            </a:r>
          </a:p>
          <a:p>
            <a:pPr algn="just">
              <a:lnSpc>
                <a:spcPct val="150000"/>
              </a:lnSpc>
              <a:buFont typeface="Arial" panose="020B0604020202020204" pitchFamily="34" charset="0"/>
              <a:buChar char="•"/>
            </a:pPr>
            <a:r>
              <a:rPr lang="en-US" dirty="0"/>
              <a:t>There are around 233 potentially dangerous glacier lakes in the state of Sikkim. Arming all the glacier lakes with our system, earlier and more accurate prediction of potential risks associated with GLOFs and the management and mitigation of disasters’ impact on the environment can be made possible. </a:t>
            </a:r>
            <a:endParaRPr lang="en-IN" dirty="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958</TotalTime>
  <Words>2090</Words>
  <Application>Microsoft Office PowerPoint</Application>
  <PresentationFormat>Widescreen</PresentationFormat>
  <Paragraphs>83</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Celestial</vt:lpstr>
      <vt:lpstr>PowerPoint Presentation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Monitoring Module  </vt:lpstr>
      <vt:lpstr>Data Collection and Management  </vt:lpstr>
      <vt:lpstr>Risk Assessment Module  </vt:lpstr>
      <vt:lpstr>Analysis and Prediction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35</cp:revision>
  <dcterms:created xsi:type="dcterms:W3CDTF">2024-08-14T12:13:16Z</dcterms:created>
  <dcterms:modified xsi:type="dcterms:W3CDTF">2024-10-07T13:46:23Z</dcterms:modified>
</cp:coreProperties>
</file>