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4411799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75047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51149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0762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89497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62577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79780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08859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29357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36813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43462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02513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267377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001713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153060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607148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44850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264450903"/>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521121" y="2905780"/>
            <a:ext cx="7578841" cy="523220"/>
          </a:xfrm>
          <a:prstGeom prst="rect">
            <a:avLst/>
          </a:prstGeom>
          <a:noFill/>
        </p:spPr>
        <p:txBody>
          <a:bodyPr wrap="square">
            <a:spAutoFit/>
          </a:bodyPr>
          <a:lstStyle/>
          <a:p>
            <a:r>
              <a:rPr lang="en-US" sz="2800" b="1" dirty="0"/>
              <a:t>Drug Inventory and supply chain Tracking system</a:t>
            </a:r>
            <a:endParaRPr lang="en-IN" sz="2800" b="1"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76646" y="-96693"/>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77982" y="852054"/>
            <a:ext cx="10660640" cy="4553167"/>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With the aim to provide "Right Quantity of "Right Product" on "Right Place" on "Right Time" in "Right Condition" at "Right Cost" for "Right People" and also to streamline the distribution of drugs to institutions and ensure availability of drugs at all times, a new, innovative system named Drug Inventory and supply chain Tracking system is required: To improve efficiency and effectiveness of procurement and distribution systems through robust quality controls To provide dashboard based online monitoring of all activities at each level Tracking of vendor activities like preparation of Supply Order, Shipment etc.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Monitoring of Drug consumption pattern at the Hospitals/Medical Institutions Level</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66253" y="-304511"/>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433944" y="989013"/>
            <a:ext cx="8769927" cy="5756564"/>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case of low-income countries, antibiotics and anti-malarias are the most commonly counterfeited medicines. Fraudsters are very much interested in manufacturing an exact copy of expensive prescription drugs such as drugs used in the treatment of AIDS, cancer.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They do not bother about the quality and effectiveness of the counterfeited drugs. Another major problem faced by the Pharmaceutical Supply chain system is the management of inventory at each stakeholder’s point.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Inventory management is vital in order to improve operational efficiency as well as to reduce costs, and wastage of medicines [5]. This process involves tracking of inventories and preparing the inventory based on demand, tracking expiration dates of medicines and so on.</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inventory must be properly maintained which would otherwise result in wastage of medications, wastage of money on excess medications, a cut in the marginal profit of the company.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049482" y="872042"/>
            <a:ext cx="9518072" cy="5300157"/>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Systems like </a:t>
            </a:r>
            <a:r>
              <a:rPr lang="en-US" b="1" dirty="0">
                <a:latin typeface="Times New Roman" panose="02020603050405020304" pitchFamily="18" charset="0"/>
                <a:cs typeface="Times New Roman" panose="02020603050405020304" pitchFamily="18" charset="0"/>
              </a:rPr>
              <a:t>McKesson's Supply Chain Management</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Cardinal Health's Inventory Management Solutions</a:t>
            </a:r>
            <a:r>
              <a:rPr lang="en-US" dirty="0">
                <a:latin typeface="Times New Roman" panose="02020603050405020304" pitchFamily="18" charset="0"/>
                <a:cs typeface="Times New Roman" panose="02020603050405020304" pitchFamily="18" charset="0"/>
              </a:rPr>
              <a:t>, and </a:t>
            </a:r>
            <a:r>
              <a:rPr lang="en-US" b="1" dirty="0">
                <a:latin typeface="Times New Roman" panose="02020603050405020304" pitchFamily="18" charset="0"/>
                <a:cs typeface="Times New Roman" panose="02020603050405020304" pitchFamily="18" charset="0"/>
              </a:rPr>
              <a:t>Omnicell's Medication Management System</a:t>
            </a:r>
            <a:r>
              <a:rPr lang="en-US" dirty="0">
                <a:latin typeface="Times New Roman" panose="02020603050405020304" pitchFamily="18" charset="0"/>
                <a:cs typeface="Times New Roman" panose="02020603050405020304" pitchFamily="18" charset="0"/>
              </a:rPr>
              <a:t> provide comprehensive features for tracking inventory levels, monitoring expiration dates, and automating reordering processes.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These platforms often integrate with electronic health records (EHRs) and pharmacy management systems, allowing for seamless data flow and improved accuracy. Additionally, many systems utilize barcode scanning and RFID technology to streamline the dispensing process and minimize human error.</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Regulatory compliance is another crucial aspect, with these systems offering built-in reporting tools to help organizations adhere to regulations regarding controlled substances and product recalls. Overall, these existing solutions contribute to greater efficiency, enhanced safety, and better patient outcomes in healthcare environments.</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314902"/>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976709" y="716971"/>
            <a:ext cx="8718009" cy="4859987"/>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High Initial Costs</a:t>
            </a:r>
            <a:r>
              <a:rPr lang="en-US" dirty="0">
                <a:latin typeface="Times New Roman" panose="02020603050405020304" pitchFamily="18" charset="0"/>
                <a:cs typeface="Times New Roman" panose="02020603050405020304" pitchFamily="18" charset="0"/>
              </a:rPr>
              <a:t>: Setting up a comprehensive tracking system can involve substantial upfront investment in software, hardware, and training.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Complexity</a:t>
            </a:r>
            <a:r>
              <a:rPr lang="en-US" dirty="0">
                <a:latin typeface="Times New Roman" panose="02020603050405020304" pitchFamily="18" charset="0"/>
                <a:cs typeface="Times New Roman" panose="02020603050405020304" pitchFamily="18" charset="0"/>
              </a:rPr>
              <a:t>: The system can be complex to manage, requiring specialized knowledge and training for staff, which can lead to errors if not handled properly.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Dependence on Technology</a:t>
            </a:r>
            <a:r>
              <a:rPr lang="en-US" dirty="0">
                <a:latin typeface="Times New Roman" panose="02020603050405020304" pitchFamily="18" charset="0"/>
                <a:cs typeface="Times New Roman" panose="02020603050405020304" pitchFamily="18" charset="0"/>
              </a:rPr>
              <a:t>: Over-reliance on technology can be problematic. System failures, software bugs, or power outages can disrupt operations.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Security Risks</a:t>
            </a:r>
            <a:r>
              <a:rPr lang="en-US" dirty="0">
                <a:latin typeface="Times New Roman" panose="02020603050405020304" pitchFamily="18" charset="0"/>
                <a:cs typeface="Times New Roman" panose="02020603050405020304" pitchFamily="18" charset="0"/>
              </a:rPr>
              <a:t>: Storing sensitive information digitally increases the risk of data breaches and cyberattacks, potentially compromising patient safety and privacy</a:t>
            </a:r>
            <a:r>
              <a:rPr lang="en-US" dirty="0"/>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24691" y="-30003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028700" y="577849"/>
            <a:ext cx="8925791" cy="5303405"/>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proposed system consists of two servers (application and database server and many inventories(pharmacies) can connect to the application of the system through the URL address of the application server as shown in the figure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1. The application of system(DIMIS) consists of three section (administrator pharmacist and patient,). All are connected through wireless access point (intranet network). The drug’s entering process in the inventory will be done electronically by the administrator or pharmacist, and the information about all the drugs will be stored on database servers.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Administrator section would be responsible for entering the drugs, managing them, and providing the required information about them when it was needed.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460375"/>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097539" y="851982"/>
            <a:ext cx="9582367" cy="5154036"/>
          </a:xfrm>
        </p:spPr>
        <p:txBody>
          <a:bodyPr>
            <a:normAutofit/>
          </a:bodyPr>
          <a:lstStyle/>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I</a:t>
            </a:r>
            <a:r>
              <a:rPr lang="en-US" sz="1800" b="1" dirty="0" err="1">
                <a:latin typeface="Times New Roman" panose="02020603050405020304" pitchFamily="18" charset="0"/>
                <a:cs typeface="Times New Roman" panose="02020603050405020304" pitchFamily="18" charset="0"/>
              </a:rPr>
              <a:t>mproved</a:t>
            </a:r>
            <a:r>
              <a:rPr lang="en-US" sz="1800" b="1" dirty="0">
                <a:latin typeface="Times New Roman" panose="02020603050405020304" pitchFamily="18" charset="0"/>
                <a:cs typeface="Times New Roman" panose="02020603050405020304" pitchFamily="18" charset="0"/>
              </a:rPr>
              <a:t> Accuracy</a:t>
            </a:r>
            <a:r>
              <a:rPr lang="en-US" sz="1800" dirty="0">
                <a:latin typeface="Times New Roman" panose="02020603050405020304" pitchFamily="18" charset="0"/>
                <a:cs typeface="Times New Roman" panose="02020603050405020304" pitchFamily="18" charset="0"/>
              </a:rPr>
              <a:t>: Automated tracking reduces human error, leading to more accurate inventory records and better stock management.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Enhanced Safety</a:t>
            </a:r>
            <a:r>
              <a:rPr lang="en-US" dirty="0">
                <a:latin typeface="Times New Roman" panose="02020603050405020304" pitchFamily="18" charset="0"/>
                <a:cs typeface="Times New Roman" panose="02020603050405020304" pitchFamily="18" charset="0"/>
              </a:rPr>
              <a:t>: By providing real-time data on drug usage and expiration dates, the system helps prevent medication errors and ensures that patients receive safe, effective treatments.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Regulatory Compliance</a:t>
            </a:r>
            <a:r>
              <a:rPr lang="en-US" dirty="0">
                <a:latin typeface="Times New Roman" panose="02020603050405020304" pitchFamily="18" charset="0"/>
                <a:cs typeface="Times New Roman" panose="02020603050405020304" pitchFamily="18" charset="0"/>
              </a:rPr>
              <a:t>: These systems can help organizations maintain compliance with regulatory requirements, such as tracking controlled substances and generating necessary reports.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Monitoring</a:t>
            </a:r>
            <a:r>
              <a:rPr lang="en-US" dirty="0">
                <a:latin typeface="Times New Roman" panose="02020603050405020304" pitchFamily="18" charset="0"/>
                <a:cs typeface="Times New Roman" panose="02020603050405020304" pitchFamily="18" charset="0"/>
              </a:rPr>
              <a:t>: Continuous visibility into inventory levels allows for timely replenishment and reduces the risk of stockouts or overstocking.</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87036" y="-419677"/>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677141" y="384464"/>
            <a:ext cx="10160578" cy="6473536"/>
          </a:xfrm>
        </p:spPr>
        <p:txBody>
          <a:bodyPr>
            <a:normAutofit/>
          </a:bodyPr>
          <a:lstStyle/>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the current era, new drugs are introduced into the market daily as there is a rapid increase in the number of diseases among human beings. These drugs help the patient to recover from illness and sometimes they have some exacerbating effect on humans. </a:t>
            </a:r>
          </a:p>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adverse outcome of drugs is mainly due to drug counterfeiting. This is because the lucrative drug changes hands many times along the supply chain which provides an opportunity for falsified drugs to enter into the market easily. </a:t>
            </a:r>
          </a:p>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Identifying these counterfeit drugs is complex and expensive. Even the physician who prescribes the drugs is not able to find the difference between the licit and illicit ones. The counterfeited drugs have profound and devastating effect on human beings.</a:t>
            </a:r>
          </a:p>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[1] The term “counterfeit drug” refers to pharmaceutical item that are fraudulently mislabeled with respect to source and/or identity. It could also be defined as a product with wrong ingredient or a product with inactive ingredient or a product with active ingredient at high dosage. </a:t>
            </a:r>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498764" y="748145"/>
            <a:ext cx="10983191" cy="5601277"/>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a research report by World Health Organization (WHO), an estimated one in 10 medical products circulating in low-and-middle income countries is either falsified or substandard [2].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Indian Pharma industry which grows steadily has a huge place for spurious and counterfeit drugs. It is expected that the Pharma market in India would grow up to $55 billion by 2020 [3]. Another report by WHO states that India is the third largest producer of generic drugs in the world and it plays a vital role in counterfeit pharmaceutical manufacturing.</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This counterfeiting of drugs is done keeping in mind that it is difficult to detect counterfeiting, lack of public awareness, leakage points in the supply chain and it needs low investment. Counterfeited drugs also find its way into the market when there is a shortage of specific drug that is on high demand[4].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Falsified drug producers take this opportunity and rush to fill the gap between supply and demand. Counterfeit medicines could result in failure to treat diseases, helps in the evolution of bugs that cause diseases and sometimes, it may be poisonous which result in fatality.</a:t>
            </a:r>
            <a:endParaRPr lang="en-IN"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Inventory Management Module</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Order Management Module</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Receiving and Inspection Module</a:t>
            </a: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Dispensing and Usage Tracking Module</a:t>
            </a:r>
            <a:endParaRPr lang="en-IN" sz="2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384463" y="249382"/>
            <a:ext cx="10058400" cy="1449388"/>
          </a:xfrm>
        </p:spPr>
        <p:txBody>
          <a:bodyPr>
            <a:normAutofit fontScale="90000"/>
          </a:bodyPr>
          <a:lstStyle/>
          <a:p>
            <a:r>
              <a:rPr lang="en-IN" dirty="0">
                <a:latin typeface="Times New Roman" panose="02020603050405020304" pitchFamily="18" charset="0"/>
                <a:cs typeface="Times New Roman" panose="02020603050405020304" pitchFamily="18" charset="0"/>
              </a:rPr>
              <a:t>Inventory Management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822235" y="974076"/>
            <a:ext cx="5586484" cy="3553691"/>
          </a:xfrm>
        </p:spPr>
        <p:txBody>
          <a:bodyPr>
            <a:normAutofit fontScale="92500"/>
          </a:bodyPr>
          <a:lstStyle/>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Tracks stock levels, expiration dates, and lot numbers.</a:t>
            </a:r>
          </a:p>
          <a:p>
            <a:pPr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Automates reorder alerts and restocking processes.</a:t>
            </a:r>
          </a:p>
          <a:p>
            <a:pPr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Supports batch and serial number tracking</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540327" y="359640"/>
            <a:ext cx="10058400" cy="1449388"/>
          </a:xfrm>
        </p:spPr>
        <p:txBody>
          <a:bodyPr>
            <a:normAutofit fontScale="90000"/>
          </a:bodyPr>
          <a:lstStyle/>
          <a:p>
            <a:r>
              <a:rPr lang="en-IN" sz="4000" dirty="0">
                <a:latin typeface="Times New Roman" panose="02020603050405020304" pitchFamily="18" charset="0"/>
                <a:cs typeface="Times New Roman" panose="02020603050405020304" pitchFamily="18" charset="0"/>
              </a:rPr>
              <a:t>Order Management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id="{B583614E-3677-873B-01D7-4D6EF2716EDB}"/>
              </a:ext>
            </a:extLst>
          </p:cNvPr>
          <p:cNvSpPr>
            <a:spLocks noGrp="1" noChangeArrowheads="1"/>
          </p:cNvSpPr>
          <p:nvPr>
            <p:ph idx="4294967295"/>
          </p:nvPr>
        </p:nvSpPr>
        <p:spPr bwMode="auto">
          <a:xfrm>
            <a:off x="1724890" y="1397675"/>
            <a:ext cx="7245803"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Manages purchase orders from suppliers.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Facilitates order processing, approvals, and fulfillment.</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Monitors order status and delivery schedules.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280554" y="297150"/>
            <a:ext cx="10058400" cy="1449388"/>
          </a:xfrm>
        </p:spPr>
        <p:txBody>
          <a:bodyPr>
            <a:normAutofit fontScale="90000"/>
          </a:bodyPr>
          <a:lstStyle/>
          <a:p>
            <a:r>
              <a:rPr lang="en-IN" sz="4000" dirty="0">
                <a:latin typeface="Times New Roman" panose="02020603050405020304" pitchFamily="18" charset="0"/>
                <a:cs typeface="Times New Roman" panose="02020603050405020304" pitchFamily="18" charset="0"/>
              </a:rPr>
              <a:t>Receiving and Inspection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600198" y="442623"/>
            <a:ext cx="8648123" cy="3990831"/>
          </a:xfrm>
        </p:spPr>
        <p:txBody>
          <a:bodyPr>
            <a:normAutofit/>
          </a:bodyPr>
          <a:lstStyle/>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Streamlines the process of receiving shipments.</a:t>
            </a:r>
          </a:p>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Allows for inspection of received goods for quality and accuracy.</a:t>
            </a:r>
          </a:p>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Captures data on received inventory for immediate updating.</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512617" y="699438"/>
            <a:ext cx="10058400" cy="1449388"/>
          </a:xfrm>
        </p:spPr>
        <p:txBody>
          <a:bodyPr>
            <a:normAutofit fontScale="90000"/>
          </a:bodyPr>
          <a:lstStyle/>
          <a:p>
            <a:r>
              <a:rPr lang="en-US" sz="4000" dirty="0">
                <a:latin typeface="Times New Roman" panose="02020603050405020304" pitchFamily="18" charset="0"/>
                <a:cs typeface="Times New Roman" panose="02020603050405020304" pitchFamily="18" charset="0"/>
              </a:rPr>
              <a:t>Dispensing and Usage Tracking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id="{6D79AD9A-0D64-0B49-4686-9A5A5C279DEE}"/>
              </a:ext>
            </a:extLst>
          </p:cNvPr>
          <p:cNvSpPr>
            <a:spLocks noGrp="1" noChangeArrowheads="1"/>
          </p:cNvSpPr>
          <p:nvPr>
            <p:ph idx="4294967295"/>
          </p:nvPr>
        </p:nvSpPr>
        <p:spPr bwMode="auto">
          <a:xfrm>
            <a:off x="1506682" y="2010600"/>
            <a:ext cx="7200899"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Records dispensing of medications to patients or departments.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Monitors usage patterns to optimize inventory levels.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Supports barcode scanning for accurate tracking.</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311727" y="-262947"/>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780039" y="641350"/>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415637"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987136" y="932441"/>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22119" y="-294121"/>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13064" y="1155267"/>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415636"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066800" y="992981"/>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675409" y="-242166"/>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662545" y="-169429"/>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613063" y="-242022"/>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278081" y="742229"/>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218209" y="-399329"/>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644236" y="955963"/>
            <a:ext cx="10432473" cy="5465620"/>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Blockchain, the revolutionary technology has the capacity to reshape the traditional supply chain system. This technology in particular could miraculously impact the drug supply chain management system. This paper described the pitfalls in current drug supply chain system and proposed a novel solution using </a:t>
            </a:r>
            <a:r>
              <a:rPr lang="en-US" dirty="0" err="1">
                <a:latin typeface="Times New Roman" panose="02020603050405020304" pitchFamily="18" charset="0"/>
                <a:cs typeface="Times New Roman" panose="02020603050405020304" pitchFamily="18" charset="0"/>
              </a:rPr>
              <a:t>hyperledger</a:t>
            </a:r>
            <a:r>
              <a:rPr lang="en-US" dirty="0">
                <a:latin typeface="Times New Roman" panose="02020603050405020304" pitchFamily="18" charset="0"/>
                <a:cs typeface="Times New Roman" panose="02020603050405020304" pitchFamily="18" charset="0"/>
              </a:rPr>
              <a:t> fabric blockchain.</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proposed system could be called as the proof-of-concept application that helps to track drugs from the point of manufacturing till it reaches the consumer. In this system, the manufacturer, wholesaler, retailer and the pharmacist has the right to update records in the database whereas the consumer has the right only to view the records.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consumer is not allowed to perform any update operation. A web application has been developed in order to provide interaction between the blockchain platform and the users in the system.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proposed system is secure since only the registered members can have access to the system and the authenticity of the system is ensured with the help of digital certificates.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F7C1EE-7345-7CD2-19F9-4A51978491BB}"/>
              </a:ext>
            </a:extLst>
          </p:cNvPr>
          <p:cNvSpPr>
            <a:spLocks noGrp="1"/>
          </p:cNvSpPr>
          <p:nvPr>
            <p:ph idx="4294967295"/>
          </p:nvPr>
        </p:nvSpPr>
        <p:spPr>
          <a:xfrm>
            <a:off x="685801" y="238991"/>
            <a:ext cx="10380808" cy="4055918"/>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The performance of the proposed system is measured using Hyperledger Caliper, a blockchain benchmark tool. It is found that the success rate begin to decrease with an increase in the number of users, there is a decrease in number of transaction per second with the increase in Drug supply chain system proposed using Blockchain 2.0 promises the supply of drugs in a secure and accountable manner.</a:t>
            </a:r>
          </a:p>
          <a:p>
            <a:pPr algn="just">
              <a:lnSpc>
                <a:spcPct val="150000"/>
              </a:lnSpc>
            </a:pPr>
            <a:r>
              <a:rPr lang="en-US" dirty="0">
                <a:latin typeface="Times New Roman" panose="02020603050405020304" pitchFamily="18" charset="0"/>
                <a:cs typeface="Times New Roman" panose="02020603050405020304" pitchFamily="18" charset="0"/>
              </a:rPr>
              <a:t>number of users and there is a maximum latency in case of increased number of users. Further in future, the system could be designed to support cross-chain platform and improve throughput and success rate with an increase in the number of users in real-time.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98375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186</TotalTime>
  <Words>2093</Words>
  <Application>Microsoft Office PowerPoint</Application>
  <PresentationFormat>Widescreen</PresentationFormat>
  <Paragraphs>89</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Times New Roman</vt:lpstr>
      <vt:lpstr>Celestial</vt:lpstr>
      <vt:lpstr>PowerPoint Presentation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Inventory Management Module  </vt:lpstr>
      <vt:lpstr>Order Management Module  </vt:lpstr>
      <vt:lpstr>Receiving and Inspection Module  </vt:lpstr>
      <vt:lpstr>Dispensing and Usage Tracking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80</cp:revision>
  <dcterms:created xsi:type="dcterms:W3CDTF">2024-08-14T12:13:16Z</dcterms:created>
  <dcterms:modified xsi:type="dcterms:W3CDTF">2024-10-07T13:46:10Z</dcterms:modified>
</cp:coreProperties>
</file>