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80"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1" d="100"/>
          <a:sy n="101" d="100"/>
        </p:scale>
        <p:origin x="95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8141136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8612938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6255446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9124944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07-10-2024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913303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07-10-2024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668662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C765A-790E-4DDD-B720-A3DC44661A02}" type="datetimeFigureOut">
              <a:rPr lang="en-IN" smtClean="0"/>
              <a:t>07-10-2024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1205048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538887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7585179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2423403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9937289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3106495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0560699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07-10-2024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4117269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07-10-2024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4337261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5486268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4320666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A23C765A-790E-4DDD-B720-A3DC44661A02}" type="datetimeFigureOut">
              <a:rPr lang="en-IN" smtClean="0"/>
              <a:t>07-10-2024</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3299227022"/>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2007177" y="2592078"/>
            <a:ext cx="8177646" cy="1384995"/>
          </a:xfrm>
          <a:prstGeom prst="rect">
            <a:avLst/>
          </a:prstGeom>
          <a:noFill/>
        </p:spPr>
        <p:txBody>
          <a:bodyPr wrap="square">
            <a:spAutoFit/>
          </a:bodyPr>
          <a:lstStyle/>
          <a:p>
            <a:pPr algn="ctr"/>
            <a:r>
              <a:rPr lang="en-US" sz="2800" dirty="0">
                <a:latin typeface="Times New Roman" panose="02020603050405020304" pitchFamily="18" charset="0"/>
                <a:cs typeface="Times New Roman" panose="02020603050405020304" pitchFamily="18" charset="0"/>
              </a:rPr>
              <a:t>Development of portable device (non-contact device) for measurement of eye pressure in glaucoma patients for usage at home</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contact us&#10;&#10;Description automatically generated">
            <a:extLst>
              <a:ext uri="{FF2B5EF4-FFF2-40B4-BE49-F238E27FC236}">
                <a16:creationId xmlns:a16="http://schemas.microsoft.com/office/drawing/2014/main" id="{342D2269-81D6-2867-8B5A-FA575C7B4A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175" y="1632174"/>
            <a:ext cx="10793650" cy="3593651"/>
          </a:xfrm>
          <a:prstGeom prst="rect">
            <a:avLst/>
          </a:prstGeom>
        </p:spPr>
      </p:pic>
    </p:spTree>
    <p:extLst>
      <p:ext uri="{BB962C8B-B14F-4D97-AF65-F5344CB8AC3E}">
        <p14:creationId xmlns:p14="http://schemas.microsoft.com/office/powerpoint/2010/main" val="1375403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446809" y="-285606"/>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858982" y="1163782"/>
            <a:ext cx="10474036" cy="5122863"/>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Background: Glaucoma is a leading cause of blindness worldwide, and managing intraocular pressure (IOP) is crucial for preventing disease progression. Description: Traditional methods of measuring IOP, such as </a:t>
            </a:r>
            <a:r>
              <a:rPr lang="en-US" sz="1800" dirty="0" err="1">
                <a:latin typeface="Times New Roman" panose="02020603050405020304" pitchFamily="18" charset="0"/>
                <a:cs typeface="Times New Roman" panose="02020603050405020304" pitchFamily="18" charset="0"/>
              </a:rPr>
              <a:t>Goldmann</a:t>
            </a:r>
            <a:r>
              <a:rPr lang="en-US" sz="1800" dirty="0">
                <a:latin typeface="Times New Roman" panose="02020603050405020304" pitchFamily="18" charset="0"/>
                <a:cs typeface="Times New Roman" panose="02020603050405020304" pitchFamily="18" charset="0"/>
              </a:rPr>
              <a:t> applanation tonometry, require direct contact with the eye, topical </a:t>
            </a:r>
            <a:r>
              <a:rPr lang="en-US" sz="1800" dirty="0" err="1">
                <a:latin typeface="Times New Roman" panose="02020603050405020304" pitchFamily="18" charset="0"/>
                <a:cs typeface="Times New Roman" panose="02020603050405020304" pitchFamily="18" charset="0"/>
              </a:rPr>
              <a:t>anaesthesia</a:t>
            </a:r>
            <a:r>
              <a:rPr lang="en-US" sz="1800" dirty="0">
                <a:latin typeface="Times New Roman" panose="02020603050405020304" pitchFamily="18" charset="0"/>
                <a:cs typeface="Times New Roman" panose="02020603050405020304" pitchFamily="18" charset="0"/>
              </a:rPr>
              <a:t>, and skilled personnel, making them less accessible for regular monitoring.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Non-contact methods, such as air-puff tonometry, offer a more convenient alternative but are often limited to clinical settings due to their size and cost. Expected Solution: Problem statement is to develop a cost-effective, portable, and non-contact device that can measure IOP accurately and reliably with safety. This device should be easy to use, and allowing patients to use at home.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374073" y="-200603"/>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644235" y="1248785"/>
            <a:ext cx="10224655" cy="4913023"/>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order to reduce the volume of these routine examinations and to meet the growing need for eye monitoring, portable, internet-enabled ophthalmic devices would be highly desirable that allow patients to self-examine their eyes from the comfort of their own homes. Previously, we have proposed a portable device for remote slit-lamp examinations and visual acuity screening (Phan et al., 2021).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this paper, we further develop this device by including the additional functionality of a portable non-contact tonometer to measure the intraocular pressure.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We report on the design of this new multifunctional ophthalmic device that combines the three most essential ophthalmic examinations: </a:t>
            </a:r>
            <a:r>
              <a:rPr lang="en-US" sz="1800" dirty="0" err="1">
                <a:latin typeface="Times New Roman" panose="02020603050405020304" pitchFamily="18" charset="0"/>
                <a:cs typeface="Times New Roman" panose="02020603050405020304" pitchFamily="18" charset="0"/>
              </a:rPr>
              <a:t>biomicroscopy</a:t>
            </a:r>
            <a:r>
              <a:rPr lang="en-US" sz="1800" dirty="0">
                <a:latin typeface="Times New Roman" panose="02020603050405020304" pitchFamily="18" charset="0"/>
                <a:cs typeface="Times New Roman" panose="02020603050405020304" pitchFamily="18" charset="0"/>
              </a:rPr>
              <a:t>, visual acuity measurement, and noncontact tonometry.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145473" y="-278102"/>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1468365" y="1046595"/>
            <a:ext cx="9255270" cy="50323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Many tonometry devices have been developed, each with applications in different clinical settings. Recent advances have aimed to address the biomechanical properties of the cornea, such as central corneal thickness (CCT) and corneal curvature, as they may confound accuracy.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most commonly used </a:t>
            </a:r>
            <a:r>
              <a:rPr lang="en-US" sz="1800" dirty="0" err="1">
                <a:latin typeface="Times New Roman" panose="02020603050405020304" pitchFamily="18" charset="0"/>
                <a:cs typeface="Times New Roman" panose="02020603050405020304" pitchFamily="18" charset="0"/>
              </a:rPr>
              <a:t>tonometers</a:t>
            </a:r>
            <a:r>
              <a:rPr lang="en-US" sz="1800" dirty="0">
                <a:latin typeface="Times New Roman" panose="02020603050405020304" pitchFamily="18" charset="0"/>
                <a:cs typeface="Times New Roman" panose="02020603050405020304" pitchFamily="18" charset="0"/>
              </a:rPr>
              <a:t> and their advantages and limitations are described here in detail. </a:t>
            </a:r>
            <a:r>
              <a:rPr lang="en-US" sz="1800" dirty="0" err="1">
                <a:latin typeface="Times New Roman" panose="02020603050405020304" pitchFamily="18" charset="0"/>
                <a:cs typeface="Times New Roman" panose="02020603050405020304" pitchFamily="18" charset="0"/>
              </a:rPr>
              <a:t>Goldmann</a:t>
            </a:r>
            <a:r>
              <a:rPr lang="en-US" sz="1800" dirty="0">
                <a:latin typeface="Times New Roman" panose="02020603050405020304" pitchFamily="18" charset="0"/>
                <a:cs typeface="Times New Roman" panose="02020603050405020304" pitchFamily="18" charset="0"/>
              </a:rPr>
              <a:t> applanation tonometry (GAT) currently is the gold standard, to which all other </a:t>
            </a:r>
            <a:r>
              <a:rPr lang="en-US" sz="1800" dirty="0" err="1">
                <a:latin typeface="Times New Roman" panose="02020603050405020304" pitchFamily="18" charset="0"/>
                <a:cs typeface="Times New Roman" panose="02020603050405020304" pitchFamily="18" charset="0"/>
              </a:rPr>
              <a:t>tonometers</a:t>
            </a:r>
            <a:r>
              <a:rPr lang="en-US" sz="1800" dirty="0">
                <a:latin typeface="Times New Roman" panose="02020603050405020304" pitchFamily="18" charset="0"/>
                <a:cs typeface="Times New Roman" panose="02020603050405020304" pitchFamily="18" charset="0"/>
              </a:rPr>
              <a:t> are compared.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We also focus on new 24-hour IOP monitoring devices and methods, developed recently to record daily fluctuations especially during the nocturnal period.</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284163" y="-325293"/>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831200" y="1124095"/>
            <a:ext cx="10342563" cy="4960937"/>
          </a:xfrm>
        </p:spPr>
        <p:txBody>
          <a:bodyPr>
            <a:normAutofit lnSpcReduction="10000"/>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Accuracy and Reliability</a:t>
            </a:r>
            <a:r>
              <a:rPr lang="en-US" sz="1800" dirty="0">
                <a:latin typeface="Times New Roman" panose="02020603050405020304" pitchFamily="18" charset="0"/>
                <a:cs typeface="Times New Roman" panose="02020603050405020304" pitchFamily="18" charset="0"/>
              </a:rPr>
              <a:t>: Non-contact methods, such as air puff tonometry, may not provide the same level of accuracy as traditional methods like applanation tonometry. Inconsistent readings can lead to mismanagement of the condition.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User Error</a:t>
            </a:r>
            <a:r>
              <a:rPr lang="en-US" sz="1800" dirty="0">
                <a:latin typeface="Times New Roman" panose="02020603050405020304" pitchFamily="18" charset="0"/>
                <a:cs typeface="Times New Roman" panose="02020603050405020304" pitchFamily="18" charset="0"/>
              </a:rPr>
              <a:t>: Home use relies on patients correctly operating the device. Misinterpretation of instructions or incorrect usage could result in inaccurate measurements, leading to false reassurance or unnecessary anxiety.</a:t>
            </a:r>
          </a:p>
          <a:p>
            <a:pPr algn="just">
              <a:lnSpc>
                <a:spcPct val="150000"/>
              </a:lnSpc>
              <a:buFont typeface="Arial" panose="020B0604020202020204" pitchFamily="34" charset="0"/>
              <a:buChar char="•"/>
            </a:pPr>
            <a:r>
              <a:rPr lang="en-IN" sz="1800" dirty="0">
                <a:latin typeface="Times New Roman" panose="02020603050405020304" pitchFamily="18" charset="0"/>
                <a:cs typeface="Times New Roman" panose="02020603050405020304" pitchFamily="18" charset="0"/>
              </a:rPr>
              <a:t>C</a:t>
            </a:r>
            <a:r>
              <a:rPr lang="en-US" sz="1800" b="1" dirty="0" err="1">
                <a:latin typeface="Times New Roman" panose="02020603050405020304" pitchFamily="18" charset="0"/>
                <a:cs typeface="Times New Roman" panose="02020603050405020304" pitchFamily="18" charset="0"/>
              </a:rPr>
              <a:t>alibration</a:t>
            </a:r>
            <a:r>
              <a:rPr lang="en-US" sz="1800" b="1" dirty="0">
                <a:latin typeface="Times New Roman" panose="02020603050405020304" pitchFamily="18" charset="0"/>
                <a:cs typeface="Times New Roman" panose="02020603050405020304" pitchFamily="18" charset="0"/>
              </a:rPr>
              <a:t> and Maintenance</a:t>
            </a:r>
            <a:r>
              <a:rPr lang="en-US" sz="1800" dirty="0">
                <a:latin typeface="Times New Roman" panose="02020603050405020304" pitchFamily="18" charset="0"/>
                <a:cs typeface="Times New Roman" panose="02020603050405020304" pitchFamily="18" charset="0"/>
              </a:rPr>
              <a:t>: Portable devices may require regular calibration to maintain accuracy, which could be a barrier for users. Patients might struggle with maintenance, leading to potential errors in measurements.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Cost</a:t>
            </a:r>
            <a:r>
              <a:rPr lang="en-US" sz="1800" dirty="0">
                <a:latin typeface="Times New Roman" panose="02020603050405020304" pitchFamily="18" charset="0"/>
                <a:cs typeface="Times New Roman" panose="02020603050405020304" pitchFamily="18" charset="0"/>
              </a:rPr>
              <a:t>: High-quality, reliable devices may be expensive for patients to purchase, limiting accessibility. Insurance coverage for such devices can also be inconsistent.</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301337" y="-326304"/>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654627" y="1222085"/>
            <a:ext cx="10442864" cy="4991677"/>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At its core, the device employs advanced measurement technology, such as air puff tonometry or optical coherence tomography, to accurately assess intraocular pressure without direct contact.</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user interface features a clear, high-resolution LCD screen that displays real-time measurements and historical data, complemented by simple navigation buttons or a touchscreen for ease of use.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robust data management module enables storage of past measurements, allowing users to track their eye pressure over time. Connectivity is enhanced through Bluetooth and Wi-Fi capabilities, enabling seamless syncing with a dedicated companion app that helps patients manage their data and share it with healthcare providers.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Powering the device is a rechargeable lithium-ion battery designed for long life and efficiency. Together, these components create a user-friendly, reliable tool that empowers glaucoma patients to take charge of their eye health from the comfort of their homes.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135082" y="-132557"/>
            <a:ext cx="10058400" cy="1449388"/>
          </a:xfrm>
        </p:spPr>
        <p:txBody>
          <a:bodyPr>
            <a:normAutofit/>
          </a:bodyPr>
          <a:lstStyle/>
          <a:p>
            <a:r>
              <a:rPr lang="en-US"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1149495" y="1153391"/>
            <a:ext cx="9179069" cy="5112472"/>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Convenience</a:t>
            </a:r>
            <a:r>
              <a:rPr lang="en-US" sz="1800" dirty="0">
                <a:latin typeface="Times New Roman" panose="02020603050405020304" pitchFamily="18" charset="0"/>
                <a:cs typeface="Times New Roman" panose="02020603050405020304" pitchFamily="18" charset="0"/>
              </a:rPr>
              <a:t>: Patients can measure their eye pressure at home, reducing the need for frequent visits to eye care professionals, which can be time-consuming and costly.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Regular Monitoring</a:t>
            </a:r>
            <a:r>
              <a:rPr lang="en-US" sz="1800" dirty="0">
                <a:latin typeface="Times New Roman" panose="02020603050405020304" pitchFamily="18" charset="0"/>
                <a:cs typeface="Times New Roman" panose="02020603050405020304" pitchFamily="18" charset="0"/>
              </a:rPr>
              <a:t>: Home devices allow for more frequent measurements, enabling better tracking of eye pressure fluctuations over time. This can lead to timely interventions if there are significant changes.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Early Detection</a:t>
            </a:r>
            <a:r>
              <a:rPr lang="en-US" sz="1800" dirty="0">
                <a:latin typeface="Times New Roman" panose="02020603050405020304" pitchFamily="18" charset="0"/>
                <a:cs typeface="Times New Roman" panose="02020603050405020304" pitchFamily="18" charset="0"/>
              </a:rPr>
              <a:t>: Frequent home monitoring may facilitate early detection of potential problems, allowing for quicker adjustments in treatment plans before significant damage occurs.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Non-Invasive</a:t>
            </a:r>
            <a:r>
              <a:rPr lang="en-US" sz="1800" dirty="0">
                <a:latin typeface="Times New Roman" panose="02020603050405020304" pitchFamily="18" charset="0"/>
                <a:cs typeface="Times New Roman" panose="02020603050405020304" pitchFamily="18" charset="0"/>
              </a:rPr>
              <a:t>: Non-contact measurement methods, like air puff tonometry, are generally painless and do not require direct contact with the eye, making the process more comfortable for patients.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405246" y="-315768"/>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853786" y="1036492"/>
            <a:ext cx="10484428" cy="5686425"/>
          </a:xfrm>
        </p:spPr>
        <p:txBody>
          <a:bodyPr>
            <a:normAutofit/>
          </a:bodyPr>
          <a:lstStyle/>
          <a:p>
            <a:pPr algn="just">
              <a:lnSpc>
                <a:spcPct val="16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Glaucoma is a major global cause of blindness responsible for 37.5 % of all blind people in the world according to the studies of the World Health Organization (WHO) [1], [2]. </a:t>
            </a:r>
          </a:p>
          <a:p>
            <a:pPr algn="just">
              <a:lnSpc>
                <a:spcPct val="16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As eye pressure measurements are essential for the prevention of this disease, it is of great importance to have reliable and precise measurements of the intraocular pressure (IOP). These measurements can be done by two main approaches: contact method and non-contact methods. </a:t>
            </a:r>
          </a:p>
          <a:p>
            <a:pPr algn="just">
              <a:lnSpc>
                <a:spcPct val="16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this paper we will be focusing on the non-contact </a:t>
            </a:r>
            <a:r>
              <a:rPr lang="en-US" sz="1800" dirty="0" err="1">
                <a:latin typeface="Times New Roman" panose="02020603050405020304" pitchFamily="18" charset="0"/>
                <a:cs typeface="Times New Roman" panose="02020603050405020304" pitchFamily="18" charset="0"/>
              </a:rPr>
              <a:t>tonometers</a:t>
            </a:r>
            <a:r>
              <a:rPr lang="en-US" sz="1800" dirty="0">
                <a:latin typeface="Times New Roman" panose="02020603050405020304" pitchFamily="18" charset="0"/>
                <a:cs typeface="Times New Roman" panose="02020603050405020304" pitchFamily="18" charset="0"/>
              </a:rPr>
              <a:t> that have gained a significant popularity in recent years. Non-contact </a:t>
            </a:r>
            <a:r>
              <a:rPr lang="en-US" sz="1800" dirty="0" err="1">
                <a:latin typeface="Times New Roman" panose="02020603050405020304" pitchFamily="18" charset="0"/>
                <a:cs typeface="Times New Roman" panose="02020603050405020304" pitchFamily="18" charset="0"/>
              </a:rPr>
              <a:t>tonometers</a:t>
            </a:r>
            <a:r>
              <a:rPr lang="en-US" sz="1800" dirty="0">
                <a:latin typeface="Times New Roman" panose="02020603050405020304" pitchFamily="18" charset="0"/>
                <a:cs typeface="Times New Roman" panose="02020603050405020304" pitchFamily="18" charset="0"/>
              </a:rPr>
              <a:t> are one of the most used IOP measuring devices today. </a:t>
            </a:r>
          </a:p>
          <a:p>
            <a:pPr algn="just">
              <a:lnSpc>
                <a:spcPct val="16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They are fast, easy to use and provide a better level of comfort to the patient in comparison with traditional contact eye tonometer devices [3]-[12], [23]. Unfortunately, these advantages are overshadowed by the lack of precision and ability of an independent metrological calibration, which can result in imprecise measurement that will affect diagnostics and the subsequent treatment of glaucoma</a:t>
            </a:r>
            <a:r>
              <a:rPr lang="en-US" dirty="0">
                <a:latin typeface="Times New Roman" panose="02020603050405020304" pitchFamily="18" charset="0"/>
                <a:cs typeface="Times New Roman" panose="02020603050405020304" pitchFamily="18" charset="0"/>
              </a:rPr>
              <a:t>.</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276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665019" y="436419"/>
            <a:ext cx="10651980" cy="5694796"/>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basic issue for all types of IOP non-contact measuring devices is currently the missing universal standard for the purpose of calibration and control that could be applied to measuring devices from all manufacturers.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Currently, the variety of approaches to measure the IOP, together with the use of manufacturer in house made standards, which are made solely for their specific device, makes an objective and traceable calibration from the view of metrology, difficult.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lack of an independently designed universal calibration device makes the comparison of measured IOP between devices challenging, if not impossible. The ability to compare measurement results is of great importance when patients’ measured IOP differs from device to device (from various manufacturers).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This problem emerges mainly in the non-contact </a:t>
            </a:r>
            <a:r>
              <a:rPr lang="en-US" sz="1800" dirty="0" err="1">
                <a:latin typeface="Times New Roman" panose="02020603050405020304" pitchFamily="18" charset="0"/>
                <a:cs typeface="Times New Roman" panose="02020603050405020304" pitchFamily="18" charset="0"/>
              </a:rPr>
              <a:t>tonometers</a:t>
            </a:r>
            <a:r>
              <a:rPr lang="en-US" sz="1800" dirty="0">
                <a:latin typeface="Times New Roman" panose="02020603050405020304" pitchFamily="18" charset="0"/>
                <a:cs typeface="Times New Roman" panose="02020603050405020304" pitchFamily="18" charset="0"/>
              </a:rPr>
              <a:t>, but with the ever more decreasing use of contact methods that are time consuming for the medical professionals and uncomfortable for the patient, it gains on importance.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228600" y="-211571"/>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645227" y="1417637"/>
            <a:ext cx="10058400" cy="4022725"/>
          </a:xfrm>
        </p:spPr>
        <p:txBody>
          <a:bodyPr>
            <a:normAutofit/>
          </a:bodyPr>
          <a:lstStyle/>
          <a:p>
            <a:pPr algn="just">
              <a:lnSpc>
                <a:spcPct val="150000"/>
              </a:lnSpc>
              <a:buFont typeface="Arial" panose="020B0604020202020204" pitchFamily="34" charset="0"/>
              <a:buChar char="•"/>
            </a:pPr>
            <a:r>
              <a:rPr lang="en-IN" sz="2600" dirty="0">
                <a:effectLst/>
                <a:latin typeface="Times New Roman" panose="02020603050405020304" pitchFamily="18" charset="0"/>
                <a:cs typeface="Times New Roman" panose="02020603050405020304" pitchFamily="18" charset="0"/>
              </a:rPr>
              <a:t>Measurement Module</a:t>
            </a:r>
          </a:p>
          <a:p>
            <a:pPr algn="just">
              <a:lnSpc>
                <a:spcPct val="150000"/>
              </a:lnSpc>
              <a:buFont typeface="Arial" panose="020B0604020202020204" pitchFamily="34" charset="0"/>
              <a:buChar char="•"/>
            </a:pPr>
            <a:r>
              <a:rPr lang="en-IN" sz="2600" dirty="0">
                <a:effectLst/>
                <a:latin typeface="Times New Roman" panose="02020603050405020304" pitchFamily="18" charset="0"/>
                <a:cs typeface="Times New Roman" panose="02020603050405020304" pitchFamily="18" charset="0"/>
              </a:rPr>
              <a:t>User Interface Module</a:t>
            </a:r>
          </a:p>
          <a:p>
            <a:pPr algn="just">
              <a:lnSpc>
                <a:spcPct val="150000"/>
              </a:lnSpc>
              <a:buFont typeface="Arial" panose="020B0604020202020204" pitchFamily="34" charset="0"/>
              <a:buChar char="•"/>
            </a:pPr>
            <a:r>
              <a:rPr lang="en-IN" sz="2600" dirty="0">
                <a:effectLst/>
                <a:latin typeface="Times New Roman" panose="02020603050405020304" pitchFamily="18" charset="0"/>
                <a:cs typeface="Times New Roman" panose="02020603050405020304" pitchFamily="18" charset="0"/>
              </a:rPr>
              <a:t>Data Management Module</a:t>
            </a:r>
          </a:p>
          <a:p>
            <a:pPr algn="just">
              <a:lnSpc>
                <a:spcPct val="150000"/>
              </a:lnSpc>
            </a:pPr>
            <a:r>
              <a:rPr lang="en-IN" sz="2600" dirty="0">
                <a:effectLst/>
                <a:latin typeface="Times New Roman" panose="02020603050405020304" pitchFamily="18" charset="0"/>
                <a:cs typeface="Times New Roman" panose="02020603050405020304" pitchFamily="18" charset="0"/>
              </a:rPr>
              <a:t>Connectivity Module</a:t>
            </a:r>
          </a:p>
          <a:p>
            <a:pPr algn="just">
              <a:lnSpc>
                <a:spcPct val="150000"/>
              </a:lnSpc>
              <a:buFont typeface="Arial" panose="020B0604020202020204" pitchFamily="34" charset="0"/>
              <a:buChar char="•"/>
            </a:pP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654627" y="249382"/>
            <a:ext cx="10058400" cy="1449388"/>
          </a:xfrm>
        </p:spPr>
        <p:txBody>
          <a:bodyPr>
            <a:normAutofit fontScale="90000"/>
          </a:bodyPr>
          <a:lstStyle/>
          <a:p>
            <a:r>
              <a:rPr lang="en-IN" sz="4000" b="0" dirty="0">
                <a:effectLst/>
                <a:latin typeface="Times New Roman" panose="02020603050405020304" pitchFamily="18" charset="0"/>
                <a:cs typeface="Times New Roman" panose="02020603050405020304" pitchFamily="18" charset="0"/>
              </a:rPr>
              <a:t>Measurement Module</a:t>
            </a:r>
            <a:br>
              <a:rPr lang="en-IN" sz="4800" dirty="0">
                <a:effectLst/>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1704109" y="1080655"/>
            <a:ext cx="8427028" cy="4899819"/>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Non-Contact Tonometry System</a:t>
            </a:r>
            <a:r>
              <a:rPr lang="en-US" sz="1800" dirty="0">
                <a:latin typeface="Times New Roman" panose="02020603050405020304" pitchFamily="18" charset="0"/>
                <a:cs typeface="Times New Roman" panose="02020603050405020304" pitchFamily="18" charset="0"/>
              </a:rPr>
              <a:t>: This core component could use air puff technology or optical methods (like laser interferometry) to measure intraocular pressure (IOP) without direct contact with the eye.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Calibration Sensors</a:t>
            </a:r>
            <a:r>
              <a:rPr lang="en-US" sz="1800" dirty="0">
                <a:latin typeface="Times New Roman" panose="02020603050405020304" pitchFamily="18" charset="0"/>
                <a:cs typeface="Times New Roman" panose="02020603050405020304" pitchFamily="18" charset="0"/>
              </a:rPr>
              <a:t>: Sensors to ensure accuracy and adjust measurements based on environmental conditions.</a:t>
            </a:r>
          </a:p>
          <a:p>
            <a:pPr marL="0" indent="0" algn="just">
              <a:lnSpc>
                <a:spcPct val="150000"/>
              </a:lnSpc>
              <a:buNone/>
            </a:pP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5973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207818" y="214168"/>
            <a:ext cx="10058400" cy="1449388"/>
          </a:xfrm>
        </p:spPr>
        <p:txBody>
          <a:bodyPr>
            <a:normAutofit fontScale="90000"/>
          </a:bodyPr>
          <a:lstStyle/>
          <a:p>
            <a:r>
              <a:rPr lang="en-IN" sz="4000" b="0" dirty="0">
                <a:effectLst/>
                <a:latin typeface="Times New Roman" panose="02020603050405020304" pitchFamily="18" charset="0"/>
                <a:cs typeface="Times New Roman" panose="02020603050405020304" pitchFamily="18" charset="0"/>
              </a:rPr>
              <a:t>User Interface Module</a:t>
            </a:r>
            <a:br>
              <a:rPr lang="en-IN" sz="4800" dirty="0">
                <a:effectLst/>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384733" y="1215736"/>
            <a:ext cx="9037348" cy="5216814"/>
          </a:xfrm>
        </p:spPr>
        <p:txBody>
          <a:bodyPr>
            <a:normAutofit/>
          </a:bodyPr>
          <a:lstStyle/>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Display Screen</a:t>
            </a:r>
            <a:r>
              <a:rPr lang="en-US" dirty="0">
                <a:latin typeface="Times New Roman" panose="02020603050405020304" pitchFamily="18" charset="0"/>
                <a:cs typeface="Times New Roman" panose="02020603050405020304" pitchFamily="18" charset="0"/>
              </a:rPr>
              <a:t>: A clear LCD or LED display to show real-time measurements and instructions.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Control Buttons/Touchscreen</a:t>
            </a:r>
            <a:r>
              <a:rPr lang="en-US" dirty="0">
                <a:latin typeface="Times New Roman" panose="02020603050405020304" pitchFamily="18" charset="0"/>
                <a:cs typeface="Times New Roman" panose="02020603050405020304" pitchFamily="18" charset="0"/>
              </a:rPr>
              <a:t>: Easy navigation for users to start measurements, access settings, and view historical data.</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348094" y="-60397"/>
            <a:ext cx="10058400" cy="1449388"/>
          </a:xfrm>
        </p:spPr>
        <p:txBody>
          <a:bodyPr/>
          <a:lstStyle/>
          <a:p>
            <a:r>
              <a:rPr lang="en-IN" sz="3200" b="0" dirty="0">
                <a:effectLst/>
                <a:latin typeface="Times New Roman" panose="02020603050405020304" pitchFamily="18" charset="0"/>
                <a:cs typeface="Times New Roman" panose="02020603050405020304" pitchFamily="18" charset="0"/>
              </a:rPr>
              <a:t>Data Management Modul</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454726" y="1081519"/>
            <a:ext cx="8115301" cy="5101793"/>
          </a:xfrm>
        </p:spPr>
        <p:txBody>
          <a:bodyPr>
            <a:normAutofit/>
          </a:bodyPr>
          <a:lstStyle/>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 Storage</a:t>
            </a:r>
            <a:r>
              <a:rPr lang="en-US" dirty="0">
                <a:latin typeface="Times New Roman" panose="02020603050405020304" pitchFamily="18" charset="0"/>
                <a:cs typeface="Times New Roman" panose="02020603050405020304" pitchFamily="18" charset="0"/>
              </a:rPr>
              <a:t>: Internal memory for storing measurement history and patient data.</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 Syncing</a:t>
            </a:r>
            <a:r>
              <a:rPr lang="en-US" dirty="0">
                <a:latin typeface="Times New Roman" panose="02020603050405020304" pitchFamily="18" charset="0"/>
                <a:cs typeface="Times New Roman" panose="02020603050405020304" pitchFamily="18" charset="0"/>
              </a:rPr>
              <a:t>: Capability to sync data with smartphones or cloud-based applications for tracking trends over time.</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301336" y="204498"/>
            <a:ext cx="10058400" cy="1449388"/>
          </a:xfrm>
        </p:spPr>
        <p:txBody>
          <a:bodyPr>
            <a:normAutofit fontScale="90000"/>
          </a:bodyPr>
          <a:lstStyle/>
          <a:p>
            <a:r>
              <a:rPr lang="en-IN" sz="4000" b="0" dirty="0">
                <a:effectLst/>
                <a:latin typeface="Times New Roman" panose="02020603050405020304" pitchFamily="18" charset="0"/>
                <a:cs typeface="Times New Roman" panose="02020603050405020304" pitchFamily="18" charset="0"/>
              </a:rPr>
              <a:t>Connectivity Module</a:t>
            </a:r>
            <a:br>
              <a:rPr lang="en-IN" sz="4800" dirty="0">
                <a:effectLst/>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371599" y="1070264"/>
            <a:ext cx="7917873" cy="4394777"/>
          </a:xfrm>
        </p:spPr>
        <p:txBody>
          <a:bodyPr>
            <a:normAutofit/>
          </a:bodyPr>
          <a:lstStyle/>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Bluetooth/Wi-Fi</a:t>
            </a:r>
            <a:r>
              <a:rPr lang="en-US" dirty="0">
                <a:latin typeface="Times New Roman" panose="02020603050405020304" pitchFamily="18" charset="0"/>
                <a:cs typeface="Times New Roman" panose="02020603050405020304" pitchFamily="18" charset="0"/>
              </a:rPr>
              <a:t>: For wireless data transfer to mobile devices or healthcare providers.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App Integration</a:t>
            </a:r>
            <a:r>
              <a:rPr lang="en-US" dirty="0">
                <a:latin typeface="Times New Roman" panose="02020603050405020304" pitchFamily="18" charset="0"/>
                <a:cs typeface="Times New Roman" panose="02020603050405020304" pitchFamily="18" charset="0"/>
              </a:rPr>
              <a:t>: Development of a companion app for iOS/Android to manage data, set reminders, and share results with healthcare professionals.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426027" y="-180976"/>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894339" y="1183481"/>
            <a:ext cx="9590088" cy="4491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559449" y="-180686"/>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1194954" y="1312862"/>
            <a:ext cx="9161463" cy="42322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581890" y="-215900"/>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872836" y="1108797"/>
            <a:ext cx="10058400" cy="4022725"/>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654627" y="-242888"/>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955964" y="1133763"/>
            <a:ext cx="10058400" cy="4872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654627" y="-231775"/>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2795155" y="770804"/>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1066800" y="-117331"/>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2951018" y="1251383"/>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685800" y="-274638"/>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914400" y="1204119"/>
            <a:ext cx="10155238" cy="4449762"/>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he presented paper has shown a clear need for an independent standard with defined measurement uncertainty and established traceability for the purpose of non-contact tonometer control and calibration.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initial prototype of this portable potentially universal standard was presented together with initial test results on non-contact and contact (rebound) </a:t>
            </a:r>
            <a:r>
              <a:rPr lang="en-US" sz="1800" dirty="0" err="1">
                <a:latin typeface="Times New Roman" panose="02020603050405020304" pitchFamily="18" charset="0"/>
                <a:cs typeface="Times New Roman" panose="02020603050405020304" pitchFamily="18" charset="0"/>
              </a:rPr>
              <a:t>tonometers</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On the basis of the discussion it can be seen that it is necessary to compare the properties of the artificial cornea with the properties of the human cornea. This will enable to provide a reliable and traceable calibration option for eye </a:t>
            </a:r>
            <a:r>
              <a:rPr lang="en-US" sz="1800" dirty="0" err="1">
                <a:latin typeface="Times New Roman" panose="02020603050405020304" pitchFamily="18" charset="0"/>
                <a:cs typeface="Times New Roman" panose="02020603050405020304" pitchFamily="18" charset="0"/>
              </a:rPr>
              <a:t>tonometers</a:t>
            </a:r>
            <a:r>
              <a:rPr lang="en-US" sz="1800" dirty="0">
                <a:latin typeface="Times New Roman" panose="02020603050405020304" pitchFamily="18" charset="0"/>
                <a:cs typeface="Times New Roman" panose="02020603050405020304" pitchFamily="18" charset="0"/>
              </a:rPr>
              <a:t>.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70</TotalTime>
  <Words>1965</Words>
  <Application>Microsoft Office PowerPoint</Application>
  <PresentationFormat>Widescreen</PresentationFormat>
  <Paragraphs>80</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Bookman Old Style</vt:lpstr>
      <vt:lpstr>Rockwell</vt:lpstr>
      <vt:lpstr>Times New Roman</vt:lpstr>
      <vt:lpstr>Damask</vt:lpstr>
      <vt:lpstr>PowerPoint Presentation</vt:lpstr>
      <vt:lpstr>PowerPoint Presentation</vt:lpstr>
      <vt:lpstr>Abstract</vt:lpstr>
      <vt:lpstr>Objective</vt:lpstr>
      <vt:lpstr>Existing System</vt:lpstr>
      <vt:lpstr>Disadvantage</vt:lpstr>
      <vt:lpstr>PROPOSED SYSTEM :</vt:lpstr>
      <vt:lpstr>Advantage</vt:lpstr>
      <vt:lpstr>Introduction</vt:lpstr>
      <vt:lpstr>PowerPoint Presentation</vt:lpstr>
      <vt:lpstr>MODULES</vt:lpstr>
      <vt:lpstr>Measurement Module  </vt:lpstr>
      <vt:lpstr>User Interface Module  </vt:lpstr>
      <vt:lpstr>Data Management Modul </vt:lpstr>
      <vt:lpstr>Connectivity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Mohanraj Ravi</cp:lastModifiedBy>
  <cp:revision>57</cp:revision>
  <dcterms:created xsi:type="dcterms:W3CDTF">2024-08-14T12:13:16Z</dcterms:created>
  <dcterms:modified xsi:type="dcterms:W3CDTF">2024-10-07T13:45:59Z</dcterms:modified>
</cp:coreProperties>
</file>