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7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28440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71149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43685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85520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76848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34332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18989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11235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4893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97255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11599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13718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829459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508138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693486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655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47315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48960188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468909" y="2589192"/>
            <a:ext cx="7254181" cy="954107"/>
          </a:xfrm>
          <a:prstGeom prst="rect">
            <a:avLst/>
          </a:prstGeom>
          <a:noFill/>
        </p:spPr>
        <p:txBody>
          <a:bodyPr wrap="square">
            <a:spAutoFit/>
          </a:bodyPr>
          <a:lstStyle/>
          <a:p>
            <a:pPr algn="ctr"/>
            <a:r>
              <a:rPr lang="en-US" sz="2800" b="1" dirty="0"/>
              <a:t>Development of cost-effective myoelectric prosthesis</a:t>
            </a:r>
            <a:endParaRPr lang="en-IN" sz="2800" b="1"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795030" y="989013"/>
            <a:ext cx="9489497" cy="5435601"/>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With the loss of an upper limb, activities of daily living (ADL) become more challenging for the affected person.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Functional body powered upper limb prosthesis can replace the functions of upper limb for ADL activities up to some extent. But in higher level of upper limb amputation, it becomes difficult for the patient to manage ADL activities.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requirement of externally powered prosthesis such as myoelectric prosthesis plays a vital role in this aspect. Description of Problem statement: A myoelectric prosthesis is an externally powered prosthesis which is controlled by muscle contraction (muscle action potential). In market, many variants of myoelectric prostheses are available with various features.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most important feature of these prostheses is the grasping pattern types and also it indicates about movement of different fingers in prosthesis.</a:t>
            </a: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C52947-99B3-9569-5EFB-820C8EF70FC9}"/>
              </a:ext>
            </a:extLst>
          </p:cNvPr>
          <p:cNvSpPr>
            <a:spLocks noGrp="1"/>
          </p:cNvSpPr>
          <p:nvPr>
            <p:ph idx="4294967295"/>
          </p:nvPr>
        </p:nvSpPr>
        <p:spPr>
          <a:xfrm>
            <a:off x="1496291" y="561109"/>
            <a:ext cx="10359737" cy="5486400"/>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Because it is expensive, access to these high-end </a:t>
            </a:r>
            <a:r>
              <a:rPr lang="en-US" sz="1800" dirty="0" err="1">
                <a:latin typeface="Times New Roman" panose="02020603050405020304" pitchFamily="18" charset="0"/>
                <a:cs typeface="Times New Roman" panose="02020603050405020304" pitchFamily="18" charset="0"/>
              </a:rPr>
              <a:t>prosthesesbecomes</a:t>
            </a:r>
            <a:r>
              <a:rPr lang="en-US" sz="1800" dirty="0">
                <a:latin typeface="Times New Roman" panose="02020603050405020304" pitchFamily="18" charset="0"/>
                <a:cs typeface="Times New Roman" panose="02020603050405020304" pitchFamily="18" charset="0"/>
              </a:rPr>
              <a:t> challenging for patients with upper limb amputation living in developing nations like India</a:t>
            </a:r>
            <a:endParaRPr lang="en-IN"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Even though few myoelectric prostheses are available in market with less cost, but the features are limited and are not working precisely.</a:t>
            </a:r>
          </a:p>
          <a:p>
            <a:pPr algn="just">
              <a:lnSpc>
                <a:spcPct val="150000"/>
              </a:lnSpc>
            </a:pPr>
            <a:r>
              <a:rPr lang="en-US" sz="1800" dirty="0">
                <a:latin typeface="Times New Roman" panose="02020603050405020304" pitchFamily="18" charset="0"/>
                <a:cs typeface="Times New Roman" panose="02020603050405020304" pitchFamily="18" charset="0"/>
              </a:rPr>
              <a:t> Expected Solutions: Experts from different disciplines, such as engineers for creating programs and fabrication of controlling circuits and Prosthetist for fabrication of sockets and fitment of the prostheses are required to design and develop a cost-effective myoelectric prosthesis. </a:t>
            </a:r>
          </a:p>
          <a:p>
            <a:pPr algn="just">
              <a:lnSpc>
                <a:spcPct val="150000"/>
              </a:lnSpc>
            </a:pPr>
            <a:r>
              <a:rPr lang="en-US" sz="1800" dirty="0">
                <a:latin typeface="Times New Roman" panose="02020603050405020304" pitchFamily="18" charset="0"/>
                <a:cs typeface="Times New Roman" panose="02020603050405020304" pitchFamily="18" charset="0"/>
              </a:rPr>
              <a:t>Most important feature of the prosthesis is the grasping pattern which is completely dependent on the prosthetic hand. </a:t>
            </a:r>
          </a:p>
          <a:p>
            <a:pPr algn="just">
              <a:lnSpc>
                <a:spcPct val="150000"/>
              </a:lnSpc>
            </a:pPr>
            <a:r>
              <a:rPr lang="en-US" sz="1800" dirty="0">
                <a:latin typeface="Times New Roman" panose="02020603050405020304" pitchFamily="18" charset="0"/>
                <a:cs typeface="Times New Roman" panose="02020603050405020304" pitchFamily="18" charset="0"/>
              </a:rPr>
              <a:t>Thus, design and fabrication of prosthetic hand also plays a vital role in the complete working mechanism of the prosthesis. Thus, to get a successful result, it is possible to work collaboratively with experts from different discipline.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4144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984664" y="701386"/>
            <a:ext cx="9705109" cy="604231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brief, the aim of the work presented in this paper is to design a cost-effective prosthetic hand for wrist amputees, which could be controlled using EMG signals from the forearm of the user. This work is a legacy designed aspired from the mechanical had prosthesis built by a group from the University of Dhaka13-14.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original work, the thumb of which is spring loaded to rotate in a gripping action, being normally closed, however the design required the assistance of another hand to slip a pen or other things in the prosthetic hand. In our work, we envisage a user-controlled design operated under EMG signal instead of mechanical system.</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We show that the EMG signal from the forearm is appropriate for this case and there are different features to have a high rate of motion classification for artificial hand controlling15. The work follows a basic concept where a majority of functionality is achieved by simply rotating the thumb at the will of the user.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user shows her ability to hold objects like pen, soldering iron, etc., and put these objects to effective use.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820882" y="-314902"/>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610591" y="675120"/>
            <a:ext cx="10058401" cy="6182880"/>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begin with, our inspiration for this design stems from the recent studies of Myoelectric hand prosthesis where prosthetics are controlled by Electromyographic (EMG) signals from the hand or other neighboring parts of the human body1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above-mentioned EMG signal is produced by a muscle when an electrical command signal originated from the brain transmits through nerve cells in order to contract the muscle2 . It has been possible to detect such signal from the appropriate muscles using skin-surface electrodes.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Since the brain signals are originated from the thought process of a person, therefore, essentially a myoelectric hand is controlled by the thoughts of that person.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Recently, many researchers and also commercial companies, mainly in developed countries, designed and marketed such prosthesis3-4 . As for an example, a research team developed an EMG controlled hand with a vibrotactile feedback system and successfully tested on subjects7 .</a:t>
            </a: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758537" y="-377247"/>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666010" y="1174173"/>
            <a:ext cx="9441873" cy="4848514"/>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Limited Functionality</a:t>
            </a:r>
            <a:r>
              <a:rPr lang="en-US" sz="1800" dirty="0">
                <a:latin typeface="Times New Roman" panose="02020603050405020304" pitchFamily="18" charset="0"/>
                <a:cs typeface="Times New Roman" panose="02020603050405020304" pitchFamily="18" charset="0"/>
              </a:rPr>
              <a:t>: Cheaper models may not provide the same range of motion or precision as more expensive counterparts, leading to reduced user satisfaction and capability.</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Durability Issues</a:t>
            </a:r>
            <a:r>
              <a:rPr lang="en-US" sz="1800" dirty="0">
                <a:latin typeface="Times New Roman" panose="02020603050405020304" pitchFamily="18" charset="0"/>
                <a:cs typeface="Times New Roman" panose="02020603050405020304" pitchFamily="18" charset="0"/>
              </a:rPr>
              <a:t>: Cost-cutting measures can lead to the use of lower-quality materials, making the prosthesis less durable and more prone to wear and tear.</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Less Customization</a:t>
            </a:r>
            <a:r>
              <a:rPr lang="en-US" sz="1800" dirty="0">
                <a:latin typeface="Times New Roman" panose="02020603050405020304" pitchFamily="18" charset="0"/>
                <a:cs typeface="Times New Roman" panose="02020603050405020304" pitchFamily="18" charset="0"/>
              </a:rPr>
              <a:t>: Affordable options might not be as customizable to fit individual needs, which can affect comfort and usability for different users.</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Sensor Accuracy</a:t>
            </a:r>
            <a:r>
              <a:rPr lang="en-US" sz="1800" dirty="0">
                <a:latin typeface="Times New Roman" panose="02020603050405020304" pitchFamily="18" charset="0"/>
                <a:cs typeface="Times New Roman" panose="02020603050405020304" pitchFamily="18" charset="0"/>
              </a:rPr>
              <a:t>: Inexpensive devices may employ lower-quality sensors, resulting in less accurate signal detection and a less responsive experience.</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Shorter Lifespan</a:t>
            </a:r>
            <a:r>
              <a:rPr lang="en-US" sz="1800" dirty="0">
                <a:latin typeface="Times New Roman" panose="02020603050405020304" pitchFamily="18" charset="0"/>
                <a:cs typeface="Times New Roman" panose="02020603050405020304" pitchFamily="18" charset="0"/>
              </a:rPr>
              <a:t>: Cost-effective prostheses might require more frequent repairs or replacements, leading to higher long-term costs for users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789709" y="-37825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787235" y="862444"/>
            <a:ext cx="10203873" cy="572539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new feature is mainly based on the correlation between different channels of EMG signals. The function first creates the correlation data of the adjacent channels or electrodes and then it is integrated to get the SMA (signal magnitude area), which is a statistical measure of the magnitude of a varying quantity.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Then all of the resulting SMA is added to generate SMAT (signal magnitude area of total channels). Finally square root of it is taken which is inspired by RMS (root mean square) .Different tension in different muscle groups gives rise to the individual finger movement.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So the relative similarity or dissimilarity of adjacent electrodes or channels of the EMG signal should be a significant feature to distinguish different gestures. But all the available features focused on the each channel individually. We wanted to create a feature that would focus on the relative strength or pattern of the EMG signal between channels.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All the common classifiers were tested where Quadratic SVM gave the best result. So, the control model is built using this combined feature set and classifier.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727364" y="-335684"/>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658650" y="955964"/>
            <a:ext cx="10058400" cy="5330681"/>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Increased Accessibility</a:t>
            </a:r>
            <a:r>
              <a:rPr lang="en-US" sz="1800" dirty="0">
                <a:latin typeface="Times New Roman" panose="02020603050405020304" pitchFamily="18" charset="0"/>
                <a:cs typeface="Times New Roman" panose="02020603050405020304" pitchFamily="18" charset="0"/>
              </a:rPr>
              <a:t>: Lower costs make myoelectric prostheses more accessible to a larger population, including those in low-income communities or developing countries.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Broader Adoption</a:t>
            </a:r>
            <a:r>
              <a:rPr lang="en-US" sz="1800" dirty="0">
                <a:latin typeface="Times New Roman" panose="02020603050405020304" pitchFamily="18" charset="0"/>
                <a:cs typeface="Times New Roman" panose="02020603050405020304" pitchFamily="18" charset="0"/>
              </a:rPr>
              <a:t>: More affordable options can encourage wider adoption among users who might otherwise be deterred by high prices, promoting independence and improved quality of life.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Encouragement of Innovation</a:t>
            </a:r>
            <a:r>
              <a:rPr lang="en-US" sz="1800" dirty="0">
                <a:latin typeface="Times New Roman" panose="02020603050405020304" pitchFamily="18" charset="0"/>
                <a:cs typeface="Times New Roman" panose="02020603050405020304" pitchFamily="18" charset="0"/>
              </a:rPr>
              <a:t>: The demand for affordable solutions can stimulate innovation in materials and manufacturing processes, potentially leading to new technologies.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Customization Potential</a:t>
            </a:r>
            <a:r>
              <a:rPr lang="en-US" sz="1800" dirty="0">
                <a:latin typeface="Times New Roman" panose="02020603050405020304" pitchFamily="18" charset="0"/>
                <a:cs typeface="Times New Roman" panose="02020603050405020304" pitchFamily="18" charset="0"/>
              </a:rPr>
              <a:t>: With increased demand, manufacturers may explore new ways to offer customizable features within a budget-friendly framework</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Simplicity of Design</a:t>
            </a:r>
            <a:r>
              <a:rPr lang="en-US" sz="1800" dirty="0">
                <a:latin typeface="Times New Roman" panose="02020603050405020304" pitchFamily="18" charset="0"/>
                <a:cs typeface="Times New Roman" panose="02020603050405020304" pitchFamily="18" charset="0"/>
              </a:rPr>
              <a:t>: Cost-effective prostheses may emphasize simpler designs, which can be easier to maintain and repair, enhancing user experience.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727364"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891145" y="727364"/>
            <a:ext cx="9975272" cy="613063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Around 10 million of the world population are suffering from amputation. Among them, 30% are arm amputees where most are from developing countries (around 2.4 million) [1]. Amputation can be of two types: congenital, where someone is born without a limb and traumatic, where amputation is caused because of surgical removal of a limb or part of it, due to an accident or illness [2].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majority of them belongs to the working class. In both cases, by losing hand or forearm, they lose their working ability, which leads to mental trauma and economic crisis.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they lose their working ability, most of them become beggars or a burden on the family which affects the economy of the country.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available solution to this problem is to use a prosthetic hand. Nowadays, there are various types of prostheses available on the market from simpler ones with only aesthetic function, usually made with silicone to mimic the skin, to bionic prostheses, with functionality closer to the human hand, e.g., </a:t>
            </a:r>
            <a:r>
              <a:rPr lang="en-US" sz="1800" dirty="0" err="1">
                <a:latin typeface="Times New Roman" panose="02020603050405020304" pitchFamily="18" charset="0"/>
                <a:cs typeface="Times New Roman" panose="02020603050405020304" pitchFamily="18" charset="0"/>
              </a:rPr>
              <a:t>Ottobock</a:t>
            </a:r>
            <a:r>
              <a:rPr lang="en-US" sz="1800" dirty="0">
                <a:latin typeface="Times New Roman" panose="02020603050405020304" pitchFamily="18" charset="0"/>
                <a:cs typeface="Times New Roman" panose="02020603050405020304" pitchFamily="18" charset="0"/>
              </a:rPr>
              <a:t> [3] and </a:t>
            </a:r>
            <a:r>
              <a:rPr lang="en-US" sz="1800" dirty="0" err="1">
                <a:latin typeface="Times New Roman" panose="02020603050405020304" pitchFamily="18" charset="0"/>
                <a:cs typeface="Times New Roman" panose="02020603050405020304" pitchFamily="18" charset="0"/>
              </a:rPr>
              <a:t>bebionic</a:t>
            </a:r>
            <a:r>
              <a:rPr lang="en-US" sz="1800" dirty="0">
                <a:latin typeface="Times New Roman" panose="02020603050405020304" pitchFamily="18" charset="0"/>
                <a:cs typeface="Times New Roman" panose="02020603050405020304" pitchFamily="18" charset="0"/>
              </a:rPr>
              <a:t> hands [4]</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662545" y="426028"/>
            <a:ext cx="9705109" cy="580000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Recent advancement in 3D printing has reduced the cost. In 2013, Ivan Owen created world0 s first 3D printed mechanical hand e-NABLE hand [8]. It turns the cost much more reduced than in conventional prostheses. But still, the price of only the hand structure alone costs about $50 with the whole package the price eventually goes beyond the price range of the poor people of the developing country.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So in our study laser cutting method is considered instead of 3D printing to turn the CAD files into a prosthetic hand to lessen the cost.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human hand is extensively articulated, possessing approximately twenty-three </a:t>
            </a:r>
            <a:r>
              <a:rPr lang="en-US" sz="1800" dirty="0" err="1">
                <a:latin typeface="Times New Roman" panose="02020603050405020304" pitchFamily="18" charset="0"/>
                <a:cs typeface="Times New Roman" panose="02020603050405020304" pitchFamily="18" charset="0"/>
              </a:rPr>
              <a:t>degreesof</a:t>
            </a:r>
            <a:r>
              <a:rPr lang="en-US" sz="1800" dirty="0">
                <a:latin typeface="Times New Roman" panose="02020603050405020304" pitchFamily="18" charset="0"/>
                <a:cs typeface="Times New Roman" panose="02020603050405020304" pitchFamily="18" charset="0"/>
              </a:rPr>
              <a:t>-freedom (from distal to wrist) that allow it to perform a multitude of grasps and postures [9].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contrast, the </a:t>
            </a:r>
            <a:r>
              <a:rPr lang="en-US" sz="1800" dirty="0" err="1">
                <a:latin typeface="Times New Roman" panose="02020603050405020304" pitchFamily="18" charset="0"/>
                <a:cs typeface="Times New Roman" panose="02020603050405020304" pitchFamily="18" charset="0"/>
              </a:rPr>
              <a:t>bodypowered</a:t>
            </a:r>
            <a:r>
              <a:rPr lang="en-US" sz="1800" dirty="0">
                <a:latin typeface="Times New Roman" panose="02020603050405020304" pitchFamily="18" charset="0"/>
                <a:cs typeface="Times New Roman" panose="02020603050405020304" pitchFamily="18" charset="0"/>
              </a:rPr>
              <a:t> and myoelectric prosthetic hands traditionally used to replace the hand after amputation possesses lesser degrees-</a:t>
            </a:r>
            <a:r>
              <a:rPr lang="en-US" sz="1800" dirty="0" err="1">
                <a:latin typeface="Times New Roman" panose="02020603050405020304" pitchFamily="18" charset="0"/>
                <a:cs typeface="Times New Roman" panose="02020603050405020304" pitchFamily="18" charset="0"/>
              </a:rPr>
              <a:t>offreedom</a:t>
            </a:r>
            <a:r>
              <a:rPr lang="en-US" sz="1800" dirty="0">
                <a:latin typeface="Times New Roman" panose="02020603050405020304" pitchFamily="18" charset="0"/>
                <a:cs typeface="Times New Roman" panose="02020603050405020304" pitchFamily="18" charset="0"/>
              </a:rPr>
              <a:t>. The top design priorities while designing a prosthetic hand are to have high articulation and greater functionality. A higher degrees of freedom ensures greater performance but requires more complex design and more costly equipment.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Control Module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Actuation Module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Power Supply Module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Sensor Module</a:t>
            </a: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644235" y="369094"/>
            <a:ext cx="10058400" cy="1449388"/>
          </a:xfrm>
        </p:spPr>
        <p:txBody>
          <a:bodyPr>
            <a:normAutofit fontScale="90000"/>
          </a:bodyPr>
          <a:lstStyle/>
          <a:p>
            <a:r>
              <a:rPr lang="en-IN" sz="4800" dirty="0">
                <a:latin typeface="Times New Roman" panose="02020603050405020304" pitchFamily="18" charset="0"/>
                <a:cs typeface="Times New Roman" panose="02020603050405020304" pitchFamily="18" charset="0"/>
              </a:rPr>
              <a:t>Control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2449513" y="509155"/>
            <a:ext cx="7681623" cy="5133831"/>
          </a:xfrm>
        </p:spPr>
        <p:txBody>
          <a:bodyPr>
            <a:normAutofit/>
          </a:bodyPr>
          <a:lstStyle/>
          <a:p>
            <a:pPr algn="just">
              <a:lnSpc>
                <a:spcPct val="150000"/>
              </a:lnSpc>
              <a:buFont typeface="Arial" panose="020B0604020202020204" pitchFamily="34" charset="0"/>
              <a:buChar char="•"/>
            </a:pPr>
            <a:r>
              <a:rPr lang="en-IN" sz="2000" b="1" dirty="0">
                <a:latin typeface="Times New Roman" panose="02020603050405020304" pitchFamily="18" charset="0"/>
                <a:cs typeface="Times New Roman" panose="02020603050405020304" pitchFamily="18" charset="0"/>
              </a:rPr>
              <a:t>Signal Processing</a:t>
            </a:r>
            <a:r>
              <a:rPr lang="en-IN" sz="2000" dirty="0">
                <a:latin typeface="Times New Roman" panose="02020603050405020304" pitchFamily="18" charset="0"/>
                <a:cs typeface="Times New Roman" panose="02020603050405020304" pitchFamily="18" charset="0"/>
              </a:rPr>
              <a:t>: Interprets myoelectric signals from residual muscles.</a:t>
            </a:r>
          </a:p>
          <a:p>
            <a:pPr algn="just">
              <a:lnSpc>
                <a:spcPct val="150000"/>
              </a:lnSpc>
              <a:buFont typeface="Arial" panose="020B0604020202020204" pitchFamily="34" charset="0"/>
              <a:buChar char="•"/>
            </a:pPr>
            <a:r>
              <a:rPr lang="en-IN" sz="2000" b="1" dirty="0">
                <a:latin typeface="Times New Roman" panose="02020603050405020304" pitchFamily="18" charset="0"/>
                <a:cs typeface="Times New Roman" panose="02020603050405020304" pitchFamily="18" charset="0"/>
              </a:rPr>
              <a:t>Control Algorithms</a:t>
            </a:r>
            <a:r>
              <a:rPr lang="en-IN" sz="2000" dirty="0">
                <a:latin typeface="Times New Roman" panose="02020603050405020304" pitchFamily="18" charset="0"/>
                <a:cs typeface="Times New Roman" panose="02020603050405020304" pitchFamily="18" charset="0"/>
              </a:rPr>
              <a:t>: Implements algorithms for translating muscle signals into movements, potentially using simple, effective strategies that reduce costs.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971800" y="-260352"/>
            <a:ext cx="10058400" cy="1449388"/>
          </a:xfrm>
        </p:spPr>
        <p:txBody>
          <a:bodyPr>
            <a:normAutofit/>
          </a:bodyPr>
          <a:lstStyle/>
          <a:p>
            <a:pPr algn="just">
              <a:lnSpc>
                <a:spcPct val="150000"/>
              </a:lnSpc>
            </a:pPr>
            <a:r>
              <a:rPr lang="en-IN" sz="4300" dirty="0">
                <a:latin typeface="Times New Roman" panose="02020603050405020304" pitchFamily="18" charset="0"/>
                <a:cs typeface="Times New Roman" panose="02020603050405020304" pitchFamily="18" charset="0"/>
              </a:rPr>
              <a:t>Actuation Module</a:t>
            </a:r>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2304688" y="464342"/>
            <a:ext cx="7832003" cy="5220061"/>
          </a:xfrm>
        </p:spPr>
        <p:txBody>
          <a:bodyPr>
            <a:normAutofit/>
          </a:bodyPr>
          <a:lstStyle/>
          <a:p>
            <a:pPr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Motors and Actuators</a:t>
            </a:r>
            <a:r>
              <a:rPr lang="en-US" sz="2000" dirty="0">
                <a:latin typeface="Times New Roman" panose="02020603050405020304" pitchFamily="18" charset="0"/>
                <a:cs typeface="Times New Roman" panose="02020603050405020304" pitchFamily="18" charset="0"/>
              </a:rPr>
              <a:t>: Utilizes low-cost motors that provide adequate force and speed for basic movements.</a:t>
            </a:r>
          </a:p>
          <a:p>
            <a:pPr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Mechanical Design</a:t>
            </a:r>
            <a:r>
              <a:rPr lang="en-US" sz="2000" dirty="0">
                <a:latin typeface="Times New Roman" panose="02020603050405020304" pitchFamily="18" charset="0"/>
                <a:cs typeface="Times New Roman" panose="02020603050405020304" pitchFamily="18" charset="0"/>
              </a:rPr>
              <a:t>: Employs lightweight materials and simplified mechanical designs to reduce production costs while maintaining functionality.</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872836" y="338714"/>
            <a:ext cx="10058400" cy="1449388"/>
          </a:xfrm>
        </p:spPr>
        <p:txBody>
          <a:bodyPr>
            <a:normAutofit fontScale="90000"/>
          </a:bodyPr>
          <a:lstStyle/>
          <a:p>
            <a:r>
              <a:rPr lang="en-IN" sz="4800" dirty="0">
                <a:latin typeface="Times New Roman" panose="02020603050405020304" pitchFamily="18" charset="0"/>
                <a:cs typeface="Times New Roman" panose="02020603050405020304" pitchFamily="18" charset="0"/>
              </a:rPr>
              <a:t>Power Supply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2597727" y="-187037"/>
            <a:ext cx="7294418" cy="5798849"/>
          </a:xfrm>
        </p:spPr>
        <p:txBody>
          <a:bodyPr>
            <a:normAutofit/>
          </a:bodyPr>
          <a:lstStyle/>
          <a:p>
            <a:pPr>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Battery Technology</a:t>
            </a:r>
            <a:r>
              <a:rPr lang="en-US" sz="2000" dirty="0">
                <a:latin typeface="Times New Roman" panose="02020603050405020304" pitchFamily="18" charset="0"/>
                <a:cs typeface="Times New Roman" panose="02020603050405020304" pitchFamily="18" charset="0"/>
              </a:rPr>
              <a:t>: Utilizes affordable, rechargeable batteries with reasonable energy density.</a:t>
            </a:r>
          </a:p>
          <a:p>
            <a:pPr>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Energy Efficiency</a:t>
            </a:r>
            <a:r>
              <a:rPr lang="en-US" sz="2000" dirty="0">
                <a:latin typeface="Times New Roman" panose="02020603050405020304" pitchFamily="18" charset="0"/>
                <a:cs typeface="Times New Roman" panose="02020603050405020304" pitchFamily="18" charset="0"/>
              </a:rPr>
              <a:t>: Incorporates energy-saving features to extend battery life, reducing the frequency of charging.</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498764" y="0"/>
            <a:ext cx="10058400" cy="1449388"/>
          </a:xfrm>
        </p:spPr>
        <p:txBody>
          <a:bodyPr/>
          <a:lstStyle/>
          <a:p>
            <a:r>
              <a:rPr lang="en-IN" sz="4300" dirty="0">
                <a:latin typeface="Times New Roman" panose="02020603050405020304" pitchFamily="18" charset="0"/>
                <a:cs typeface="Times New Roman" panose="02020603050405020304" pitchFamily="18" charset="0"/>
              </a:rPr>
              <a:t>Sensor Module</a:t>
            </a:r>
            <a:br>
              <a:rPr lang="en-IN" sz="4000"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2275608" y="540327"/>
            <a:ext cx="7304810" cy="4581813"/>
          </a:xfrm>
        </p:spPr>
        <p:txBody>
          <a:bodyPr>
            <a:normAutofit/>
          </a:bodyPr>
          <a:lstStyle/>
          <a:p>
            <a:pPr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Myoelectric Sensors</a:t>
            </a:r>
            <a:r>
              <a:rPr lang="en-US" sz="2000" dirty="0">
                <a:latin typeface="Times New Roman" panose="02020603050405020304" pitchFamily="18" charset="0"/>
                <a:cs typeface="Times New Roman" panose="02020603050405020304" pitchFamily="18" charset="0"/>
              </a:rPr>
              <a:t>: Employs cost-effective surface EMG sensors to detect muscle activity.</a:t>
            </a:r>
          </a:p>
          <a:p>
            <a:pPr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Feedback Sensors</a:t>
            </a:r>
            <a:r>
              <a:rPr lang="en-US" sz="2000" dirty="0">
                <a:latin typeface="Times New Roman" panose="02020603050405020304" pitchFamily="18" charset="0"/>
                <a:cs typeface="Times New Roman" panose="02020603050405020304" pitchFamily="18" charset="0"/>
              </a:rPr>
              <a:t>: Optionally includes simple feedback sensors (e.g., position sensors) to improve user control, keeping costs in check.</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477982" y="-35083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859973" y="1015423"/>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59773"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392382" y="932440"/>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696191" y="-398029"/>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2022764" y="758536"/>
            <a:ext cx="8929254" cy="5029200"/>
          </a:xfrm>
        </p:spPr>
        <p:txBody>
          <a:bodyPr>
            <a:normAutofit/>
          </a:bodyPr>
          <a:lstStyle/>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716972" y="-305090"/>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873828" y="1144298"/>
            <a:ext cx="9265227"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174172" y="-23177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2133600" y="344777"/>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423555" y="-262804"/>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3169227" y="887702"/>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685800" y="-274638"/>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527463" y="888711"/>
            <a:ext cx="10144991" cy="5480916"/>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whole project, our main focus was to reduce cost. In the hardware implementation, we tried doing that by reducing material cost with our proposed hardware design.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software or controlling, we tried doing that by minimizing the number of features required to attain a usable accuracy in real life application because our final prosthetic hand will have access to very limited processing power as a low power microprocessor or microcontroller will be used to control it in practical implementation.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According to the observations in this paper, for the practical implementation of a prosthetic hand, combination Hjorth, SMAT and XCORR features will be sufficient to classify the EMG signals from the user in real time with acceptable accuracy.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Though the XCORR combination provides significant improvement over others, further works are needed to be done to improve these features and establish its significance as this feature was not found in any other studies. Better results can be achieved through some modifications and additional work.</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76</TotalTime>
  <Words>2381</Words>
  <Application>Microsoft Office PowerPoint</Application>
  <PresentationFormat>Widescreen</PresentationFormat>
  <Paragraphs>92</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Corbel</vt:lpstr>
      <vt:lpstr>Times New Roman</vt:lpstr>
      <vt:lpstr>Parallax</vt:lpstr>
      <vt:lpstr>PowerPoint Presentation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Control Module  </vt:lpstr>
      <vt:lpstr>Actuation Module</vt:lpstr>
      <vt:lpstr>Power Supply Module  </vt:lpstr>
      <vt:lpstr>Sensor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70</cp:revision>
  <dcterms:created xsi:type="dcterms:W3CDTF">2024-08-14T12:13:16Z</dcterms:created>
  <dcterms:modified xsi:type="dcterms:W3CDTF">2024-10-07T13:45:46Z</dcterms:modified>
</cp:coreProperties>
</file>