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sldIdLst>
    <p:sldId id="256" r:id="rId2"/>
    <p:sldId id="280"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1" d="100"/>
          <a:sy n="101" d="100"/>
        </p:scale>
        <p:origin x="95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4659593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5917373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650299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666835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07-10-2024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237336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07-10-2024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2641200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C765A-790E-4DDD-B720-A3DC44661A02}" type="datetimeFigureOut">
              <a:rPr lang="en-IN" smtClean="0"/>
              <a:t>07-10-2024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6928951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2221552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0857635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1117445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0335260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3840399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270432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07-10-2024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0633155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07-10-2024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247396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8475492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648483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A23C765A-790E-4DDD-B720-A3DC44661A02}" type="datetimeFigureOut">
              <a:rPr lang="en-IN" smtClean="0"/>
              <a:t>07-10-2024</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2383668142"/>
      </p:ext>
    </p:extLst>
  </p:cSld>
  <p:clrMap bg1="dk1" tx1="lt1" bg2="dk2" tx2="lt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 id="2147483717" r:id="rId15"/>
    <p:sldLayoutId id="2147483718" r:id="rId16"/>
    <p:sldLayoutId id="2147483719"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1607127" y="2275608"/>
            <a:ext cx="8977745" cy="1849583"/>
          </a:xfrm>
          <a:prstGeom prst="rect">
            <a:avLst/>
          </a:prstGeom>
          <a:noFill/>
        </p:spPr>
        <p:txBody>
          <a:bodyPr wrap="square">
            <a:spAutoFit/>
          </a:bodyPr>
          <a:lstStyle/>
          <a:p>
            <a:pPr algn="just"/>
            <a:r>
              <a:rPr lang="en-US" sz="2800" dirty="0"/>
              <a:t>Development of chemical strip (non-electronic) for identification of high temperature exposure in transportation of medicines/vaccines/FMCG goods, to ensure its usability</a:t>
            </a:r>
            <a:endParaRPr lang="en-IN" sz="2800" dirty="0"/>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up of a contact us&#10;&#10;Description automatically generated">
            <a:extLst>
              <a:ext uri="{FF2B5EF4-FFF2-40B4-BE49-F238E27FC236}">
                <a16:creationId xmlns:a16="http://schemas.microsoft.com/office/drawing/2014/main" id="{342D2269-81D6-2867-8B5A-FA575C7B4A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9175" y="1632174"/>
            <a:ext cx="10793650" cy="3593651"/>
          </a:xfrm>
          <a:prstGeom prst="rect">
            <a:avLst/>
          </a:prstGeom>
        </p:spPr>
      </p:pic>
    </p:spTree>
    <p:extLst>
      <p:ext uri="{BB962C8B-B14F-4D97-AF65-F5344CB8AC3E}">
        <p14:creationId xmlns:p14="http://schemas.microsoft.com/office/powerpoint/2010/main" val="13754033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83127" y="-262947"/>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550718" y="1186441"/>
            <a:ext cx="10671031" cy="5276850"/>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Background: The transportation of temperature-sensitive goods is a critical aspect of supply chain management. Medicines, vaccines, and certain FMCG products require strict temperature control to maintain their efficacy and safety.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Description: Exposure to high temperatures can compromise these products, leading to potential health risks and financial losses. Traditional electronic temperature monitoring devices can be costly and may not be feasible for all types of shipments.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Expected Solution: Problem statement is to develop a cost-effective, non-electronic chemical strip that changes </a:t>
            </a:r>
            <a:r>
              <a:rPr lang="en-US" sz="1800" dirty="0" err="1">
                <a:latin typeface="Times New Roman" panose="02020603050405020304" pitchFamily="18" charset="0"/>
                <a:cs typeface="Times New Roman" panose="02020603050405020304" pitchFamily="18" charset="0"/>
              </a:rPr>
              <a:t>colour</a:t>
            </a:r>
            <a:r>
              <a:rPr lang="en-US" sz="1800" dirty="0">
                <a:latin typeface="Times New Roman" panose="02020603050405020304" pitchFamily="18" charset="0"/>
                <a:cs typeface="Times New Roman" panose="02020603050405020304" pitchFamily="18" charset="0"/>
              </a:rPr>
              <a:t> or exhibits a visible change when exposed to temperatures above a certain threshold. This strip should be easy to use, reliable, and capable of providing a clear indication of temperature breaches during transportation.</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238991" y="-398030"/>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983673" y="1051358"/>
            <a:ext cx="10224654" cy="5453351"/>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provide background information on the temperature sensitivities of vaccines and diluents and their recommended storage temperatures and on the common sources of heat and freeze exposure in supply chains.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describe available temperature monitoring devices and their uses in routine temperature monitoring, temperature mapping of cold chain equipment and studies to assess supply chain temperatures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provide guidance on record-keeping and management of temperature data; d. highlight the importance and essential components of contingency plans for cold chain equipment breakdowns, power supply failures, transport emergencies or other situations that put vaccine at </a:t>
            </a:r>
            <a:r>
              <a:rPr lang="en-US" sz="1800" dirty="0" err="1">
                <a:latin typeface="Times New Roman" panose="02020603050405020304" pitchFamily="18" charset="0"/>
                <a:cs typeface="Times New Roman" panose="02020603050405020304" pitchFamily="18" charset="0"/>
              </a:rPr>
              <a:t>riske</a:t>
            </a:r>
            <a:r>
              <a:rPr lang="en-US" sz="18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explain when and why calibration of temperature monitoring devices is needed and provide managers with suggestions on training, what to look for during supervisory visits and where to find information on the relevant policies, procedures and additional details on each topic.</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0" y="-460375"/>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488374" y="831273"/>
            <a:ext cx="11391900" cy="5756563"/>
          </a:xfrm>
        </p:spPr>
        <p:txBody>
          <a:bodyPr>
            <a:noAutofit/>
          </a:bodyPr>
          <a:lstStyle/>
          <a:p>
            <a:pPr algn="just">
              <a:lnSpc>
                <a:spcPct val="16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There are a number of factors that impact how and when a product is monitored across the very complex pharmaceutical supply chain. </a:t>
            </a:r>
          </a:p>
          <a:p>
            <a:pPr algn="just">
              <a:lnSpc>
                <a:spcPct val="16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situation is quite different for COVID-19 vaccines mainly due to the limited availability of stability data. In this sense, as it pertains to good cold chain management practices, the distribution of the COVID-19 vaccine is unique in a number of ways. </a:t>
            </a:r>
          </a:p>
          <a:p>
            <a:pPr algn="just">
              <a:lnSpc>
                <a:spcPct val="16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First, the process is largely controlled by the manufacturers. Many of the financial transactions are taking place between manufacturers and the destination country’s government. This uncharacteristically streamlined chain of custody simplifies the burden of ensuring product quality and patient safety. </a:t>
            </a:r>
          </a:p>
          <a:p>
            <a:pPr algn="just">
              <a:lnSpc>
                <a:spcPct val="16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Furthermore, the streamlined flow of goods helps to drive accountability, as well as visibility for ensuring product efficacy. The increased public visibility and new-found education and awareness about the importance of proper temperature control of COVID-19 vaccines has, no doubt, had a positive impact, helping to ensure that vaccines are not adulterated at any point along the cold chain</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0" y="-460375"/>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708313" y="883229"/>
            <a:ext cx="11024755" cy="5403850"/>
          </a:xfrm>
        </p:spPr>
        <p:txBody>
          <a:bodyPr>
            <a:normAutofit/>
          </a:bodyPr>
          <a:lstStyle/>
          <a:p>
            <a:pPr algn="just">
              <a:lnSpc>
                <a:spcPct val="150000"/>
              </a:lnSpc>
              <a:buFont typeface="Wingdings" panose="05000000000000000000" pitchFamily="2" charset="2"/>
              <a:buChar char="q"/>
            </a:pPr>
            <a:r>
              <a:rPr lang="en-US" sz="1800" b="1" dirty="0">
                <a:latin typeface="Times New Roman" panose="02020603050405020304" pitchFamily="18" charset="0"/>
                <a:cs typeface="Times New Roman" panose="02020603050405020304" pitchFamily="18" charset="0"/>
              </a:rPr>
              <a:t>Identify Temperature Thresholds</a:t>
            </a:r>
            <a:r>
              <a:rPr lang="en-US" sz="18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1800" dirty="0">
                <a:latin typeface="Times New Roman" panose="02020603050405020304" pitchFamily="18" charset="0"/>
                <a:cs typeface="Times New Roman" panose="02020603050405020304" pitchFamily="18" charset="0"/>
              </a:rPr>
              <a:t>Determine the critical temperature limits for the specific products (e.g., vaccines often require refrigeration).</a:t>
            </a:r>
          </a:p>
          <a:p>
            <a:pPr algn="just">
              <a:lnSpc>
                <a:spcPct val="150000"/>
              </a:lnSpc>
              <a:buFont typeface="Wingdings" panose="05000000000000000000" pitchFamily="2" charset="2"/>
              <a:buChar char="q"/>
            </a:pPr>
            <a:r>
              <a:rPr lang="en-US" sz="1800" b="1" dirty="0">
                <a:latin typeface="Times New Roman" panose="02020603050405020304" pitchFamily="18" charset="0"/>
                <a:cs typeface="Times New Roman" panose="02020603050405020304" pitchFamily="18" charset="0"/>
              </a:rPr>
              <a:t>select Chemical Indicators</a:t>
            </a:r>
            <a:r>
              <a:rPr lang="en-US" sz="18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1800" dirty="0">
                <a:latin typeface="Times New Roman" panose="02020603050405020304" pitchFamily="18" charset="0"/>
                <a:cs typeface="Times New Roman" panose="02020603050405020304" pitchFamily="18" charset="0"/>
              </a:rPr>
              <a:t>Choose chemicals that undergo a color change or other detectable alteration at specified temperatures. Common choices might include </a:t>
            </a:r>
            <a:r>
              <a:rPr lang="en-US" sz="1800" dirty="0" err="1">
                <a:latin typeface="Times New Roman" panose="02020603050405020304" pitchFamily="18" charset="0"/>
                <a:cs typeface="Times New Roman" panose="02020603050405020304" pitchFamily="18" charset="0"/>
              </a:rPr>
              <a:t>leuco</a:t>
            </a:r>
            <a:r>
              <a:rPr lang="en-US" sz="1800" dirty="0">
                <a:latin typeface="Times New Roman" panose="02020603050405020304" pitchFamily="18" charset="0"/>
                <a:cs typeface="Times New Roman" panose="02020603050405020304" pitchFamily="18" charset="0"/>
              </a:rPr>
              <a:t> dyes or thermochromic materials.</a:t>
            </a:r>
          </a:p>
          <a:p>
            <a:pPr algn="just">
              <a:lnSpc>
                <a:spcPct val="150000"/>
              </a:lnSpc>
              <a:buFont typeface="Wingdings" panose="05000000000000000000" pitchFamily="2" charset="2"/>
              <a:buChar char="q"/>
            </a:pPr>
            <a:r>
              <a:rPr lang="en-US" sz="1800" b="1" dirty="0">
                <a:latin typeface="Times New Roman" panose="02020603050405020304" pitchFamily="18" charset="0"/>
                <a:cs typeface="Times New Roman" panose="02020603050405020304" pitchFamily="18" charset="0"/>
              </a:rPr>
              <a:t>Packaging and Application</a:t>
            </a:r>
            <a:r>
              <a:rPr lang="en-US" sz="18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1800" dirty="0">
                <a:latin typeface="Times New Roman" panose="02020603050405020304" pitchFamily="18" charset="0"/>
                <a:cs typeface="Times New Roman" panose="02020603050405020304" pitchFamily="18" charset="0"/>
              </a:rPr>
              <a:t>Develop a method for integrating the strips into shipping containers or directly onto products.</a:t>
            </a:r>
          </a:p>
          <a:p>
            <a:pPr algn="just">
              <a:lnSpc>
                <a:spcPct val="150000"/>
              </a:lnSpc>
              <a:buFont typeface="Wingdings" panose="05000000000000000000" pitchFamily="2" charset="2"/>
              <a:buChar char="q"/>
            </a:pPr>
            <a:r>
              <a:rPr lang="en-US" sz="1800" b="1" dirty="0">
                <a:latin typeface="Times New Roman" panose="02020603050405020304" pitchFamily="18" charset="0"/>
                <a:cs typeface="Times New Roman" panose="02020603050405020304" pitchFamily="18" charset="0"/>
              </a:rPr>
              <a:t>Limited Temperature Range</a:t>
            </a:r>
            <a:r>
              <a:rPr lang="en-US" sz="18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1800" dirty="0">
                <a:latin typeface="Times New Roman" panose="02020603050405020304" pitchFamily="18" charset="0"/>
                <a:cs typeface="Times New Roman" panose="02020603050405020304" pitchFamily="18" charset="0"/>
              </a:rPr>
              <a:t>Chemical strips may only indicate exposure to specific temperature ranges, potentially missing critical variations in temperature.</a:t>
            </a:r>
          </a:p>
          <a:p>
            <a:pPr>
              <a:buFont typeface="Arial" panose="020B0604020202020204" pitchFamily="34" charset="0"/>
              <a:buChar char="•"/>
            </a:pPr>
            <a:endParaRPr lang="en-US" sz="1600" dirty="0"/>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270164" y="-237693"/>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654626" y="1211695"/>
            <a:ext cx="10141527" cy="4731905"/>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At its core, the system includes a </a:t>
            </a:r>
            <a:r>
              <a:rPr lang="en-US" sz="1800" b="1" dirty="0">
                <a:latin typeface="Times New Roman" panose="02020603050405020304" pitchFamily="18" charset="0"/>
                <a:cs typeface="Times New Roman" panose="02020603050405020304" pitchFamily="18" charset="0"/>
              </a:rPr>
              <a:t>chemical indicator strip</a:t>
            </a:r>
            <a:r>
              <a:rPr lang="en-US" sz="1800" dirty="0">
                <a:latin typeface="Times New Roman" panose="02020603050405020304" pitchFamily="18" charset="0"/>
                <a:cs typeface="Times New Roman" panose="02020603050405020304" pitchFamily="18" charset="0"/>
              </a:rPr>
              <a:t> featuring carefully selected thermochromic materials that change color at predetermined temperature thresholds, providing immediate visual feedback.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strips are affixed to a </a:t>
            </a:r>
            <a:r>
              <a:rPr lang="en-US" sz="1800" b="1" dirty="0">
                <a:latin typeface="Times New Roman" panose="02020603050405020304" pitchFamily="18" charset="0"/>
                <a:cs typeface="Times New Roman" panose="02020603050405020304" pitchFamily="18" charset="0"/>
              </a:rPr>
              <a:t>durable substrate</a:t>
            </a:r>
            <a:r>
              <a:rPr lang="en-US" sz="1800" dirty="0">
                <a:latin typeface="Times New Roman" panose="02020603050405020304" pitchFamily="18" charset="0"/>
                <a:cs typeface="Times New Roman" panose="02020603050405020304" pitchFamily="18" charset="0"/>
              </a:rPr>
              <a:t> that can withstand various environmental conditions, ensuring that they remain intact throughout transit. Clear </a:t>
            </a:r>
            <a:r>
              <a:rPr lang="en-US" sz="1800" b="1" dirty="0">
                <a:latin typeface="Times New Roman" panose="02020603050405020304" pitchFamily="18" charset="0"/>
                <a:cs typeface="Times New Roman" panose="02020603050405020304" pitchFamily="18" charset="0"/>
              </a:rPr>
              <a:t>visual communication</a:t>
            </a:r>
            <a:r>
              <a:rPr lang="en-US" sz="1800" dirty="0">
                <a:latin typeface="Times New Roman" panose="02020603050405020304" pitchFamily="18" charset="0"/>
                <a:cs typeface="Times New Roman" panose="02020603050405020304" pitchFamily="18" charset="0"/>
              </a:rPr>
              <a:t> is crucial; hence, the design incorporates an intuitive color change scheme accompanied by simple user instructions for easy interpretation.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Additionally, the system includes a </a:t>
            </a:r>
            <a:r>
              <a:rPr lang="en-US" sz="1800" b="1" dirty="0">
                <a:latin typeface="Times New Roman" panose="02020603050405020304" pitchFamily="18" charset="0"/>
                <a:cs typeface="Times New Roman" panose="02020603050405020304" pitchFamily="18" charset="0"/>
              </a:rPr>
              <a:t>calibration module</a:t>
            </a:r>
            <a:r>
              <a:rPr lang="en-US" sz="1800" dirty="0">
                <a:latin typeface="Times New Roman" panose="02020603050405020304" pitchFamily="18" charset="0"/>
                <a:cs typeface="Times New Roman" panose="02020603050405020304" pitchFamily="18" charset="0"/>
              </a:rPr>
              <a:t> to validate the accuracy of the indicators under real-world conditions, ensuring consistent performance. </a:t>
            </a:r>
            <a:r>
              <a:rPr lang="en-US" sz="1800" b="1" dirty="0">
                <a:latin typeface="Times New Roman" panose="02020603050405020304" pitchFamily="18" charset="0"/>
                <a:cs typeface="Times New Roman" panose="02020603050405020304" pitchFamily="18" charset="0"/>
              </a:rPr>
              <a:t>Packaging</a:t>
            </a:r>
            <a:r>
              <a:rPr lang="en-US" sz="1800" dirty="0">
                <a:latin typeface="Times New Roman" panose="02020603050405020304" pitchFamily="18" charset="0"/>
                <a:cs typeface="Times New Roman" panose="02020603050405020304" pitchFamily="18" charset="0"/>
              </a:rPr>
              <a:t> is optimized to protect the strips from humidity and light, while comprehensive </a:t>
            </a:r>
            <a:r>
              <a:rPr lang="en-US" sz="1800" b="1" dirty="0">
                <a:latin typeface="Times New Roman" panose="02020603050405020304" pitchFamily="18" charset="0"/>
                <a:cs typeface="Times New Roman" panose="02020603050405020304" pitchFamily="18" charset="0"/>
              </a:rPr>
              <a:t>documentation</a:t>
            </a:r>
            <a:r>
              <a:rPr lang="en-US" sz="1800" dirty="0">
                <a:latin typeface="Times New Roman" panose="02020603050405020304" pitchFamily="18" charset="0"/>
                <a:cs typeface="Times New Roman" panose="02020603050405020304" pitchFamily="18" charset="0"/>
              </a:rPr>
              <a:t> outlines usage guidelines and regulatory compliance.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280555" y="-335684"/>
            <a:ext cx="10058400" cy="1449388"/>
          </a:xfrm>
        </p:spPr>
        <p:txBody>
          <a:bodyPr/>
          <a:lstStyle/>
          <a:p>
            <a:r>
              <a:rPr lang="en-US" sz="4800"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431222" y="675409"/>
            <a:ext cx="11329555" cy="5985163"/>
          </a:xfrm>
        </p:spPr>
        <p:txBody>
          <a:bodyPr>
            <a:normAutofit/>
          </a:bodyPr>
          <a:lstStyle/>
          <a:p>
            <a:pPr algn="just">
              <a:lnSpc>
                <a:spcPct val="150000"/>
              </a:lnSpc>
              <a:buFont typeface="Wingdings" panose="05000000000000000000" pitchFamily="2" charset="2"/>
              <a:buChar char="q"/>
            </a:pPr>
            <a:r>
              <a:rPr lang="en-US" sz="1800" b="1" dirty="0">
                <a:latin typeface="Times New Roman" panose="02020603050405020304" pitchFamily="18" charset="0"/>
                <a:cs typeface="Times New Roman" panose="02020603050405020304" pitchFamily="18" charset="0"/>
              </a:rPr>
              <a:t>Simplicity and Ease of Use</a:t>
            </a:r>
            <a:r>
              <a:rPr lang="en-US" sz="18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Chemical strips are straightforward to use; they typically require no technical knowledge, allowing personnel to easily assess temperature exposure.</a:t>
            </a:r>
          </a:p>
          <a:p>
            <a:pPr algn="just">
              <a:lnSpc>
                <a:spcPct val="150000"/>
              </a:lnSpc>
              <a:buFont typeface="Wingdings" panose="05000000000000000000" pitchFamily="2" charset="2"/>
              <a:buChar char="q"/>
            </a:pPr>
            <a:r>
              <a:rPr lang="en-US" sz="1800" b="1" dirty="0">
                <a:latin typeface="Times New Roman" panose="02020603050405020304" pitchFamily="18" charset="0"/>
                <a:cs typeface="Times New Roman" panose="02020603050405020304" pitchFamily="18" charset="0"/>
              </a:rPr>
              <a:t>Cost-Effective</a:t>
            </a:r>
            <a:r>
              <a:rPr lang="en-US" sz="18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Compared to electronic monitoring systems, chemical strips can be more affordable to produce and implement, making them accessible for various scales of operation.</a:t>
            </a:r>
          </a:p>
          <a:p>
            <a:pPr algn="just">
              <a:lnSpc>
                <a:spcPct val="150000"/>
              </a:lnSpc>
              <a:buFont typeface="Wingdings" panose="05000000000000000000" pitchFamily="2" charset="2"/>
              <a:buChar char="q"/>
            </a:pPr>
            <a:r>
              <a:rPr lang="en-US" sz="1800" b="1" dirty="0">
                <a:latin typeface="Times New Roman" panose="02020603050405020304" pitchFamily="18" charset="0"/>
                <a:cs typeface="Times New Roman" panose="02020603050405020304" pitchFamily="18" charset="0"/>
              </a:rPr>
              <a:t>No Power Requirements</a:t>
            </a:r>
            <a:r>
              <a:rPr lang="en-US" sz="18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As non-electronic devices, chemical strips do not require batteries or power sources, making them ideal for remote or off-grid transportation settings.</a:t>
            </a:r>
          </a:p>
          <a:p>
            <a:pPr algn="just">
              <a:lnSpc>
                <a:spcPct val="150000"/>
              </a:lnSpc>
              <a:buFont typeface="Wingdings" panose="05000000000000000000" pitchFamily="2" charset="2"/>
              <a:buChar char="q"/>
            </a:pPr>
            <a:r>
              <a:rPr lang="en-US" sz="1800" b="1" dirty="0">
                <a:latin typeface="Times New Roman" panose="02020603050405020304" pitchFamily="18" charset="0"/>
                <a:cs typeface="Times New Roman" panose="02020603050405020304" pitchFamily="18" charset="0"/>
              </a:rPr>
              <a:t>Immediate Visual Feedback</a:t>
            </a:r>
            <a:r>
              <a:rPr lang="en-US" sz="18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Users receive instant visual indicators (such as color changes) of temperature exposure, enabling quick decisions about product viability.</a:t>
            </a:r>
          </a:p>
          <a:p>
            <a:pPr algn="just">
              <a:lnSpc>
                <a:spcPct val="150000"/>
              </a:lnSpc>
              <a:buFont typeface="Wingdings" panose="05000000000000000000" pitchFamily="2" charset="2"/>
              <a:buChar char="q"/>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0" y="-392113"/>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706581" y="1057275"/>
            <a:ext cx="10453255" cy="5237740"/>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Immunization is one of the most successful and cost-effective interventions known in the field of health [1]. Immunization saves two to three million lives every year and has enhanced life expectancies. Through a ten-year global effort, immunization freed humanity from smallpox in 1980 [2] and has also played a central role in the efforts to establish a polio-free world [3].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Today, vaccines have become a strategic tool to facilitate an exit from the COVID-19 pandemic [4]. Even in countries where a high vaccination coverage is achieved, there is a renewed burst of cases and a rising death toll in what’s become ‘a pandemic of the unvaccinated’ Dr. Rochelle </a:t>
            </a:r>
            <a:r>
              <a:rPr lang="en-US" sz="1800" dirty="0" err="1">
                <a:latin typeface="Times New Roman" panose="02020603050405020304" pitchFamily="18" charset="0"/>
                <a:cs typeface="Times New Roman" panose="02020603050405020304" pitchFamily="18" charset="0"/>
              </a:rPr>
              <a:t>Walensky</a:t>
            </a:r>
            <a:r>
              <a:rPr lang="en-US" sz="1800" dirty="0">
                <a:latin typeface="Times New Roman" panose="02020603050405020304" pitchFamily="18" charset="0"/>
                <a:cs typeface="Times New Roman" panose="02020603050405020304" pitchFamily="18" charset="0"/>
              </a:rPr>
              <a:t>, the Centers for Disease Control and Prevention’s (CDC) Director said recently [5].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is widely known that vaccines require appropriate temperatures and conditions to ensure their potency, but less known are the complexities, risks, and failings involved in the associated cold chain, through which vaccines leave manufacturers, travel round the world, and ultimately reach a patient’s arm. </a:t>
            </a:r>
          </a:p>
        </p:txBody>
      </p:sp>
    </p:spTree>
    <p:extLst>
      <p:ext uri="{BB962C8B-B14F-4D97-AF65-F5344CB8AC3E}">
        <p14:creationId xmlns:p14="http://schemas.microsoft.com/office/powerpoint/2010/main" val="334276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550718" y="422852"/>
            <a:ext cx="10525125" cy="5635625"/>
          </a:xfrm>
        </p:spPr>
        <p:txBody>
          <a:bodyPr>
            <a:noAutofit/>
          </a:bodyPr>
          <a:lstStyle/>
          <a:p>
            <a:pPr algn="just">
              <a:lnSpc>
                <a:spcPct val="150000"/>
              </a:lnSpc>
            </a:pPr>
            <a:r>
              <a:rPr lang="en-US" sz="1800" dirty="0">
                <a:latin typeface="Times New Roman" panose="02020603050405020304" pitchFamily="18" charset="0"/>
                <a:cs typeface="Times New Roman" panose="02020603050405020304" pitchFamily="18" charset="0"/>
              </a:rPr>
              <a:t>This paper focuses on the role of temperature monitoring combined with proper handling to ensure the quality and integrity of vaccines throughout the cold chain. Vaccine researchers employ cutting-edge technology built on many years of research and development to create today’s breakthrough vaccines. </a:t>
            </a:r>
            <a:endParaRPr lang="en-IN"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However, the most effective and vital vaccine can have little impact on human health if products are unable to reach their destinations, or if they arrive impaired and thus are ineffective. All vaccines are sensitive to heat, some to freezing, and some to light.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They need to be kept at a certain temperature range based on the stability characteristics of each vaccine and need to be protected from exposure to heat and cold.</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Cold chain problems occur in all countries and at all levels contrary to the belief that deficiencies are mainly observed in developing countries. The Effective Vaccine Management Initiative launched by the World Health Organization (WHO) documented poor compliance with temperature monitoring targets at all levels of the cold chain in more than 45 countries [Garnett A, Unpublished data]. Interestingly, the majority of problems evidenced at the country level do not require significant investments.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114300" y="-232353"/>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738745" y="1417637"/>
            <a:ext cx="10058400" cy="4022725"/>
          </a:xfrm>
        </p:spPr>
        <p:txBody>
          <a:bodyPr>
            <a:normAutofit/>
          </a:bodyPr>
          <a:lstStyle/>
          <a:p>
            <a:pPr algn="just">
              <a:lnSpc>
                <a:spcPct val="150000"/>
              </a:lnSpc>
              <a:buFont typeface="Arial" panose="020B0604020202020204" pitchFamily="34" charset="0"/>
              <a:buChar char="•"/>
            </a:pPr>
            <a:r>
              <a:rPr lang="en-IN" sz="2800" dirty="0"/>
              <a:t>Indicator Module</a:t>
            </a:r>
          </a:p>
          <a:p>
            <a:pPr algn="just">
              <a:lnSpc>
                <a:spcPct val="150000"/>
              </a:lnSpc>
            </a:pPr>
            <a:r>
              <a:rPr lang="en-IN" sz="2800" dirty="0"/>
              <a:t>Substrate Module</a:t>
            </a:r>
          </a:p>
          <a:p>
            <a:pPr algn="just">
              <a:lnSpc>
                <a:spcPct val="150000"/>
              </a:lnSpc>
            </a:pPr>
            <a:r>
              <a:rPr lang="en-IN" sz="2800" dirty="0"/>
              <a:t>Calibration Module</a:t>
            </a:r>
          </a:p>
          <a:p>
            <a:pPr algn="just">
              <a:lnSpc>
                <a:spcPct val="150000"/>
              </a:lnSpc>
            </a:pPr>
            <a:r>
              <a:rPr lang="en-IN" sz="2800" dirty="0"/>
              <a:t>Application Module</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748145" y="155864"/>
            <a:ext cx="10058400" cy="1449388"/>
          </a:xfrm>
        </p:spPr>
        <p:txBody>
          <a:bodyPr>
            <a:normAutofit fontScale="90000"/>
          </a:bodyPr>
          <a:lstStyle/>
          <a:p>
            <a:r>
              <a:rPr lang="en-IN" sz="3100" dirty="0"/>
              <a:t>Indicator Module</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2127395" y="1091044"/>
            <a:ext cx="7141296" cy="5081879"/>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Chemical Selection: Choose appropriate thermochromic or </a:t>
            </a:r>
            <a:r>
              <a:rPr lang="en-US" dirty="0" err="1">
                <a:latin typeface="Times New Roman" panose="02020603050405020304" pitchFamily="18" charset="0"/>
                <a:cs typeface="Times New Roman" panose="02020603050405020304" pitchFamily="18" charset="0"/>
              </a:rPr>
              <a:t>leuco</a:t>
            </a:r>
            <a:r>
              <a:rPr lang="en-US" dirty="0">
                <a:latin typeface="Times New Roman" panose="02020603050405020304" pitchFamily="18" charset="0"/>
                <a:cs typeface="Times New Roman" panose="02020603050405020304" pitchFamily="18" charset="0"/>
              </a:rPr>
              <a:t> dye materials that change color at specific temperature thresholds.</a:t>
            </a:r>
          </a:p>
          <a:p>
            <a:pPr algn="just">
              <a:lnSpc>
                <a:spcPct val="150000"/>
              </a:lnSpc>
            </a:pPr>
            <a:r>
              <a:rPr lang="en-US" dirty="0">
                <a:latin typeface="Times New Roman" panose="02020603050405020304" pitchFamily="18" charset="0"/>
                <a:cs typeface="Times New Roman" panose="02020603050405020304" pitchFamily="18" charset="0"/>
              </a:rPr>
              <a:t>Layer Composition: Develop layers that can react to temperature changes, ensuring clarity and visibility of the indicator</a:t>
            </a:r>
            <a:r>
              <a:rPr lang="en-US" dirty="0"/>
              <a:t>.</a:t>
            </a:r>
            <a:endParaRPr lang="en-IN" dirty="0"/>
          </a:p>
        </p:txBody>
      </p:sp>
    </p:spTree>
    <p:extLst>
      <p:ext uri="{BB962C8B-B14F-4D97-AF65-F5344CB8AC3E}">
        <p14:creationId xmlns:p14="http://schemas.microsoft.com/office/powerpoint/2010/main" val="20159732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280554" y="338859"/>
            <a:ext cx="10058400" cy="1449388"/>
          </a:xfrm>
        </p:spPr>
        <p:txBody>
          <a:bodyPr>
            <a:normAutofit fontScale="90000"/>
          </a:bodyPr>
          <a:lstStyle/>
          <a:p>
            <a:r>
              <a:rPr lang="en-IN" sz="3300" dirty="0"/>
              <a:t>Substrate Module</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1156133" y="1018308"/>
            <a:ext cx="8663276" cy="5279159"/>
          </a:xfrm>
        </p:spPr>
        <p:txBody>
          <a:bodyPr>
            <a:normAutofit/>
          </a:bodyPr>
          <a:lstStyle/>
          <a:p>
            <a:pPr>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Material Choice</a:t>
            </a:r>
            <a:r>
              <a:rPr lang="en-US" dirty="0">
                <a:latin typeface="Times New Roman" panose="02020603050405020304" pitchFamily="18" charset="0"/>
                <a:cs typeface="Times New Roman" panose="02020603050405020304" pitchFamily="18" charset="0"/>
              </a:rPr>
              <a:t>: Use durable, heat-resistant materials that can withstand environmental conditions without degrading the chemical indicators.</a:t>
            </a:r>
          </a:p>
          <a:p>
            <a:pPr>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Adhesion Properties</a:t>
            </a:r>
            <a:r>
              <a:rPr lang="en-US" dirty="0">
                <a:latin typeface="Times New Roman" panose="02020603050405020304" pitchFamily="18" charset="0"/>
                <a:cs typeface="Times New Roman" panose="02020603050405020304" pitchFamily="18" charset="0"/>
              </a:rPr>
              <a:t>: Ensure that the substrate can easily adhere to packaging materials or products without affecting their integrity.</a:t>
            </a:r>
          </a:p>
          <a:p>
            <a:pPr>
              <a:lnSpc>
                <a:spcPct val="15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270164" y="162069"/>
            <a:ext cx="10058400" cy="1449388"/>
          </a:xfrm>
        </p:spPr>
        <p:txBody>
          <a:bodyPr>
            <a:normAutofit fontScale="90000"/>
          </a:bodyPr>
          <a:lstStyle/>
          <a:p>
            <a:r>
              <a:rPr lang="en-IN" sz="3300" dirty="0"/>
              <a:t>Calibration Module</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1704109" y="1049481"/>
            <a:ext cx="8624455" cy="5081877"/>
          </a:xfrm>
        </p:spPr>
        <p:txBody>
          <a:bodyPr>
            <a:normAutofit/>
          </a:bodyPr>
          <a:lstStyle/>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Temperature Calibration</a:t>
            </a:r>
            <a:r>
              <a:rPr lang="en-US" dirty="0">
                <a:latin typeface="Times New Roman" panose="02020603050405020304" pitchFamily="18" charset="0"/>
                <a:cs typeface="Times New Roman" panose="02020603050405020304" pitchFamily="18" charset="0"/>
              </a:rPr>
              <a:t>: Establish a calibration process to ensure the accuracy of the indicators at various temperatures, reflecting real-world conditions.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Testing Protocols</a:t>
            </a:r>
            <a:r>
              <a:rPr lang="en-US" dirty="0">
                <a:latin typeface="Times New Roman" panose="02020603050405020304" pitchFamily="18" charset="0"/>
                <a:cs typeface="Times New Roman" panose="02020603050405020304" pitchFamily="18" charset="0"/>
              </a:rPr>
              <a:t>: Develop standard testing protocols to verify the performance of the strips under different scenarios.</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259773" y="225280"/>
            <a:ext cx="10058400" cy="1449388"/>
          </a:xfrm>
        </p:spPr>
        <p:txBody>
          <a:bodyPr>
            <a:normAutofit fontScale="90000"/>
          </a:bodyPr>
          <a:lstStyle/>
          <a:p>
            <a:r>
              <a:rPr lang="en-US" sz="3200" b="1" dirty="0"/>
              <a:t>Application Module</a:t>
            </a:r>
            <a:br>
              <a:rPr lang="en-US" sz="32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039090" y="949974"/>
            <a:ext cx="9374909" cy="4633768"/>
          </a:xfrm>
        </p:spPr>
        <p:txBody>
          <a:bodyPr>
            <a:normAutofit/>
          </a:bodyPr>
          <a:lstStyle/>
          <a:p>
            <a:pPr>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Integration Design</a:t>
            </a:r>
            <a:r>
              <a:rPr lang="en-US" dirty="0">
                <a:latin typeface="Times New Roman" panose="02020603050405020304" pitchFamily="18" charset="0"/>
                <a:cs typeface="Times New Roman" panose="02020603050405020304" pitchFamily="18" charset="0"/>
              </a:rPr>
              <a:t>: Create a design that allows easy integration of the strips into packaging or directly onto products, ensuring visibility and accessibility.</a:t>
            </a:r>
          </a:p>
          <a:p>
            <a:pPr>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Placement Guidelines</a:t>
            </a:r>
            <a:r>
              <a:rPr lang="en-US" dirty="0">
                <a:latin typeface="Times New Roman" panose="02020603050405020304" pitchFamily="18" charset="0"/>
                <a:cs typeface="Times New Roman" panose="02020603050405020304" pitchFamily="18" charset="0"/>
              </a:rPr>
              <a:t>: Provide clear guidelines for optimal placement of the strips to ensure accurate readings.</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187036" y="-350838"/>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779318" y="1025814"/>
            <a:ext cx="9590088" cy="4491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218209" y="-371475"/>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945573" y="994785"/>
            <a:ext cx="9161463" cy="42322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280555" y="-335684"/>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904009" y="1212706"/>
            <a:ext cx="10058400" cy="4022725"/>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394854" y="-242888"/>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779318" y="1206500"/>
            <a:ext cx="10058400" cy="4872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716972" y="-314903"/>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924791" y="853931"/>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415637" y="-252413"/>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066800" y="1417637"/>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96838" y="-274638"/>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446808" y="1174750"/>
            <a:ext cx="10619509" cy="5084185"/>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development of a non-electronic chemical strip for identifying high-temperature exposure during the transportation of medicines, vaccines, and FMCG goods represents a significant advancement in ensuring product integrity.</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By leveraging user-friendly design, clear visual indicators, and robust materials, this system provides immediate and reliable feedback on temperature conditions without the need for electronic components.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comprehensive approach, which includes calibration, protective packaging, and clear documentation, enhances usability and compliance with industry standards. Ultimately, this innovative solution not only safeguards the quality of sensitive products but also fosters confidence among stakeholders, ensuring that consumers receive safe and effective goods.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6D8C60"/>
      </a:dk2>
      <a:lt2>
        <a:srgbClr val="B1D7A1"/>
      </a:lt2>
      <a:accent1>
        <a:srgbClr val="81B992"/>
      </a:accent1>
      <a:accent2>
        <a:srgbClr val="9ABC65"/>
      </a:accent2>
      <a:accent3>
        <a:srgbClr val="BDB564"/>
      </a:accent3>
      <a:accent4>
        <a:srgbClr val="BD8964"/>
      </a:accent4>
      <a:accent5>
        <a:srgbClr val="BD6466"/>
      </a:accent5>
      <a:accent6>
        <a:srgbClr val="64A4BD"/>
      </a:accent6>
      <a:hlink>
        <a:srgbClr val="8CCC71"/>
      </a:hlink>
      <a:folHlink>
        <a:srgbClr val="A4C795"/>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4539428D-6454-4FE6-B992-2D59F0AC2F89}"/>
    </a:ext>
  </a:extLst>
</a:theme>
</file>

<file path=docProps/app.xml><?xml version="1.0" encoding="utf-8"?>
<Properties xmlns="http://schemas.openxmlformats.org/officeDocument/2006/extended-properties" xmlns:vt="http://schemas.openxmlformats.org/officeDocument/2006/docPropsVTypes">
  <Template>Damask</Template>
  <TotalTime>113</TotalTime>
  <Words>2035</Words>
  <Application>Microsoft Office PowerPoint</Application>
  <PresentationFormat>Widescreen</PresentationFormat>
  <Paragraphs>89</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Bookman Old Style</vt:lpstr>
      <vt:lpstr>Rockwell</vt:lpstr>
      <vt:lpstr>Times New Roman</vt:lpstr>
      <vt:lpstr>Wingdings</vt:lpstr>
      <vt:lpstr>Damask</vt:lpstr>
      <vt:lpstr>PowerPoint Presentation</vt:lpstr>
      <vt:lpstr>PowerPoint Presentation</vt:lpstr>
      <vt:lpstr>Abstract</vt:lpstr>
      <vt:lpstr>Objective</vt:lpstr>
      <vt:lpstr>Existing System</vt:lpstr>
      <vt:lpstr>Disadvantage</vt:lpstr>
      <vt:lpstr>PROPOSED SYSTEM :</vt:lpstr>
      <vt:lpstr>Advantage</vt:lpstr>
      <vt:lpstr>Introduction</vt:lpstr>
      <vt:lpstr>PowerPoint Presentation</vt:lpstr>
      <vt:lpstr>MODULES</vt:lpstr>
      <vt:lpstr>Indicator Module  </vt:lpstr>
      <vt:lpstr>Substrate Module  </vt:lpstr>
      <vt:lpstr>Calibration Module  </vt:lpstr>
      <vt:lpstr>Application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Mohanraj Ravi</cp:lastModifiedBy>
  <cp:revision>56</cp:revision>
  <dcterms:created xsi:type="dcterms:W3CDTF">2024-08-14T12:13:16Z</dcterms:created>
  <dcterms:modified xsi:type="dcterms:W3CDTF">2024-10-07T13:45:35Z</dcterms:modified>
</cp:coreProperties>
</file>