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8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95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a:xfrm>
            <a:off x="1876424" y="5410201"/>
            <a:ext cx="5124886" cy="365125"/>
          </a:xfrm>
        </p:spPr>
        <p:txBody>
          <a:bodyPr/>
          <a:lstStyle/>
          <a:p>
            <a:endParaRPr lang="en-IN"/>
          </a:p>
        </p:txBody>
      </p:sp>
      <p:sp>
        <p:nvSpPr>
          <p:cNvPr id="6" name="Slide Number Placeholder 5"/>
          <p:cNvSpPr>
            <a:spLocks noGrp="1"/>
          </p:cNvSpPr>
          <p:nvPr>
            <p:ph type="sldNum" sz="quarter" idx="12"/>
          </p:nvPr>
        </p:nvSpPr>
        <p:spPr>
          <a:xfrm>
            <a:off x="9896911" y="5410199"/>
            <a:ext cx="771089"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880719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62368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9962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236996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07-10-2024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76276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283209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07-10-2024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11715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50467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55019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58277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487135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722029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208571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014637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835163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536064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687500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A23C765A-790E-4DDD-B720-A3DC44661A02}" type="datetimeFigureOut">
              <a:rPr lang="en-IN" smtClean="0"/>
              <a:t>07-10-2024</a:t>
            </a:fld>
            <a:endParaRPr lang="en-IN"/>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3331035244"/>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548245" y="2722419"/>
            <a:ext cx="10006445" cy="954107"/>
          </a:xfrm>
          <a:prstGeom prst="rect">
            <a:avLst/>
          </a:prstGeom>
          <a:noFill/>
        </p:spPr>
        <p:txBody>
          <a:bodyPr wrap="square">
            <a:spAutoFit/>
          </a:bodyPr>
          <a:lstStyle/>
          <a:p>
            <a:pPr algn="just"/>
            <a:r>
              <a:rPr lang="en-US" sz="2800" dirty="0">
                <a:latin typeface="Times New Roman" panose="02020603050405020304" pitchFamily="18" charset="0"/>
                <a:cs typeface="Times New Roman" panose="02020603050405020304" pitchFamily="18" charset="0"/>
              </a:rPr>
              <a:t>Development of an alternative technology to check blockage of blood vessels (an alternative to conventional angiography</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175" y="1632174"/>
            <a:ext cx="10793650" cy="3593651"/>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1267691" y="-314902"/>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350818" y="914400"/>
            <a:ext cx="10141527" cy="5361854"/>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Angiography is a common medical imaging technique used to visualize the inside of blood vessels and detect blockages. Description: However, typically medical tests like radionuclide angiography involve the use of radioactive contrast agents, which can pose risks to patients, including radiation exposure and allergic reactions.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There is a growing need for safer, non-invasive alternatives that can provide accurate diagnostics without these risks. Expected Solution: The problem statement is to develop a cost-effective, non-invasive technology that can accurately detect blockages in blood vessels without the use of radioactive materials.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technology should be suitable for widespread clinical use and provide reliable results comparable to conventional angiography</a:t>
            </a:r>
            <a:r>
              <a:rPr lang="en-US" sz="1200" dirty="0"/>
              <a:t>.</a:t>
            </a:r>
            <a:endParaRPr lang="en-IN"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1278082" y="-283730"/>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1610591" y="1051358"/>
            <a:ext cx="8651875" cy="4346575"/>
          </a:xfrm>
        </p:spPr>
        <p:txBody>
          <a:bodyPr>
            <a:normAutofit/>
          </a:bodyPr>
          <a:lstStyle/>
          <a:p>
            <a:pPr>
              <a:lnSpc>
                <a:spcPct val="150000"/>
              </a:lnSpc>
              <a:buFont typeface="Wingdings" panose="05000000000000000000" pitchFamily="2" charset="2"/>
              <a:buChar char="q"/>
            </a:pPr>
            <a:r>
              <a:rPr lang="en-US" sz="1800" dirty="0">
                <a:latin typeface="Times New Roman" panose="02020603050405020304" pitchFamily="18" charset="0"/>
                <a:cs typeface="Times New Roman" panose="02020603050405020304" pitchFamily="18" charset="0"/>
              </a:rPr>
              <a:t>Review the indications for angiography.</a:t>
            </a:r>
          </a:p>
          <a:p>
            <a:pPr>
              <a:lnSpc>
                <a:spcPct val="150000"/>
              </a:lnSpc>
              <a:buFont typeface="Wingdings" panose="05000000000000000000" pitchFamily="2" charset="2"/>
              <a:buChar char="q"/>
            </a:pPr>
            <a:r>
              <a:rPr lang="en-US" sz="1800" dirty="0">
                <a:latin typeface="Times New Roman" panose="02020603050405020304" pitchFamily="18" charset="0"/>
                <a:cs typeface="Times New Roman" panose="02020603050405020304" pitchFamily="18" charset="0"/>
              </a:rPr>
              <a:t> Describe the technique of angiography. </a:t>
            </a:r>
          </a:p>
          <a:p>
            <a:pPr>
              <a:lnSpc>
                <a:spcPct val="150000"/>
              </a:lnSpc>
              <a:buFont typeface="Wingdings" panose="05000000000000000000" pitchFamily="2" charset="2"/>
              <a:buChar char="q"/>
            </a:pPr>
            <a:r>
              <a:rPr lang="en-US" sz="1800" dirty="0">
                <a:latin typeface="Times New Roman" panose="02020603050405020304" pitchFamily="18" charset="0"/>
                <a:cs typeface="Times New Roman" panose="02020603050405020304" pitchFamily="18" charset="0"/>
              </a:rPr>
              <a:t>Review the appropriate evaluation of the potential complications of angiography.</a:t>
            </a:r>
          </a:p>
          <a:p>
            <a:pPr>
              <a:lnSpc>
                <a:spcPct val="150000"/>
              </a:lnSpc>
              <a:buFont typeface="Wingdings" panose="05000000000000000000" pitchFamily="2" charset="2"/>
              <a:buChar char="q"/>
            </a:pPr>
            <a:r>
              <a:rPr lang="en-US" sz="1800" dirty="0">
                <a:latin typeface="Times New Roman" panose="02020603050405020304" pitchFamily="18" charset="0"/>
                <a:cs typeface="Times New Roman" panose="02020603050405020304" pitchFamily="18" charset="0"/>
              </a:rPr>
              <a:t>  Explain the importance of improving care coordination among interdisciplinary team members to improve outcomes for patients undergoing angiography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1392382" y="-314902"/>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1249940" y="924646"/>
            <a:ext cx="9099405" cy="5008707"/>
          </a:xfrm>
        </p:spPr>
        <p:txBody>
          <a:bodyPr>
            <a:norm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Based on the patient's features, the planned type of angiography, and the indication, customized patient preparations are made for conventional angiography.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To reduce the risk of contrast medium-induced nephrotoxicity, all patients undergoing conventional angiography should be adequately hydrated. In some cases, it may be necessary to fast for 6 to 8 hours.</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To ensure the safety of the procedure, patients with impaired renal function, diabetics taking metformin, those taking antiplatelet or anticoagulant medications, and those with a history of iodinated contrast allergy should be adequately examined before angiography.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295399" y="-275505"/>
            <a:ext cx="9933709"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1295399" y="1173883"/>
            <a:ext cx="9822873" cy="5351607"/>
          </a:xfrm>
        </p:spPr>
        <p:txBody>
          <a:bodyPr>
            <a:norm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Cost: MRA equipment and procedures can be more expensive than traditional angiography, potentially limiting access.</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Duration: The scan can take longer, which may not be ideal in emergency situations where quick assessments are crucial.</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Operator Dependency: The accuracy and effectiveness of ultrasound heavily depend on the skill and experience of the technician or physician performing the exam.</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Visualization Limitations: Certain areas, particularly deeper vessels or those obscured by bone or gas, may not be visualized clearly</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Follow-Up Needs: Alternatives may require additional imaging or tests to confirm findings, increasing overall patient burden and healthcare costs.</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487632" y="-409431"/>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801832" y="841664"/>
            <a:ext cx="10744200" cy="6255328"/>
          </a:xfrm>
        </p:spPr>
        <p:txBody>
          <a:bodyPr>
            <a:normAutofit/>
          </a:bodyPr>
          <a:lstStyle/>
          <a:p>
            <a:pPr algn="just">
              <a:lnSpc>
                <a:spcPct val="160000"/>
              </a:lnSpc>
            </a:pPr>
            <a:r>
              <a:rPr lang="en-US" sz="1800" dirty="0">
                <a:latin typeface="Times New Roman" panose="02020603050405020304" pitchFamily="18" charset="0"/>
                <a:cs typeface="Times New Roman" panose="02020603050405020304" pitchFamily="18" charset="0"/>
              </a:rPr>
              <a:t>The system integrates advanced imaging modalities, such as Magnetic Resonance Angiography (MRA) and ultrasound, to capture high-resolution images of the vascular structures.</a:t>
            </a:r>
          </a:p>
          <a:p>
            <a:pPr algn="just">
              <a:lnSpc>
                <a:spcPct val="160000"/>
              </a:lnSpc>
            </a:pPr>
            <a:r>
              <a:rPr lang="en-US" sz="1800" dirty="0">
                <a:latin typeface="Times New Roman" panose="02020603050405020304" pitchFamily="18" charset="0"/>
                <a:cs typeface="Times New Roman" panose="02020603050405020304" pitchFamily="18" charset="0"/>
              </a:rPr>
              <a:t> By combining these imaging techniques, NIVAT can provide detailed insights into both large and small blood vessels without the need for invasive procedures.</a:t>
            </a:r>
          </a:p>
          <a:p>
            <a:pPr algn="just">
              <a:lnSpc>
                <a:spcPct val="160000"/>
              </a:lnSpc>
            </a:pPr>
            <a:r>
              <a:rPr lang="en-US" sz="1800" dirty="0">
                <a:latin typeface="Times New Roman" panose="02020603050405020304" pitchFamily="18" charset="0"/>
                <a:cs typeface="Times New Roman" panose="02020603050405020304" pitchFamily="18" charset="0"/>
              </a:rPr>
              <a:t>In addition to imaging, NIVAT features a robust data acquisition module that collects essential patient information and vital signs using non-invasive sensors. This real-time data collection enhances the diagnostic process, allowing for immediate assessment of hemodynamic parameters.</a:t>
            </a:r>
          </a:p>
          <a:p>
            <a:pPr algn="just">
              <a:lnSpc>
                <a:spcPct val="160000"/>
              </a:lnSpc>
            </a:pPr>
            <a:r>
              <a:rPr lang="en-US" sz="1800" dirty="0">
                <a:latin typeface="Times New Roman" panose="02020603050405020304" pitchFamily="18" charset="0"/>
                <a:cs typeface="Times New Roman" panose="02020603050405020304" pitchFamily="18" charset="0"/>
              </a:rPr>
              <a:t> The analysis module employs AI and machine learning algorithms to interpret imaging results, identify blockages, and evaluate blood flow dynamics, thus offering a comprehensive understanding of vascular health.</a:t>
            </a:r>
          </a:p>
          <a:p>
            <a:pPr algn="just">
              <a:lnSpc>
                <a:spcPct val="160000"/>
              </a:lnSpc>
            </a:pPr>
            <a:r>
              <a:rPr lang="en-US" sz="1800" dirty="0">
                <a:latin typeface="Times New Roman" panose="02020603050405020304" pitchFamily="18" charset="0"/>
                <a:cs typeface="Times New Roman" panose="02020603050405020304" pitchFamily="18" charset="0"/>
              </a:rPr>
              <a:t>To enhance clinical decision-making, the visualization module creates 3D reconstructions of the vascular system, allowing healthcare providers to easily visualize areas of concern and communicate findings with patients effectively.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1454728" y="-304512"/>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263796" y="1053235"/>
            <a:ext cx="9885650" cy="5276851"/>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Patient Comfort: Many alternatives are more comfortable for patients, as they often do not involve catheter insertion or prolonged recovery times.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Reduced Risk of Complications: The risk of complications such as bleeding, infection, or vascular injury is lower with non-invasive imaging techniques.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Cost-Effective: Ultrasound is generally less expensive than other imaging modalities, making it a cost-effective option for routine assessments.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Widespread Availability: CTA is commonly available in many hospitals and imaging centers, making it accessible for patients.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Excellent Soft Tissue Contrast: MRA provides detailed images of blood vessels and surrounding tissues, aiding in the assessment of vascular conditions.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1298863" y="-39211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1350818" y="893618"/>
            <a:ext cx="10058400" cy="5725391"/>
          </a:xfrm>
        </p:spPr>
        <p:txBody>
          <a:bodyPr>
            <a:normAutofit/>
          </a:bodyPr>
          <a:lstStyle/>
          <a:p>
            <a:pPr algn="just">
              <a:lnSpc>
                <a:spcPct val="17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the past 50 years, medical imaging has seen a boom in innovation, which has boosted interventional radiology. Contrast is injected into a blood artery during an angiogram to highlight the inner vessel wall and demonstrate blood flow into the lumen. </a:t>
            </a:r>
          </a:p>
          <a:p>
            <a:pPr algn="just">
              <a:lnSpc>
                <a:spcPct val="17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Initially utilized as a diagnostic tool, angiograms are now employed in interventional therapy. Angiography has advanced from being a static, two-dimensional film recording of the vasculature to a real-time, two-dimensional TV projection and a three-dimensional reconstruction from CT scans.</a:t>
            </a:r>
          </a:p>
          <a:p>
            <a:pPr algn="just">
              <a:lnSpc>
                <a:spcPct val="17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Angiography achieves real-time, dynamic imaging utilizing x-rays or CT and offers therapeutic alternatives at early diagnosis. Invasive angiography. Angiography is the gold standard for identifying intravascular diseases and giving therapeutic alternatives. </a:t>
            </a:r>
          </a:p>
          <a:p>
            <a:pPr algn="just">
              <a:lnSpc>
                <a:spcPct val="17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Advances in imaging technology have broadened angiography to include non-invasive CT and MRI procedures.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1205345" y="353002"/>
            <a:ext cx="9985664" cy="6151996"/>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III. Angiographs can produce a wide range of different types of pictures, each optimized for its specific application. X-ray images are typically limited to a 2D output due to several factors. 2D outputs have foreshortening, making it hard to precisely evaluate diffuse long and eccentric lesions, as stated by Ramasamy et al. (2020).</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Similarly, 3D quantitative coronary angiography has been recommended by several imaging specialists. In their 2020 paper, Ramasamy et al. claim that their method can recreate individual coronary geometry. Low contrast, motion artifacts from breathing and heartbeat, and the angiogram's catheter and spine integration create these difficulties (Fan et al., 2018).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availability of imaging results also means that machine learning technology can help to refine diagnostic methods. The goal of the study by Yang et al.</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(2019) was to explore how well deep learning models may aid in the segmentation of coronary angiography, particularly for the major channels. Since there are many different imaging modalities and technologies available, this model can be dynamically used to meet the specific requirements of an imaging specialist or physician.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2133600" y="1417638"/>
            <a:ext cx="10058400" cy="4022725"/>
          </a:xfrm>
        </p:spPr>
        <p:txBody>
          <a:bodyPr>
            <a:normAutofit/>
          </a:bodyPr>
          <a:lstStyle/>
          <a:p>
            <a:pPr algn="just">
              <a:lnSpc>
                <a:spcPct val="150000"/>
              </a:lnSpc>
              <a:buFont typeface="Arial" panose="020B0604020202020204" pitchFamily="34" charset="0"/>
              <a:buChar char="•"/>
            </a:pPr>
            <a:r>
              <a:rPr lang="en-IN" sz="2000" dirty="0"/>
              <a:t>Imaging Module</a:t>
            </a:r>
          </a:p>
          <a:p>
            <a:pPr algn="just">
              <a:lnSpc>
                <a:spcPct val="150000"/>
              </a:lnSpc>
              <a:buFont typeface="Arial" panose="020B0604020202020204" pitchFamily="34" charset="0"/>
              <a:buChar char="•"/>
            </a:pPr>
            <a:r>
              <a:rPr lang="en-IN" sz="1600" dirty="0"/>
              <a:t>Data Acquisition Module</a:t>
            </a:r>
          </a:p>
          <a:p>
            <a:pPr algn="just">
              <a:lnSpc>
                <a:spcPct val="150000"/>
              </a:lnSpc>
              <a:buFont typeface="Arial" panose="020B0604020202020204" pitchFamily="34" charset="0"/>
              <a:buChar char="•"/>
            </a:pPr>
            <a:r>
              <a:rPr lang="en-IN" sz="1600" dirty="0"/>
              <a:t>Analysis Module</a:t>
            </a:r>
          </a:p>
          <a:p>
            <a:pPr algn="just">
              <a:lnSpc>
                <a:spcPct val="150000"/>
              </a:lnSpc>
              <a:buFont typeface="Arial" panose="020B0604020202020204" pitchFamily="34" charset="0"/>
              <a:buChar char="•"/>
            </a:pPr>
            <a:r>
              <a:rPr lang="en-IN" sz="1600" dirty="0"/>
              <a:t>Visualization Module</a:t>
            </a:r>
            <a:endParaRPr lang="en-IN" sz="2000" dirty="0"/>
          </a:p>
          <a:p>
            <a:pPr algn="just">
              <a:lnSpc>
                <a:spcPct val="150000"/>
              </a:lnSpc>
              <a:buFont typeface="Arial" panose="020B0604020202020204" pitchFamily="34" charset="0"/>
              <a:buChar char="•"/>
            </a:pP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350818" y="116248"/>
            <a:ext cx="10058400" cy="1449388"/>
          </a:xfrm>
        </p:spPr>
        <p:txBody>
          <a:bodyPr/>
          <a:lstStyle/>
          <a:p>
            <a:r>
              <a:rPr lang="en-IN" sz="3200" dirty="0">
                <a:latin typeface="Times New Roman" panose="02020603050405020304" pitchFamily="18" charset="0"/>
                <a:cs typeface="Times New Roman" panose="02020603050405020304" pitchFamily="18" charset="0"/>
              </a:rPr>
              <a:t>Imaging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693718" y="1122218"/>
            <a:ext cx="8562109" cy="4852916"/>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Technology</a:t>
            </a:r>
            <a:r>
              <a:rPr lang="en-US" sz="1800" dirty="0">
                <a:latin typeface="Times New Roman" panose="02020603050405020304" pitchFamily="18" charset="0"/>
                <a:cs typeface="Times New Roman" panose="02020603050405020304" pitchFamily="18" charset="0"/>
              </a:rPr>
              <a:t>: Utilize MRA, CTA, or ultrasound techniques for non-invasive imaging of blood vessels.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Functionality</a:t>
            </a:r>
            <a:r>
              <a:rPr lang="en-US" sz="1800" dirty="0">
                <a:latin typeface="Times New Roman" panose="02020603050405020304" pitchFamily="18" charset="0"/>
                <a:cs typeface="Times New Roman" panose="02020603050405020304" pitchFamily="18" charset="0"/>
              </a:rPr>
              <a:t>: Capture high-resolution images of vascular structures and identify areas of blockage or narrowing.</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Integration</a:t>
            </a:r>
            <a:r>
              <a:rPr lang="en-US" sz="1800" dirty="0">
                <a:latin typeface="Times New Roman" panose="02020603050405020304" pitchFamily="18" charset="0"/>
                <a:cs typeface="Times New Roman" panose="02020603050405020304" pitchFamily="18" charset="0"/>
              </a:rPr>
              <a:t>: Incorporate advanced algorithms for image processing to enhance clarity and detail.</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1361210" y="95611"/>
            <a:ext cx="10058400" cy="1449388"/>
          </a:xfrm>
        </p:spPr>
        <p:txBody>
          <a:bodyPr/>
          <a:lstStyle/>
          <a:p>
            <a:r>
              <a:rPr lang="en-IN" sz="3200" dirty="0">
                <a:latin typeface="Times New Roman" panose="02020603050405020304" pitchFamily="18" charset="0"/>
                <a:cs typeface="Times New Roman" panose="02020603050405020304" pitchFamily="18" charset="0"/>
              </a:rPr>
              <a:t>Data Acquisition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2105170" y="1226126"/>
            <a:ext cx="8451994" cy="4718049"/>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Sensors</a:t>
            </a:r>
            <a:r>
              <a:rPr lang="en-US" sz="1800" dirty="0">
                <a:latin typeface="Times New Roman" panose="02020603050405020304" pitchFamily="18" charset="0"/>
                <a:cs typeface="Times New Roman" panose="02020603050405020304" pitchFamily="18" charset="0"/>
              </a:rPr>
              <a:t>: Include advanced sensors for capturing real-time data related to blood flow and pressure.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Collection</a:t>
            </a:r>
            <a:r>
              <a:rPr lang="en-US" sz="1800" dirty="0">
                <a:latin typeface="Times New Roman" panose="02020603050405020304" pitchFamily="18" charset="0"/>
                <a:cs typeface="Times New Roman" panose="02020603050405020304" pitchFamily="18" charset="0"/>
              </a:rPr>
              <a:t>: Gather patient demographic information, medical history, and symptoms for context during analysis.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Storage</a:t>
            </a:r>
            <a:r>
              <a:rPr lang="en-US" sz="1800" dirty="0">
                <a:latin typeface="Times New Roman" panose="02020603050405020304" pitchFamily="18" charset="0"/>
                <a:cs typeface="Times New Roman" panose="02020603050405020304" pitchFamily="18" charset="0"/>
              </a:rPr>
              <a:t>: Use secure cloud storage for easy access and management of patient data.</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205345" y="0"/>
            <a:ext cx="10058400" cy="1449388"/>
          </a:xfrm>
        </p:spPr>
        <p:txBody>
          <a:bodyPr/>
          <a:lstStyle/>
          <a:p>
            <a:r>
              <a:rPr lang="en-IN" sz="3200" dirty="0">
                <a:latin typeface="Times New Roman" panose="02020603050405020304" pitchFamily="18" charset="0"/>
                <a:cs typeface="Times New Roman" panose="02020603050405020304" pitchFamily="18" charset="0"/>
              </a:rPr>
              <a:t>Analysis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717963" y="1028700"/>
            <a:ext cx="9130145" cy="5331257"/>
          </a:xfrm>
        </p:spPr>
        <p:txBody>
          <a:bodyPr>
            <a:normAutofit/>
          </a:bodyPr>
          <a:lstStyle/>
          <a:p>
            <a:pPr algn="just">
              <a:lnSpc>
                <a:spcPct val="150000"/>
              </a:lnSpc>
            </a:pPr>
            <a:r>
              <a:rPr lang="en-IN" sz="1800" b="1" dirty="0">
                <a:latin typeface="Times New Roman" panose="02020603050405020304" pitchFamily="18" charset="0"/>
                <a:cs typeface="Times New Roman" panose="02020603050405020304" pitchFamily="18" charset="0"/>
              </a:rPr>
              <a:t>Image Analysis</a:t>
            </a:r>
            <a:r>
              <a:rPr lang="en-IN" sz="1800" dirty="0">
                <a:latin typeface="Times New Roman" panose="02020603050405020304" pitchFamily="18" charset="0"/>
                <a:cs typeface="Times New Roman" panose="02020603050405020304" pitchFamily="18" charset="0"/>
              </a:rPr>
              <a:t>: Employ AI and machine learning algorithms to </a:t>
            </a:r>
            <a:r>
              <a:rPr lang="en-IN" sz="1800" dirty="0" err="1">
                <a:latin typeface="Times New Roman" panose="02020603050405020304" pitchFamily="18" charset="0"/>
                <a:cs typeface="Times New Roman" panose="02020603050405020304" pitchFamily="18" charset="0"/>
              </a:rPr>
              <a:t>analyze</a:t>
            </a:r>
            <a:r>
              <a:rPr lang="en-IN" sz="1800" dirty="0">
                <a:latin typeface="Times New Roman" panose="02020603050405020304" pitchFamily="18" charset="0"/>
                <a:cs typeface="Times New Roman" panose="02020603050405020304" pitchFamily="18" charset="0"/>
              </a:rPr>
              <a:t> images for detecting blockages, assessing severity, and characterizing lesions.</a:t>
            </a:r>
          </a:p>
          <a:p>
            <a:pPr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Flow Dynamics Assessment</a:t>
            </a:r>
            <a:r>
              <a:rPr lang="en-IN" sz="1800" dirty="0">
                <a:latin typeface="Times New Roman" panose="02020603050405020304" pitchFamily="18" charset="0"/>
                <a:cs typeface="Times New Roman" panose="02020603050405020304" pitchFamily="18" charset="0"/>
              </a:rPr>
              <a:t>: </a:t>
            </a:r>
            <a:r>
              <a:rPr lang="en-IN" sz="1800" dirty="0" err="1">
                <a:latin typeface="Times New Roman" panose="02020603050405020304" pitchFamily="18" charset="0"/>
                <a:cs typeface="Times New Roman" panose="02020603050405020304" pitchFamily="18" charset="0"/>
              </a:rPr>
              <a:t>Analyze</a:t>
            </a:r>
            <a:r>
              <a:rPr lang="en-IN" sz="1800" dirty="0">
                <a:latin typeface="Times New Roman" panose="02020603050405020304" pitchFamily="18" charset="0"/>
                <a:cs typeface="Times New Roman" panose="02020603050405020304" pitchFamily="18" charset="0"/>
              </a:rPr>
              <a:t> blood flow patterns using Doppler ultrasound or MRA techniques to provide insights into functional impairment.</a:t>
            </a:r>
          </a:p>
          <a:p>
            <a:pPr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Comparative Analysis</a:t>
            </a:r>
            <a:r>
              <a:rPr lang="en-IN" sz="1800" dirty="0">
                <a:latin typeface="Times New Roman" panose="02020603050405020304" pitchFamily="18" charset="0"/>
                <a:cs typeface="Times New Roman" panose="02020603050405020304" pitchFamily="18" charset="0"/>
              </a:rPr>
              <a:t>: Allow comparisons with previous imaging studies to assess disease progression.</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1246909" y="0"/>
            <a:ext cx="10058400" cy="1449388"/>
          </a:xfrm>
        </p:spPr>
        <p:txBody>
          <a:bodyPr/>
          <a:lstStyle/>
          <a:p>
            <a:r>
              <a:rPr lang="en-IN" sz="3200" dirty="0">
                <a:latin typeface="Times New Roman" panose="02020603050405020304" pitchFamily="18" charset="0"/>
                <a:cs typeface="Times New Roman" panose="02020603050405020304" pitchFamily="18" charset="0"/>
              </a:rPr>
              <a:t>Visualization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527463" y="1194954"/>
            <a:ext cx="8647545" cy="4696114"/>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3D Reconstruction</a:t>
            </a:r>
            <a:r>
              <a:rPr lang="en-US" sz="1800" dirty="0">
                <a:latin typeface="Times New Roman" panose="02020603050405020304" pitchFamily="18" charset="0"/>
                <a:cs typeface="Times New Roman" panose="02020603050405020304" pitchFamily="18" charset="0"/>
              </a:rPr>
              <a:t>: Create 3D models of the vascular system for a more comprehensive view of blockages and anatomical relationships.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User Interface</a:t>
            </a:r>
            <a:r>
              <a:rPr lang="en-US" sz="1800" dirty="0">
                <a:latin typeface="Times New Roman" panose="02020603050405020304" pitchFamily="18" charset="0"/>
                <a:cs typeface="Times New Roman" panose="02020603050405020304" pitchFamily="18" charset="0"/>
              </a:rPr>
              <a:t>: Develop an intuitive interface for clinicians to interact with imaging results, data, and analytics.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Report Generation</a:t>
            </a:r>
            <a:r>
              <a:rPr lang="en-US" sz="1800" dirty="0">
                <a:latin typeface="Times New Roman" panose="02020603050405020304" pitchFamily="18" charset="0"/>
                <a:cs typeface="Times New Roman" panose="02020603050405020304" pitchFamily="18" charset="0"/>
              </a:rPr>
              <a:t>: Automate the generation of detailed reports summarizing findings, recommendations, and potential treatment options.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205346" y="-273338"/>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589809" y="1316759"/>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340427" y="-3714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515268" y="963613"/>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1257300" y="-335684"/>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1818409" y="800100"/>
            <a:ext cx="9240982" cy="4086947"/>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600200" y="-24288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1724890" y="987208"/>
            <a:ext cx="9331037" cy="4883583"/>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413164" y="-34347"/>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995055" y="690347"/>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1485900" y="-262804"/>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2133600" y="1095519"/>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1319646" y="-274638"/>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1371601" y="863022"/>
            <a:ext cx="9583883" cy="6535881"/>
          </a:xfrm>
        </p:spPr>
        <p:txBody>
          <a:bodyPr>
            <a:noAutofit/>
          </a:bodyPr>
          <a:lstStyle/>
          <a:p>
            <a:pPr lvl="1" algn="just">
              <a:lnSpc>
                <a:spcPct val="150000"/>
              </a:lnSpc>
            </a:pPr>
            <a:r>
              <a:rPr lang="en-US" sz="1800" dirty="0">
                <a:latin typeface="Times New Roman" panose="02020603050405020304" pitchFamily="18" charset="0"/>
                <a:cs typeface="Times New Roman" panose="02020603050405020304" pitchFamily="18" charset="0"/>
              </a:rPr>
              <a:t>angiographies rely on x-ray imaging equipment, but they also need a special technique for inserting contrast media. the procedure begins with a local anesthetic and an incision over an artery in the patient's body (often in the groin or the wrist), as explained by the </a:t>
            </a:r>
            <a:r>
              <a:rPr lang="en-US" sz="1800" dirty="0" err="1">
                <a:latin typeface="Times New Roman" panose="02020603050405020304" pitchFamily="18" charset="0"/>
                <a:cs typeface="Times New Roman" panose="02020603050405020304" pitchFamily="18" charset="0"/>
              </a:rPr>
              <a:t>nhs</a:t>
            </a:r>
            <a:r>
              <a:rPr lang="en-US" sz="1800" dirty="0">
                <a:latin typeface="Times New Roman" panose="02020603050405020304" pitchFamily="18" charset="0"/>
                <a:cs typeface="Times New Roman" panose="02020603050405020304" pitchFamily="18" charset="0"/>
              </a:rPr>
              <a:t> in the united kingdom.</a:t>
            </a:r>
          </a:p>
          <a:p>
            <a:pPr lvl="1" algn="just">
              <a:lnSpc>
                <a:spcPct val="150000"/>
              </a:lnSpc>
            </a:pPr>
            <a:r>
              <a:rPr lang="en-US" sz="1800" dirty="0">
                <a:latin typeface="Times New Roman" panose="02020603050405020304" pitchFamily="18" charset="0"/>
                <a:cs typeface="Times New Roman" panose="02020603050405020304" pitchFamily="18" charset="0"/>
              </a:rPr>
              <a:t> after the incision has healed, a catheter is threaded into the blood vessel and the target location for diagnosis. catheters, guide wires, autoinjectors, sliding tables, remote computer equipment, generators, and c-arm digital imaging systems are all necessities for an angiography (</a:t>
            </a:r>
            <a:r>
              <a:rPr lang="en-US" sz="1800" dirty="0" err="1">
                <a:latin typeface="Times New Roman" panose="02020603050405020304" pitchFamily="18" charset="0"/>
                <a:cs typeface="Times New Roman" panose="02020603050405020304" pitchFamily="18" charset="0"/>
              </a:rPr>
              <a:t>omeh</a:t>
            </a:r>
            <a:r>
              <a:rPr lang="en-US" sz="1800" dirty="0">
                <a:latin typeface="Times New Roman" panose="02020603050405020304" pitchFamily="18" charset="0"/>
                <a:cs typeface="Times New Roman" panose="02020603050405020304" pitchFamily="18" charset="0"/>
              </a:rPr>
              <a:t> &amp; </a:t>
            </a:r>
            <a:r>
              <a:rPr lang="en-US" sz="1800" dirty="0" err="1">
                <a:latin typeface="Times New Roman" panose="02020603050405020304" pitchFamily="18" charset="0"/>
                <a:cs typeface="Times New Roman" panose="02020603050405020304" pitchFamily="18" charset="0"/>
              </a:rPr>
              <a:t>shlofmitz</a:t>
            </a:r>
            <a:r>
              <a:rPr lang="en-US" sz="1800" dirty="0">
                <a:latin typeface="Times New Roman" panose="02020603050405020304" pitchFamily="18" charset="0"/>
                <a:cs typeface="Times New Roman" panose="02020603050405020304" pitchFamily="18" charset="0"/>
              </a:rPr>
              <a:t>, 2022).</a:t>
            </a:r>
          </a:p>
          <a:p>
            <a:pPr lvl="1" algn="just">
              <a:lnSpc>
                <a:spcPct val="150000"/>
              </a:lnSpc>
            </a:pPr>
            <a:r>
              <a:rPr lang="en-US" sz="1800" dirty="0">
                <a:latin typeface="Times New Roman" panose="02020603050405020304" pitchFamily="18" charset="0"/>
                <a:cs typeface="Times New Roman" panose="02020603050405020304" pitchFamily="18" charset="0"/>
              </a:rPr>
              <a:t> the national health service (</a:t>
            </a:r>
            <a:r>
              <a:rPr lang="en-US" sz="1800" dirty="0" err="1">
                <a:latin typeface="Times New Roman" panose="02020603050405020304" pitchFamily="18" charset="0"/>
                <a:cs typeface="Times New Roman" panose="02020603050405020304" pitchFamily="18" charset="0"/>
              </a:rPr>
              <a:t>nhs</a:t>
            </a:r>
            <a:r>
              <a:rPr lang="en-US" sz="1800" dirty="0">
                <a:latin typeface="Times New Roman" panose="02020603050405020304" pitchFamily="18" charset="0"/>
                <a:cs typeface="Times New Roman" panose="02020603050405020304" pitchFamily="18" charset="0"/>
              </a:rPr>
              <a:t>) states that popular forms of angiography include coronary, cerebral, pulmonary, and renal, which respectively examine the arteries and veins that supply the heart, brain, lungs, and kidneys ("angiography", n.d.).</a:t>
            </a:r>
          </a:p>
          <a:p>
            <a:pPr marL="457200" lvl="1" indent="0" algn="just">
              <a:lnSpc>
                <a:spcPct val="150000"/>
              </a:lnSpc>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5639B0-1F80-54E1-DB37-D4302A336F8F}"/>
              </a:ext>
            </a:extLst>
          </p:cNvPr>
          <p:cNvSpPr>
            <a:spLocks noGrp="1"/>
          </p:cNvSpPr>
          <p:nvPr>
            <p:ph idx="4294967295"/>
          </p:nvPr>
        </p:nvSpPr>
        <p:spPr>
          <a:xfrm>
            <a:off x="1298862" y="706582"/>
            <a:ext cx="8925792" cy="3764973"/>
          </a:xfrm>
        </p:spPr>
        <p:txBody>
          <a:bodyPr/>
          <a:lstStyle/>
          <a:p>
            <a:pPr lvl="1" algn="just">
              <a:lnSpc>
                <a:spcPct val="150000"/>
              </a:lnSpc>
            </a:pPr>
            <a:r>
              <a:rPr lang="en-US" sz="1800" dirty="0">
                <a:latin typeface="Times New Roman" panose="02020603050405020304" pitchFamily="18" charset="0"/>
                <a:cs typeface="Times New Roman" panose="02020603050405020304" pitchFamily="18" charset="0"/>
              </a:rPr>
              <a:t>after injecting the dye into the area under scrutiny, x-rays can be taken to track the dye's progress through the circulatory system.</a:t>
            </a:r>
          </a:p>
          <a:p>
            <a:pPr lvl="1" algn="just">
              <a:lnSpc>
                <a:spcPct val="150000"/>
              </a:lnSpc>
            </a:pPr>
            <a:r>
              <a:rPr lang="en-US" sz="1800" dirty="0">
                <a:latin typeface="Times New Roman" panose="02020603050405020304" pitchFamily="18" charset="0"/>
                <a:cs typeface="Times New Roman" panose="02020603050405020304" pitchFamily="18" charset="0"/>
              </a:rPr>
              <a:t> the </a:t>
            </a:r>
            <a:r>
              <a:rPr lang="en-US" sz="1800" dirty="0" err="1">
                <a:latin typeface="Times New Roman" panose="02020603050405020304" pitchFamily="18" charset="0"/>
                <a:cs typeface="Times New Roman" panose="02020603050405020304" pitchFamily="18" charset="0"/>
              </a:rPr>
              <a:t>nhs</a:t>
            </a:r>
            <a:r>
              <a:rPr lang="en-US" sz="1800" dirty="0">
                <a:latin typeface="Times New Roman" panose="02020603050405020304" pitchFamily="18" charset="0"/>
                <a:cs typeface="Times New Roman" panose="02020603050405020304" pitchFamily="18" charset="0"/>
              </a:rPr>
              <a:t> warns of potential side effects such as bruising, pain, blood clots, allergic reactions, strokes, and heart attacks, despite the procedure's ease. although infrequent, these problems are usually relatively minor. as a result, it is a flexible, inexpensive, and safe method.</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48859316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Circuit</Template>
  <TotalTime>90</TotalTime>
  <Words>2023</Words>
  <Application>Microsoft Office PowerPoint</Application>
  <PresentationFormat>Widescreen</PresentationFormat>
  <Paragraphs>91</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Times New Roman</vt:lpstr>
      <vt:lpstr>Tw Cen MT</vt:lpstr>
      <vt:lpstr>Wingdings</vt:lpstr>
      <vt:lpstr>Circuit</vt:lpstr>
      <vt:lpstr>PowerPoint Presentation</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Imaging Module </vt:lpstr>
      <vt:lpstr>Data Acquisition Module </vt:lpstr>
      <vt:lpstr>Analysis Module </vt:lpstr>
      <vt:lpstr>Visualization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Mohanraj Ravi</cp:lastModifiedBy>
  <cp:revision>53</cp:revision>
  <dcterms:created xsi:type="dcterms:W3CDTF">2024-08-14T12:13:16Z</dcterms:created>
  <dcterms:modified xsi:type="dcterms:W3CDTF">2024-10-07T13:45:19Z</dcterms:modified>
</cp:coreProperties>
</file>