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81" r:id="rId3"/>
    <p:sldId id="257" r:id="rId4"/>
    <p:sldId id="277" r:id="rId5"/>
    <p:sldId id="258" r:id="rId6"/>
    <p:sldId id="259" r:id="rId7"/>
    <p:sldId id="260" r:id="rId8"/>
    <p:sldId id="278" r:id="rId9"/>
    <p:sldId id="261" r:id="rId10"/>
    <p:sldId id="262" r:id="rId11"/>
    <p:sldId id="279" r:id="rId12"/>
    <p:sldId id="263" r:id="rId13"/>
    <p:sldId id="264" r:id="rId14"/>
    <p:sldId id="265" r:id="rId15"/>
    <p:sldId id="266" r:id="rId16"/>
    <p:sldId id="267" r:id="rId17"/>
    <p:sldId id="268" r:id="rId18"/>
    <p:sldId id="280" r:id="rId19"/>
    <p:sldId id="270" r:id="rId20"/>
    <p:sldId id="271" r:id="rId21"/>
    <p:sldId id="272" r:id="rId22"/>
    <p:sldId id="273" r:id="rId23"/>
    <p:sldId id="274" r:id="rId24"/>
    <p:sldId id="275"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7232777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4365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99736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12198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82528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87679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4433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39882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81287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02161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014217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29559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60774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59912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57643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237751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43287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455088075"/>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693718" y="2441863"/>
            <a:ext cx="8614064" cy="1569660"/>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Develop a Smart Yoga Mat integrated with Artificial Intelligence (AI) capabilities to support smart watch integration for tracking progress and provide curated yoga content by experts, while ensuring its affordability</a:t>
            </a: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347952"/>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708312" y="800101"/>
            <a:ext cx="10358005" cy="5584464"/>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Background: Yoga has gained global recognition for its numerous health benefits, including physical fitness, mental well-being, and stress reduction. As part of India's ancient heritage, yoga is a key component of the AYUSH (Ayurveda, Yoga &amp; Naturopathy, Unani, Siddha, and Homoeopathy) systems of medicine, promoting holistic health practices.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today's digital age, there is a growing demand for innovative solutions that combine traditional practices with modern technology.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smart yoga mat equipped with AI and smart watch integration presents an opportunity to enhance the yoga experience, making it more interactive, personalized, and accessible.</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Detailed Description: The objective of this challenge is to design and develop a Smart Yoga Mat that leverages AI capabilities to: Smart Watch Integration: Enable seamless connectivity with smart watches to track key metrics such as heart rate, calories burned, and workout duration. </a:t>
            </a: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B7EC21-0EA8-0D97-7880-036BF78777C6}"/>
              </a:ext>
            </a:extLst>
          </p:cNvPr>
          <p:cNvSpPr>
            <a:spLocks noGrp="1"/>
          </p:cNvSpPr>
          <p:nvPr>
            <p:ph idx="4294967295"/>
          </p:nvPr>
        </p:nvSpPr>
        <p:spPr>
          <a:xfrm>
            <a:off x="561108" y="529936"/>
            <a:ext cx="10359736" cy="5985164"/>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integration should provide real-time feedback to users, helping them monitor their progress and adjust their practice accordingly. AI-Powered Guidance: Utilize AI algorithms to analyze user data from the smart watch and provide personalized recommendations for yoga routines.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Smart Yoga Mat should be capable of offering curated content, including instructional videos, audio guidance, and posture corrections based on individual performance metrics.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Affordability: Ensure that the Smart Yoga Mat remains cost-effective without compromising on quality or functionality. </a:t>
            </a:r>
            <a:endParaRPr lang="en-IN"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This affordability factor is crucial for encouraging widespread adoption among AYUSH start-ups and yoga enthusiasts across India. Expected Outcome: Participants are expected to deliver a prototype of the Smart Yoga Mat that demonstrates: Seamless integration with smart watches for tracking yoga-related metrics.</a:t>
            </a:r>
          </a:p>
          <a:p>
            <a:pPr algn="just">
              <a:lnSpc>
                <a:spcPct val="150000"/>
              </a:lnSpc>
            </a:pPr>
            <a:r>
              <a:rPr lang="en-US" dirty="0">
                <a:latin typeface="Times New Roman" panose="02020603050405020304" pitchFamily="18" charset="0"/>
                <a:cs typeface="Times New Roman" panose="02020603050405020304" pitchFamily="18" charset="0"/>
              </a:rPr>
              <a:t> AI-driven capabilities for personalized yoga guidance and content recommendations. User-friendly interface and ergonomic design suitable for various yoga practices. Cost-effective manufacturing feasibility, suitable for AYUSH start-ups.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397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216766"/>
            <a:ext cx="10058400" cy="1449388"/>
          </a:xfrm>
        </p:spPr>
        <p:txBody>
          <a:bodyPr>
            <a:normAutofit/>
          </a:bodyPr>
          <a:lstStyle/>
          <a:p>
            <a:r>
              <a:rPr lang="en-US" sz="4000" dirty="0"/>
              <a:t>Objective</a:t>
            </a:r>
            <a:endParaRPr lang="en-IN" sz="4000"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976746" y="836468"/>
            <a:ext cx="8936182" cy="5185063"/>
          </a:xfrm>
        </p:spPr>
        <p:txBody>
          <a:bodyPr>
            <a:normAutofit/>
          </a:bodyPr>
          <a:lstStyle/>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this survey is to explore the potential benefits of integrating </a:t>
            </a:r>
            <a:r>
              <a:rPr lang="en-US" dirty="0" err="1">
                <a:latin typeface="Times New Roman" panose="02020603050405020304" pitchFamily="18" charset="0"/>
                <a:cs typeface="Times New Roman" panose="02020603050405020304" pitchFamily="18" charset="0"/>
              </a:rPr>
              <a:t>IIoT</a:t>
            </a:r>
            <a:r>
              <a:rPr lang="en-US" dirty="0">
                <a:latin typeface="Times New Roman" panose="02020603050405020304" pitchFamily="18" charset="0"/>
                <a:cs typeface="Times New Roman" panose="02020603050405020304" pitchFamily="18" charset="0"/>
              </a:rPr>
              <a:t> with yoga. By analyzing relevant research articles published in English, we aim to identify how intelligent techniques (machine learning, deep learning, and artificial intelligence) integrated with yoga practices enhance physical, mental, and emotional well-being, and how better results are achieved. </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validity of this survey may be affected by two threats: inadequate selection of primary studies and incorrect data extraction [17]. </a:t>
            </a:r>
          </a:p>
          <a:p>
            <a:pPr algn="just">
              <a:lnSpc>
                <a:spcPct val="16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mitigate such threats, this paper extracts multiple keywords based on research questions; then, it accurately refines the paper based on the preferred reporting items for systematic reviews and meta-analyses (PRISMAs) method.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350838"/>
            <a:ext cx="10058400" cy="1449388"/>
          </a:xfrm>
        </p:spPr>
        <p:txBody>
          <a:bodyPr>
            <a:normAutofit/>
          </a:bodyPr>
          <a:lstStyle/>
          <a:p>
            <a:r>
              <a:rPr lang="en-US" sz="4000" dirty="0"/>
              <a:t>Existing System</a:t>
            </a:r>
            <a:endParaRPr lang="en-IN" sz="4000"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82350" y="596683"/>
            <a:ext cx="10263187" cy="5664633"/>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smart yoga mat and yoga posture detection are some innovations where cameras and sensors are embedded into the mat or training place for feedback on the practitioner’s postures, scoring practice, and independent guidance at home or at a convenient place without the presence of a tutor.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For example, relying on IoT, the system designed to detect yoga posture and provide feedback can operate in multiple steps. First, the training data for the system are collected using different cameras.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Second, the system interprets data obtained from the practitioner, which uses multiple approaches, including threshold values, </a:t>
            </a:r>
            <a:r>
              <a:rPr lang="en-US" dirty="0" err="1">
                <a:latin typeface="Times New Roman" panose="02020603050405020304" pitchFamily="18" charset="0"/>
                <a:cs typeface="Times New Roman" panose="02020603050405020304" pitchFamily="18" charset="0"/>
              </a:rPr>
              <a:t>Hausdorff</a:t>
            </a:r>
            <a:r>
              <a:rPr lang="en-US" dirty="0">
                <a:latin typeface="Times New Roman" panose="02020603050405020304" pitchFamily="18" charset="0"/>
                <a:cs typeface="Times New Roman" panose="02020603050405020304" pitchFamily="18" charset="0"/>
              </a:rPr>
              <a:t> distance, etc. Third, the motion evaluation algorithm identifies the joint points; joint point angle measurement helps to identify the action based on the computed joint points.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action speed is determined by the time it takes to complete the action. Finally, using text conversion technology, the system’s evaluation results (output) are delivered in the forms of text and voice.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51955" y="-314903"/>
            <a:ext cx="10058400" cy="1449388"/>
          </a:xfrm>
        </p:spPr>
        <p:txBody>
          <a:bodyPr>
            <a:normAutofit/>
          </a:bodyPr>
          <a:lstStyle/>
          <a:p>
            <a:r>
              <a:rPr lang="en-US" sz="4000" dirty="0"/>
              <a:t>Disadvantage</a:t>
            </a:r>
            <a:endParaRPr lang="en-IN" sz="4000"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139536" y="968230"/>
            <a:ext cx="9912927" cy="4774983"/>
          </a:xfrm>
        </p:spPr>
        <p:txBody>
          <a:bodyPr>
            <a:normAutofit/>
          </a:bodyPr>
          <a:lstStyle/>
          <a:p>
            <a:pPr algn="just">
              <a:lnSpc>
                <a:spcPct val="150000"/>
              </a:lnSpc>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rPr>
              <a:t>Real-Time Feedback:</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Sensors:</a:t>
            </a:r>
            <a:r>
              <a:rPr lang="en-US" dirty="0">
                <a:latin typeface="Times New Roman" panose="02020603050405020304" pitchFamily="18" charset="0"/>
                <a:cs typeface="Times New Roman" panose="02020603050405020304" pitchFamily="18" charset="0"/>
              </a:rPr>
              <a:t> Embedded pressure and motion sensors detect posture, alignment, and movement.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Guidance:</a:t>
            </a:r>
            <a:r>
              <a:rPr lang="en-US" dirty="0">
                <a:latin typeface="Times New Roman" panose="02020603050405020304" pitchFamily="18" charset="0"/>
                <a:cs typeface="Times New Roman" panose="02020603050405020304" pitchFamily="18" charset="0"/>
              </a:rPr>
              <a:t> AI analyzes user performance in real-time, providing audio and visual feedback through an app on the connected smartwatch.</a:t>
            </a:r>
          </a:p>
          <a:p>
            <a:pPr algn="just">
              <a:lnSpc>
                <a:spcPct val="150000"/>
              </a:lnSpc>
              <a:buFont typeface="Wingdings" panose="05000000000000000000" pitchFamily="2" charset="2"/>
              <a:buChar char="q"/>
            </a:pPr>
            <a:r>
              <a:rPr lang="en-US" b="1" dirty="0">
                <a:latin typeface="Times New Roman" panose="02020603050405020304" pitchFamily="18" charset="0"/>
                <a:cs typeface="Times New Roman" panose="02020603050405020304" pitchFamily="18" charset="0"/>
              </a:rPr>
              <a:t>Personalized Progress Tracking:</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Syncing:</a:t>
            </a:r>
            <a:r>
              <a:rPr lang="en-US" dirty="0">
                <a:latin typeface="Times New Roman" panose="02020603050405020304" pitchFamily="18" charset="0"/>
                <a:cs typeface="Times New Roman" panose="02020603050405020304" pitchFamily="18" charset="0"/>
              </a:rPr>
              <a:t> The mat syncs with compatible smartwatches to track heart rate, calories burned, and session duration.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Performance Metrics:</a:t>
            </a:r>
            <a:r>
              <a:rPr lang="en-US" dirty="0">
                <a:latin typeface="Times New Roman" panose="02020603050405020304" pitchFamily="18" charset="0"/>
                <a:cs typeface="Times New Roman" panose="02020603050405020304" pitchFamily="18" charset="0"/>
              </a:rPr>
              <a:t> Users receive personalized insights into their practice, such as improvement in flexibility, strength, and endurance.</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6438E1-8839-D1A2-9CE1-C6CE80B11A5E}"/>
              </a:ext>
            </a:extLst>
          </p:cNvPr>
          <p:cNvSpPr>
            <a:spLocks noGrp="1"/>
          </p:cNvSpPr>
          <p:nvPr>
            <p:ph idx="4294967295"/>
          </p:nvPr>
        </p:nvSpPr>
        <p:spPr>
          <a:xfrm>
            <a:off x="852056" y="467591"/>
            <a:ext cx="9694717" cy="5933209"/>
          </a:xfrm>
        </p:spPr>
        <p:txBody>
          <a:bodyPr>
            <a:normAutofit fontScale="92500" lnSpcReduction="20000"/>
          </a:bodyPr>
          <a:lstStyle/>
          <a:p>
            <a:pPr algn="just">
              <a:lnSpc>
                <a:spcPct val="170000"/>
              </a:lnSpc>
              <a:buFont typeface="Wingdings" panose="05000000000000000000" pitchFamily="2" charset="2"/>
              <a:buChar char="q"/>
            </a:pPr>
            <a:r>
              <a:rPr lang="en-US" sz="1900" b="1" dirty="0" err="1">
                <a:latin typeface="Times New Roman" panose="02020603050405020304" pitchFamily="18" charset="0"/>
                <a:cs typeface="Times New Roman" panose="02020603050405020304" pitchFamily="18" charset="0"/>
              </a:rPr>
              <a:t>urated</a:t>
            </a:r>
            <a:r>
              <a:rPr lang="en-US" sz="1900" b="1" dirty="0">
                <a:latin typeface="Times New Roman" panose="02020603050405020304" pitchFamily="18" charset="0"/>
                <a:cs typeface="Times New Roman" panose="02020603050405020304" pitchFamily="18" charset="0"/>
              </a:rPr>
              <a:t> Yoga Content:</a:t>
            </a:r>
            <a:endParaRPr lang="en-US" sz="1900" dirty="0">
              <a:latin typeface="Times New Roman" panose="02020603050405020304" pitchFamily="18" charset="0"/>
              <a:cs typeface="Times New Roman" panose="02020603050405020304" pitchFamily="18" charset="0"/>
            </a:endParaRP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Expert-Led Sessions:</a:t>
            </a:r>
            <a:r>
              <a:rPr lang="en-US" sz="1900" dirty="0">
                <a:latin typeface="Times New Roman" panose="02020603050405020304" pitchFamily="18" charset="0"/>
                <a:cs typeface="Times New Roman" panose="02020603050405020304" pitchFamily="18" charset="0"/>
              </a:rPr>
              <a:t> Access to a library of video and audio classes from certified yoga instructors, tailored to different skill levels and preferences.</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Dynamic Recommendations:</a:t>
            </a:r>
            <a:r>
              <a:rPr lang="en-US" sz="1900" dirty="0">
                <a:latin typeface="Times New Roman" panose="02020603050405020304" pitchFamily="18" charset="0"/>
                <a:cs typeface="Times New Roman" panose="02020603050405020304" pitchFamily="18" charset="0"/>
              </a:rPr>
              <a:t> The AI curates content based on user progress, preferences, and past sessions, helping users stay motivated.</a:t>
            </a:r>
          </a:p>
          <a:p>
            <a:pPr algn="just">
              <a:lnSpc>
                <a:spcPct val="170000"/>
              </a:lnSpc>
              <a:buFont typeface="Wingdings" panose="05000000000000000000" pitchFamily="2" charset="2"/>
              <a:buChar char="q"/>
            </a:pPr>
            <a:r>
              <a:rPr lang="en-US" sz="1900" b="1" dirty="0">
                <a:latin typeface="Times New Roman" panose="02020603050405020304" pitchFamily="18" charset="0"/>
                <a:cs typeface="Times New Roman" panose="02020603050405020304" pitchFamily="18" charset="0"/>
              </a:rPr>
              <a:t>Affordability:</a:t>
            </a:r>
            <a:endParaRPr lang="en-US" sz="1900" dirty="0">
              <a:latin typeface="Times New Roman" panose="02020603050405020304" pitchFamily="18" charset="0"/>
              <a:cs typeface="Times New Roman" panose="02020603050405020304" pitchFamily="18" charset="0"/>
            </a:endParaRP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Material Choices:</a:t>
            </a:r>
            <a:r>
              <a:rPr lang="en-US" sz="1900" dirty="0">
                <a:latin typeface="Times New Roman" panose="02020603050405020304" pitchFamily="18" charset="0"/>
                <a:cs typeface="Times New Roman" panose="02020603050405020304" pitchFamily="18" charset="0"/>
              </a:rPr>
              <a:t> Utilize cost-effective, durable materials that maintain quality while reducing production costs.</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Subscription Model:</a:t>
            </a:r>
            <a:r>
              <a:rPr lang="en-US" sz="1900" dirty="0">
                <a:latin typeface="Times New Roman" panose="02020603050405020304" pitchFamily="18" charset="0"/>
                <a:cs typeface="Times New Roman" panose="02020603050405020304" pitchFamily="18" charset="0"/>
              </a:rPr>
              <a:t> Offer a basic version with essential features and a premium subscription for advanced content and analytics, ensuring users can choose based on their budget.</a:t>
            </a:r>
          </a:p>
          <a:p>
            <a:pPr algn="just">
              <a:lnSpc>
                <a:spcPct val="17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Community Access:</a:t>
            </a:r>
            <a:r>
              <a:rPr lang="en-US" sz="1900" dirty="0">
                <a:latin typeface="Times New Roman" panose="02020603050405020304" pitchFamily="18" charset="0"/>
                <a:cs typeface="Times New Roman" panose="02020603050405020304" pitchFamily="18" charset="0"/>
              </a:rPr>
              <a:t> Implement a social platform where users can share tips, participate in challenges, and support each other, fostering engagement without high costs.</a:t>
            </a:r>
          </a:p>
          <a:p>
            <a:endParaRPr lang="en-IN" dirty="0"/>
          </a:p>
        </p:txBody>
      </p:sp>
    </p:spTree>
    <p:extLst>
      <p:ext uri="{BB962C8B-B14F-4D97-AF65-F5344CB8AC3E}">
        <p14:creationId xmlns:p14="http://schemas.microsoft.com/office/powerpoint/2010/main" val="4068971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391"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540327" y="1014267"/>
            <a:ext cx="10713027" cy="5428095"/>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benefit from yoga training, all the procedures should be accomplished precisely. Additionally, to address the demand of professionals who want to practice at home, the integration of IoT provides them with potential solutions, where multiple intelligent yoga mats [12], wearable devices [13], and yoga-posture recognition sensors [14] are designed to monitor, detect, and provide feedback when mistakes happen.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For instance, wearable sensors or Kinect/RGB camera-based yoga posture recognition and a correction approach are deployed in [15]. However, this approach possesses privacy issues, which are addressed in [14,16], which undergoes the detection of yoga postures using IoT, infrared sensors, and intelligent techniques.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Similarly, a wireless sensor network with low-resolution infrared sensors recognizes up to 26 yoga postures. In comparison to other thermal sensor-based systems, the proposed system hardware is portable, unobtrusive, cheap, and easy to install.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Additionally, the proposed system is more reliable compared to the radio signal </a:t>
            </a:r>
            <a:r>
              <a:rPr lang="en-US" dirty="0" err="1">
                <a:latin typeface="Times New Roman" panose="02020603050405020304" pitchFamily="18" charset="0"/>
                <a:cs typeface="Times New Roman" panose="02020603050405020304" pitchFamily="18" charset="0"/>
              </a:rPr>
              <a:t>strengthbased</a:t>
            </a:r>
            <a:r>
              <a:rPr lang="en-US" dirty="0">
                <a:latin typeface="Times New Roman" panose="02020603050405020304" pitchFamily="18" charset="0"/>
                <a:cs typeface="Times New Roman" panose="02020603050405020304" pitchFamily="18" charset="0"/>
              </a:rPr>
              <a:t> yoga pose detection as the infrared signal does not naturally interfere with the radio frequency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85801" y="758536"/>
            <a:ext cx="9923317" cy="5507328"/>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Enhanced Progress Tracking</a:t>
            </a:r>
            <a:r>
              <a:rPr lang="en-US" sz="2800" b="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Users receive real-time feedback on their poses and alignment, helping them improve technique and prevent injuries.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Comprehensive progress metrics allow users to visualize improvements in flexibility, strength, and consistency.</a:t>
            </a:r>
          </a:p>
          <a:p>
            <a:pPr algn="just">
              <a:lnSpc>
                <a:spcPct val="150000"/>
              </a:lnSpc>
            </a:pPr>
            <a:r>
              <a:rPr lang="en-US" b="1" dirty="0">
                <a:latin typeface="Times New Roman" panose="02020603050405020304" pitchFamily="18" charset="0"/>
                <a:cs typeface="Times New Roman" panose="02020603050405020304" pitchFamily="18" charset="0"/>
              </a:rPr>
              <a:t>Personalized Experience: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Curated content based on individual preferences and performance ensures that users receive relevant guidance tailored to their skill levels and goals.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AI adapts recommendations over time, making the practice more engaging and effective.</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BDECD0-A26C-C046-3B68-E13B3FCDC9F0}"/>
              </a:ext>
            </a:extLst>
          </p:cNvPr>
          <p:cNvSpPr>
            <a:spLocks noGrp="1"/>
          </p:cNvSpPr>
          <p:nvPr>
            <p:ph idx="4294967295"/>
          </p:nvPr>
        </p:nvSpPr>
        <p:spPr>
          <a:xfrm>
            <a:off x="477982" y="660327"/>
            <a:ext cx="10661073" cy="5537345"/>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Seamless Integration with Smartwatches: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Tracking health metrics alongside yoga practice provides a holistic view of fitness, allowing users to understand the impact of yoga on overall health.</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Notifications and reminders via smartwatches help maintain motivation and consistency in practice.</a:t>
            </a:r>
          </a:p>
          <a:p>
            <a:pPr algn="just">
              <a:lnSpc>
                <a:spcPct val="150000"/>
              </a:lnSpc>
            </a:pPr>
            <a:r>
              <a:rPr lang="en-US" b="1" dirty="0">
                <a:latin typeface="Times New Roman" panose="02020603050405020304" pitchFamily="18" charset="0"/>
                <a:cs typeface="Times New Roman" panose="02020603050405020304" pitchFamily="18" charset="0"/>
              </a:rPr>
              <a:t>Affordability:</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Cost-effective materials and design keep the initial price point low, making advanced technology accessible to a wider audience.</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tiered subscription model allows users to choose how much they invest, with free content available for beginners.</a:t>
            </a:r>
          </a:p>
          <a:p>
            <a:endParaRPr lang="en-US" dirty="0"/>
          </a:p>
          <a:p>
            <a:endParaRPr lang="en-IN" dirty="0"/>
          </a:p>
        </p:txBody>
      </p:sp>
    </p:spTree>
    <p:extLst>
      <p:ext uri="{BB962C8B-B14F-4D97-AF65-F5344CB8AC3E}">
        <p14:creationId xmlns:p14="http://schemas.microsoft.com/office/powerpoint/2010/main" val="53204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30537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781050" y="884238"/>
            <a:ext cx="10629899" cy="5403995"/>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healthy body is achieved through regular exercise, including flexibility, balance, stretching, deep breathing, and strength training, resulting in a healthy mind and robust immune system.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Yoga, a marvelous exercise, enhances physical and mental health by involving breathing, stretching, and balancing techniques, which help achieve control over the mind by focusing and calming down in every situation.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Standing, lying, sitting, and prone are the multiple types of yoga postures performed by integrating them with the breathing (exhalation and inhalation) mechanism.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Technically, yoga consists of three main parts, </a:t>
            </a:r>
            <a:r>
              <a:rPr lang="en-US" dirty="0" err="1">
                <a:latin typeface="Times New Roman" panose="02020603050405020304" pitchFamily="18" charset="0"/>
                <a:cs typeface="Times New Roman" panose="02020603050405020304" pitchFamily="18" charset="0"/>
              </a:rPr>
              <a:t>dhanaya</a:t>
            </a:r>
            <a:r>
              <a:rPr lang="en-US" dirty="0">
                <a:latin typeface="Times New Roman" panose="02020603050405020304" pitchFamily="18" charset="0"/>
                <a:cs typeface="Times New Roman" panose="02020603050405020304" pitchFamily="18" charset="0"/>
              </a:rPr>
              <a:t>, also termed meditation, pranayama termed as breathing approach, and asanas, termed as physical pose, which on integration helps to foster the personality growth that includes the mental, physical, spiritual, and emotional aspects.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737754" y="464416"/>
            <a:ext cx="10525125" cy="5635625"/>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Additionally, many types of research have shown that yoga is beneficial in enhancing psychological and physical health, including cardiovascular issues, cancer, diabetes, stress, and anxiety [1–4]. Due to having multiple benefits, yoga has been gaining popularity in all age groups recently.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However, apart from the numerous benefits of yoga, one may also face injuries, including physical risk, strokes, and ligament ruptures, by practicing wrongly. The technological development of science and technology improved the quality of life, making exercise and sports, including yoga, a trend and fashionable way of fitness [5].</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Generally, traditional training makes yoga inconvenient for numerous professionals who are busy with their work during yoga class time. This shows the essence of intelligent yoga training in multiple scenarios.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Every day, the Internet of Things (IoT) integrated with big data and intelligent approaches infiltrates deeper into human daily activities [6]. Some of these novel innovations are astounding; the rest may require working out the kinks prior to implementing them as part of daily routine.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800" dirty="0"/>
              <a:t>Core Mat Module</a:t>
            </a:r>
          </a:p>
          <a:p>
            <a:pPr algn="just">
              <a:lnSpc>
                <a:spcPct val="150000"/>
              </a:lnSpc>
              <a:buFont typeface="Arial" panose="020B0604020202020204" pitchFamily="34" charset="0"/>
              <a:buChar char="•"/>
            </a:pPr>
            <a:r>
              <a:rPr lang="en-IN" sz="2800" dirty="0"/>
              <a:t>AI Tracking Module</a:t>
            </a:r>
          </a:p>
          <a:p>
            <a:pPr algn="just">
              <a:lnSpc>
                <a:spcPct val="150000"/>
              </a:lnSpc>
              <a:buFont typeface="Arial" panose="020B0604020202020204" pitchFamily="34" charset="0"/>
              <a:buChar char="•"/>
            </a:pPr>
            <a:r>
              <a:rPr lang="en-IN" sz="2800" dirty="0"/>
              <a:t>Content Access Module</a:t>
            </a:r>
          </a:p>
          <a:p>
            <a:pPr algn="just">
              <a:lnSpc>
                <a:spcPct val="150000"/>
              </a:lnSpc>
              <a:buFont typeface="Arial" panose="020B0604020202020204" pitchFamily="34" charset="0"/>
              <a:buChar char="•"/>
            </a:pPr>
            <a:r>
              <a:rPr lang="en-IN" sz="2800" dirty="0"/>
              <a:t>Smartwatch Integration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03909" y="417584"/>
            <a:ext cx="10058400" cy="1449388"/>
          </a:xfrm>
        </p:spPr>
        <p:txBody>
          <a:bodyPr>
            <a:normAutofit fontScale="90000"/>
          </a:bodyPr>
          <a:lstStyle/>
          <a:p>
            <a:r>
              <a:rPr lang="en-IN" sz="4000" dirty="0">
                <a:latin typeface="Times New Roman" panose="02020603050405020304" pitchFamily="18" charset="0"/>
                <a:cs typeface="Times New Roman" panose="02020603050405020304" pitchFamily="18" charset="0"/>
              </a:rPr>
              <a:t>Core Mat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307883" y="550719"/>
            <a:ext cx="7650451" cy="4915622"/>
          </a:xfrm>
        </p:spPr>
        <p:txBody>
          <a:bodyPr>
            <a:normAutofit/>
          </a:bodyPr>
          <a:lstStyle/>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Base Mat:</a:t>
            </a:r>
            <a:r>
              <a:rPr lang="en-US" sz="2000" dirty="0">
                <a:latin typeface="Times New Roman" panose="02020603050405020304" pitchFamily="18" charset="0"/>
                <a:cs typeface="Times New Roman" panose="02020603050405020304" pitchFamily="18" charset="0"/>
              </a:rPr>
              <a:t> Made from eco-friendly, durable materials providing comfort and grip.</a:t>
            </a:r>
          </a:p>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Basic Sensors:</a:t>
            </a:r>
            <a:r>
              <a:rPr lang="en-US" sz="2000" dirty="0">
                <a:latin typeface="Times New Roman" panose="02020603050405020304" pitchFamily="18" charset="0"/>
                <a:cs typeface="Times New Roman" panose="02020603050405020304" pitchFamily="18" charset="0"/>
              </a:rPr>
              <a:t> Integrated pressure sensors to detect weight distribution and basic alignment during poses.</a:t>
            </a:r>
          </a:p>
          <a:p>
            <a:pPr>
              <a:buFont typeface="Arial" panose="020B0604020202020204" pitchFamily="34" charset="0"/>
              <a:buChar char="•"/>
            </a:pPr>
            <a:endParaRPr lang="en-US" dirty="0"/>
          </a:p>
          <a:p>
            <a:pPr marL="0" indent="0" algn="just">
              <a:lnSpc>
                <a:spcPct val="150000"/>
              </a:lnSpc>
              <a:buNone/>
            </a:pPr>
            <a:r>
              <a:rPr lang="en-US" sz="1800" dirty="0">
                <a:latin typeface="Times New Roman" panose="02020603050405020304" pitchFamily="18" charset="0"/>
                <a:cs typeface="Times New Roman" panose="02020603050405020304" pitchFamily="18" charset="0"/>
              </a:rPr>
              <a:t>.</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35081" y="359641"/>
            <a:ext cx="10058400" cy="1449388"/>
          </a:xfrm>
        </p:spPr>
        <p:txBody>
          <a:bodyPr>
            <a:normAutofit fontScale="90000"/>
          </a:bodyPr>
          <a:lstStyle/>
          <a:p>
            <a:r>
              <a:rPr lang="en-IN" sz="4000" dirty="0">
                <a:latin typeface="Times New Roman" panose="02020603050405020304" pitchFamily="18" charset="0"/>
                <a:cs typeface="Times New Roman" panose="02020603050405020304" pitchFamily="18" charset="0"/>
              </a:rPr>
              <a:t>AI Tracking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97697" y="249382"/>
            <a:ext cx="7863176" cy="5351317"/>
          </a:xfrm>
        </p:spPr>
        <p:txBody>
          <a:bodyPr>
            <a:normAutofit/>
          </a:bodyPr>
          <a:lstStyle/>
          <a:p>
            <a:pPr>
              <a:lnSpc>
                <a:spcPct val="150000"/>
              </a:lnSpc>
            </a:pPr>
            <a:r>
              <a:rPr lang="en-US" sz="2000" dirty="0">
                <a:latin typeface="Times New Roman" panose="02020603050405020304" pitchFamily="18" charset="0"/>
                <a:cs typeface="Times New Roman" panose="02020603050405020304" pitchFamily="18" charset="0"/>
              </a:rPr>
              <a:t>Advanced Sensors: Includes motion sensors (accelerometers and gyroscopes) to track movements in real-time.</a:t>
            </a:r>
          </a:p>
          <a:p>
            <a:pPr>
              <a:lnSpc>
                <a:spcPct val="150000"/>
              </a:lnSpc>
            </a:pPr>
            <a:r>
              <a:rPr lang="en-US" sz="2000" dirty="0">
                <a:latin typeface="Times New Roman" panose="02020603050405020304" pitchFamily="18" charset="0"/>
                <a:cs typeface="Times New Roman" panose="02020603050405020304" pitchFamily="18" charset="0"/>
              </a:rPr>
              <a:t>Performance Feedback: The AI analyzes data to provide instant feedback on pose accuracy, suggesting adjustments for better alignment.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37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31173" y="334458"/>
            <a:ext cx="10058400" cy="1449388"/>
          </a:xfrm>
        </p:spPr>
        <p:txBody>
          <a:bodyPr>
            <a:normAutofit fontScale="90000"/>
          </a:bodyPr>
          <a:lstStyle/>
          <a:p>
            <a:r>
              <a:rPr lang="en-IN" sz="4000" dirty="0">
                <a:latin typeface="Times New Roman" panose="02020603050405020304" pitchFamily="18" charset="0"/>
                <a:cs typeface="Times New Roman" panose="02020603050405020304" pitchFamily="18" charset="0"/>
              </a:rPr>
              <a:t>Content Access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298864" y="334458"/>
            <a:ext cx="8437418" cy="5227349"/>
          </a:xfrm>
        </p:spPr>
        <p:txBody>
          <a:bodyPr>
            <a:normAutofit/>
          </a:bodyPr>
          <a:lstStyle/>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App Integration:</a:t>
            </a:r>
            <a:r>
              <a:rPr lang="en-US" sz="2000" dirty="0">
                <a:latin typeface="Times New Roman" panose="02020603050405020304" pitchFamily="18" charset="0"/>
                <a:cs typeface="Times New Roman" panose="02020603050405020304" pitchFamily="18" charset="0"/>
              </a:rPr>
              <a:t> Access to a companion app that features a library of video classes and tutorials tailored to various skill levels.</a:t>
            </a:r>
          </a:p>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Curated Content:</a:t>
            </a:r>
            <a:r>
              <a:rPr lang="en-US" sz="2000" dirty="0">
                <a:latin typeface="Times New Roman" panose="02020603050405020304" pitchFamily="18" charset="0"/>
                <a:cs typeface="Times New Roman" panose="02020603050405020304" pitchFamily="18" charset="0"/>
              </a:rPr>
              <a:t> Users receive personalized recommendations based on their progress, preferences, and goals.</a:t>
            </a:r>
          </a:p>
          <a:p>
            <a:pPr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Expert-Led Workshops:</a:t>
            </a:r>
            <a:r>
              <a:rPr lang="en-US" sz="2000" dirty="0">
                <a:latin typeface="Times New Roman" panose="02020603050405020304" pitchFamily="18" charset="0"/>
                <a:cs typeface="Times New Roman" panose="02020603050405020304" pitchFamily="18" charset="0"/>
              </a:rPr>
              <a:t> Optional access to live classes and Q&amp;A sessions with certified yoga instructors.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3F54C-298C-B490-E614-72CC4769B99A}"/>
              </a:ext>
            </a:extLst>
          </p:cNvPr>
          <p:cNvSpPr>
            <a:spLocks noGrp="1"/>
          </p:cNvSpPr>
          <p:nvPr>
            <p:ph type="title"/>
          </p:nvPr>
        </p:nvSpPr>
        <p:spPr>
          <a:xfrm>
            <a:off x="228601" y="114300"/>
            <a:ext cx="10131425" cy="1456267"/>
          </a:xfrm>
        </p:spPr>
        <p:txBody>
          <a:bodyPr/>
          <a:lstStyle/>
          <a:p>
            <a:r>
              <a:rPr lang="en-IN" dirty="0">
                <a:latin typeface="Times New Roman" panose="02020603050405020304" pitchFamily="18" charset="0"/>
                <a:cs typeface="Times New Roman" panose="02020603050405020304" pitchFamily="18" charset="0"/>
              </a:rPr>
              <a:t>Smartwatch Integration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359508F1-2D26-0D87-E329-3284631E9DE3}"/>
              </a:ext>
            </a:extLst>
          </p:cNvPr>
          <p:cNvSpPr>
            <a:spLocks noGrp="1"/>
          </p:cNvSpPr>
          <p:nvPr>
            <p:ph idx="1"/>
          </p:nvPr>
        </p:nvSpPr>
        <p:spPr>
          <a:xfrm>
            <a:off x="1465122" y="394854"/>
            <a:ext cx="7938651" cy="4447309"/>
          </a:xfrm>
        </p:spPr>
        <p:txBody>
          <a:bodyPr/>
          <a:lstStyle/>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Bluetooth Connectivity:</a:t>
            </a:r>
            <a:r>
              <a:rPr lang="en-US" dirty="0">
                <a:latin typeface="Times New Roman" panose="02020603050405020304" pitchFamily="18" charset="0"/>
                <a:cs typeface="Times New Roman" panose="02020603050405020304" pitchFamily="18" charset="0"/>
              </a:rPr>
              <a:t> Seamless pairing with popular smartwatches (Apple Watch, Fitbit, etc.) for tracking health metrics like heart rate and calories burned.</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Notifications:</a:t>
            </a:r>
            <a:r>
              <a:rPr lang="en-US" dirty="0">
                <a:latin typeface="Times New Roman" panose="02020603050405020304" pitchFamily="18" charset="0"/>
                <a:cs typeface="Times New Roman" panose="02020603050405020304" pitchFamily="18" charset="0"/>
              </a:rPr>
              <a:t> Receive reminders for practice sessions and alerts for significant performance milestones.</a:t>
            </a:r>
          </a:p>
          <a:p>
            <a:endParaRPr lang="en-IN" dirty="0"/>
          </a:p>
        </p:txBody>
      </p:sp>
    </p:spTree>
    <p:extLst>
      <p:ext uri="{BB962C8B-B14F-4D97-AF65-F5344CB8AC3E}">
        <p14:creationId xmlns:p14="http://schemas.microsoft.com/office/powerpoint/2010/main" val="1568300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83127"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10491" y="797213"/>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49382"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966355" y="953222"/>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32509"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41664" y="1108797"/>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374073"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298864" y="992981"/>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36418" y="-304511"/>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859973" y="-174768"/>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0" y="-36671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0" y="141763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0391" y="-294121"/>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06582" y="933666"/>
            <a:ext cx="10609118" cy="4990667"/>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paper discussed recent advances in yoga, including the use of </a:t>
            </a:r>
            <a:r>
              <a:rPr lang="en-US" dirty="0" err="1">
                <a:latin typeface="Times New Roman" panose="02020603050405020304" pitchFamily="18" charset="0"/>
                <a:cs typeface="Times New Roman" panose="02020603050405020304" pitchFamily="18" charset="0"/>
              </a:rPr>
              <a:t>IIoT</a:t>
            </a:r>
            <a:r>
              <a:rPr lang="en-US" dirty="0">
                <a:latin typeface="Times New Roman" panose="02020603050405020304" pitchFamily="18" charset="0"/>
                <a:cs typeface="Times New Roman" panose="02020603050405020304" pitchFamily="18" charset="0"/>
              </a:rPr>
              <a:t> to identify and monitor yoga postures. To the best of our knowledge, this article reviewed yoga along with detection and monitoring for the first time and explained the significance of yoga in human health applications.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This paper also discussed the different types of yoga, the importance of detecting them, and the various safety precautions to take during yoga practice. Finally, the scope of yoga’s applications and the use of the </a:t>
            </a:r>
            <a:r>
              <a:rPr lang="en-US" dirty="0" err="1">
                <a:latin typeface="Times New Roman" panose="02020603050405020304" pitchFamily="18" charset="0"/>
                <a:cs typeface="Times New Roman" panose="02020603050405020304" pitchFamily="18" charset="0"/>
              </a:rPr>
              <a:t>IIoT</a:t>
            </a:r>
            <a:r>
              <a:rPr lang="en-US" dirty="0">
                <a:latin typeface="Times New Roman" panose="02020603050405020304" pitchFamily="18" charset="0"/>
                <a:cs typeface="Times New Roman" panose="02020603050405020304" pitchFamily="18" charset="0"/>
              </a:rPr>
              <a:t> are covered.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is followed by a discussion of various challenges and future directions, and this paper is concluded. Despite numerous attempts, the integration of yoga with </a:t>
            </a:r>
            <a:r>
              <a:rPr lang="en-US" dirty="0" err="1">
                <a:latin typeface="Times New Roman" panose="02020603050405020304" pitchFamily="18" charset="0"/>
                <a:cs typeface="Times New Roman" panose="02020603050405020304" pitchFamily="18" charset="0"/>
              </a:rPr>
              <a:t>IIoT</a:t>
            </a:r>
            <a:r>
              <a:rPr lang="en-US" dirty="0">
                <a:latin typeface="Times New Roman" panose="02020603050405020304" pitchFamily="18" charset="0"/>
                <a:cs typeface="Times New Roman" panose="02020603050405020304" pitchFamily="18" charset="0"/>
              </a:rPr>
              <a:t> is still in its infancy.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 a result, we present some unresolved problems that deserve in-depth consideration and future directions. As IoT technology advances, yoga practices can become more common and friendly by utilizing IoT devices.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docProps/app.xml><?xml version="1.0" encoding="utf-8"?>
<Properties xmlns="http://schemas.openxmlformats.org/officeDocument/2006/extended-properties" xmlns:vt="http://schemas.openxmlformats.org/officeDocument/2006/docPropsVTypes">
  <Template>Celestial</Template>
  <TotalTime>104</TotalTime>
  <Words>2491</Words>
  <Application>Microsoft Office PowerPoint</Application>
  <PresentationFormat>Widescreen</PresentationFormat>
  <Paragraphs>109</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Times New Roman</vt:lpstr>
      <vt:lpstr>Wingdings</vt:lpstr>
      <vt:lpstr>Celestial</vt:lpstr>
      <vt:lpstr>PowerPoint Presentation</vt:lpstr>
      <vt:lpstr>PowerPoint Presentation</vt:lpstr>
      <vt:lpstr>Abstract</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Core Mat Module  </vt:lpstr>
      <vt:lpstr>AI Tracking Module  </vt:lpstr>
      <vt:lpstr>Content Access Module  </vt:lpstr>
      <vt:lpstr>Smartwatch Integration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66</cp:revision>
  <dcterms:created xsi:type="dcterms:W3CDTF">2024-08-14T12:13:16Z</dcterms:created>
  <dcterms:modified xsi:type="dcterms:W3CDTF">2024-10-07T13:45:07Z</dcterms:modified>
</cp:coreProperties>
</file>