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3" r:id="rId3"/>
    <p:sldId id="257" r:id="rId4"/>
    <p:sldId id="277" r:id="rId5"/>
    <p:sldId id="258" r:id="rId6"/>
    <p:sldId id="259" r:id="rId7"/>
    <p:sldId id="260" r:id="rId8"/>
    <p:sldId id="278" r:id="rId9"/>
    <p:sldId id="261" r:id="rId10"/>
    <p:sldId id="262" r:id="rId11"/>
    <p:sldId id="279" r:id="rId12"/>
    <p:sldId id="263" r:id="rId13"/>
    <p:sldId id="264" r:id="rId14"/>
    <p:sldId id="265" r:id="rId15"/>
    <p:sldId id="266" r:id="rId16"/>
    <p:sldId id="281" r:id="rId17"/>
    <p:sldId id="267" r:id="rId18"/>
    <p:sldId id="282" r:id="rId19"/>
    <p:sldId id="270" r:id="rId20"/>
    <p:sldId id="271" r:id="rId21"/>
    <p:sldId id="272" r:id="rId22"/>
    <p:sldId id="273" r:id="rId23"/>
    <p:sldId id="274" r:id="rId24"/>
    <p:sldId id="275" r:id="rId25"/>
    <p:sldId id="276" r:id="rId26"/>
    <p:sldId id="280"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56878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89542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91548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19744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3037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3750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4377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7643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36251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68163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25735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553574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40575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796147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28138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091005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2377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810454557"/>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028700" y="2506579"/>
            <a:ext cx="10297391" cy="1844842"/>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Create a Virtual Herbal Garden that provides an interactive, educational, and immersive experience to users, showcasing the diverse range of medicinal plants used in AYUSH (Ayurveda, Yoga &amp; Naturopathy, Unani, Siddha, and Homeopathy)</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41564" y="270164"/>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384465" y="1392382"/>
            <a:ext cx="10567554" cy="546561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The AYUSH sector relies heavily on medicinal plants and herbs, which form the backbone of traditional healing practices. However, physical gardens that are not accessible to everyone.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Virtual Herbal Garden will bridge this gap by offering a digital platform where users can explore, learn, and understand the significance of various medicinal plants from the comfort of their homes.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Participants are tasked with developing a Virtual Herbal Garden that is engaging, informative, and user-friendly. This virtual garden should include: Interactive 3D Models: Realistic 3D models of medicinal plants that users can rotate, zoom, and explore from different angles.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Detailed Information: Comprehensive details about each plant, including its botanical name, common names, habitat, medicinal uses, and methods of cultivation. </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A370D6-217C-149A-7DE5-5344C91E2C1F}"/>
              </a:ext>
            </a:extLst>
          </p:cNvPr>
          <p:cNvSpPr>
            <a:spLocks noGrp="1"/>
          </p:cNvSpPr>
          <p:nvPr>
            <p:ph idx="4294967295"/>
          </p:nvPr>
        </p:nvSpPr>
        <p:spPr>
          <a:xfrm>
            <a:off x="592281" y="566738"/>
            <a:ext cx="9788237" cy="5969143"/>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Multimedia Integration: High-quality images, videos, and audio descriptions to enhance the learning experience. Search and Filter Options: Advanced search functionality to easily locate specific plants and filter them based on various criteria like medicinal uses, region, and type.</a:t>
            </a: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Virtual Tours: Guided virtual tours highlighting specific themes, such as plants for digestive health, immunity, skin care, etc. User Interaction: Features that allow users to bookmark </a:t>
            </a:r>
            <a:r>
              <a:rPr lang="en-US" sz="1800" dirty="0" err="1">
                <a:latin typeface="Times New Roman" panose="02020603050405020304" pitchFamily="18" charset="0"/>
                <a:cs typeface="Times New Roman" panose="02020603050405020304" pitchFamily="18" charset="0"/>
              </a:rPr>
              <a:t>favourite</a:t>
            </a:r>
            <a:r>
              <a:rPr lang="en-US" sz="1800" dirty="0">
                <a:latin typeface="Times New Roman" panose="02020603050405020304" pitchFamily="18" charset="0"/>
                <a:cs typeface="Times New Roman" panose="02020603050405020304" pitchFamily="18" charset="0"/>
              </a:rPr>
              <a:t> plants, take notes, and share information on social media.</a:t>
            </a:r>
          </a:p>
          <a:p>
            <a:pPr algn="just">
              <a:lnSpc>
                <a:spcPct val="150000"/>
              </a:lnSpc>
            </a:pPr>
            <a:r>
              <a:rPr lang="en-US" sz="1800" dirty="0">
                <a:latin typeface="Times New Roman" panose="02020603050405020304" pitchFamily="18" charset="0"/>
                <a:cs typeface="Times New Roman" panose="02020603050405020304" pitchFamily="18" charset="0"/>
              </a:rPr>
              <a:t> Expected Outcome: The expected outcome is a comprehensive Virtual Herbal Garden that serves as a valuable educational tool for students, practitioners, and enthusiasts of the AYUSH sector.</a:t>
            </a:r>
          </a:p>
          <a:p>
            <a:pPr algn="just">
              <a:lnSpc>
                <a:spcPct val="150000"/>
              </a:lnSpc>
            </a:pPr>
            <a:r>
              <a:rPr lang="en-US" sz="1800" dirty="0">
                <a:latin typeface="Times New Roman" panose="02020603050405020304" pitchFamily="18" charset="0"/>
                <a:cs typeface="Times New Roman" panose="02020603050405020304" pitchFamily="18" charset="0"/>
              </a:rPr>
              <a:t> This platform should make the knowledge of medicinal plants accessible to a wider audience, promoting awareness and understanding of traditional herbal practices.</a:t>
            </a:r>
          </a:p>
          <a:p>
            <a:pPr algn="just">
              <a:lnSpc>
                <a:spcPct val="150000"/>
              </a:lnSpc>
            </a:pPr>
            <a:r>
              <a:rPr lang="en-US" sz="1800" dirty="0">
                <a:latin typeface="Times New Roman" panose="02020603050405020304" pitchFamily="18" charset="0"/>
                <a:cs typeface="Times New Roman" panose="02020603050405020304" pitchFamily="18" charset="0"/>
              </a:rPr>
              <a:t> It should be visually appealing, informative, and interactive, providing users with an immersive experience that combines technology with traditional knowledge.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415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14299" y="121516"/>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644235" y="1201450"/>
            <a:ext cx="9528464" cy="542795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Decades ago, AYUSH systems of medicine were confined to their respective fields, with limited integration into state-level health initiatives, as health is a state subject in India.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changed dramatically with the launch of the National Rural Health Mission (NRHM) in 2005, which introduced the concept of “Mainstreaming of AYUSH and Revitalization of Local Health Traditions.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initiative leveraged the untapped potential of AYUSH workforces, therapeutics, and principles to address community health issues. As of March 31, 2012, AYUSH facilities were integrated into 468 District Hospitals, 2,483 Community Health Centers, and 8,520 Primary Health Centers across the country16.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Numerous AYUSH therapeutics are currently in use, and some have been included in the ASHA drug kit for treating common community ailments.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2381"/>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000559" y="1091047"/>
            <a:ext cx="8631814" cy="516457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AYUSH systems—including their workforce, therapeutic practices, and principles—were confined to their respective domains, with few exceptions in certain states, given that health is a state matter in India.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launch of NRHM in 2005, with on-ground implementation starting in 2006, introduced the “mainstreaming of AYUSH and revitalization of local health traditions” to bolster public health services.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initiative facilitated the integration of the underutilized AYUSH resources into mainstream healthcare to address community health issues at various levels6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92283" y="972850"/>
            <a:ext cx="10619508" cy="5687723"/>
          </a:xfrm>
        </p:spPr>
        <p:txBody>
          <a:bodyPr>
            <a:normAutofit/>
          </a:bodyPr>
          <a:lstStyle/>
          <a:p>
            <a:pPr algn="just">
              <a:lnSpc>
                <a:spcPct val="150000"/>
              </a:lnSpc>
            </a:pPr>
            <a:r>
              <a:rPr lang="en-IN" sz="1800" b="1" dirty="0">
                <a:latin typeface="Times New Roman" panose="02020603050405020304" pitchFamily="18" charset="0"/>
                <a:cs typeface="Times New Roman" panose="02020603050405020304" pitchFamily="18" charset="0"/>
              </a:rPr>
              <a:t>Garden Layout and Navigation</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Interactive Map</a:t>
            </a:r>
            <a:r>
              <a:rPr lang="en-IN" sz="1800" dirty="0">
                <a:latin typeface="Times New Roman" panose="02020603050405020304" pitchFamily="18" charset="0"/>
                <a:cs typeface="Times New Roman" panose="02020603050405020304" pitchFamily="18" charset="0"/>
              </a:rPr>
              <a:t>: Users can navigate through different sections of the garden, each representing a specific branch of AYUSH (Ayurveda, Yoga &amp; Naturopathy, Unani, Siddha, and Homeopathy).</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3D Environment</a:t>
            </a:r>
            <a:r>
              <a:rPr lang="en-IN" sz="1800" dirty="0">
                <a:latin typeface="Times New Roman" panose="02020603050405020304" pitchFamily="18" charset="0"/>
                <a:cs typeface="Times New Roman" panose="02020603050405020304" pitchFamily="18" charset="0"/>
              </a:rPr>
              <a:t>: A visually rich 3D environment with realistic plant models, ambient sounds of nature, and user-friendly navigation controls.</a:t>
            </a:r>
          </a:p>
          <a:p>
            <a:pPr algn="just">
              <a:lnSpc>
                <a:spcPct val="150000"/>
              </a:lnSpc>
            </a:pPr>
            <a:r>
              <a:rPr lang="en-US" sz="1800" b="1" dirty="0">
                <a:latin typeface="Times New Roman" panose="02020603050405020304" pitchFamily="18" charset="0"/>
                <a:cs typeface="Times New Roman" panose="02020603050405020304" pitchFamily="18" charset="0"/>
              </a:rPr>
              <a:t>Plant Showcase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Detailed Plant Profiles</a:t>
            </a:r>
            <a:r>
              <a:rPr lang="en-US" sz="1800" dirty="0">
                <a:latin typeface="Times New Roman" panose="02020603050405020304" pitchFamily="18" charset="0"/>
                <a:cs typeface="Times New Roman" panose="02020603050405020304" pitchFamily="18" charset="0"/>
              </a:rPr>
              <a:t>: Each plant will have an interactive profile that includes: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Scientific and common names.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Images and descriptions.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Medicinal uses, historical context, and cultural significance.</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Dosage, preparation methods, and any safety concerns.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32DD69-01FF-65D8-30B3-7F68CA02CCF3}"/>
              </a:ext>
            </a:extLst>
          </p:cNvPr>
          <p:cNvSpPr>
            <a:spLocks noGrp="1"/>
          </p:cNvSpPr>
          <p:nvPr>
            <p:ph idx="4294967295"/>
          </p:nvPr>
        </p:nvSpPr>
        <p:spPr>
          <a:xfrm>
            <a:off x="820881" y="358486"/>
            <a:ext cx="9258300" cy="593840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Interactive Learning Tools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Augmented Reality (AR)</a:t>
            </a:r>
            <a:r>
              <a:rPr lang="en-US" sz="1800" dirty="0">
                <a:latin typeface="Times New Roman" panose="02020603050405020304" pitchFamily="18" charset="0"/>
                <a:cs typeface="Times New Roman" panose="02020603050405020304" pitchFamily="18" charset="0"/>
              </a:rPr>
              <a:t>: Users can scan real-world plants to see their virtual profiles and uses.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Gamification</a:t>
            </a:r>
            <a:r>
              <a:rPr lang="en-US" sz="1800" dirty="0">
                <a:latin typeface="Times New Roman" panose="02020603050405020304" pitchFamily="18" charset="0"/>
                <a:cs typeface="Times New Roman" panose="02020603050405020304" pitchFamily="18" charset="0"/>
              </a:rPr>
              <a:t>: Quizzes and challenges related to plant identification, uses, and history to encourage engagement.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Virtual Workshops</a:t>
            </a:r>
            <a:r>
              <a:rPr lang="en-US" sz="1800" dirty="0">
                <a:latin typeface="Times New Roman" panose="02020603050405020304" pitchFamily="18" charset="0"/>
                <a:cs typeface="Times New Roman" panose="02020603050405020304" pitchFamily="18" charset="0"/>
              </a:rPr>
              <a:t>: Live sessions or pre-recorded videos on herbal preparation, traditional practices, and wellness techniques.</a:t>
            </a:r>
          </a:p>
          <a:p>
            <a:pPr algn="just">
              <a:lnSpc>
                <a:spcPct val="150000"/>
              </a:lnSpc>
            </a:pPr>
            <a:r>
              <a:rPr lang="en-US" sz="1800" b="1" dirty="0">
                <a:latin typeface="Times New Roman" panose="02020603050405020304" pitchFamily="18" charset="0"/>
                <a:cs typeface="Times New Roman" panose="02020603050405020304" pitchFamily="18" charset="0"/>
              </a:rPr>
              <a:t>Community Features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Discussion Forums</a:t>
            </a:r>
            <a:r>
              <a:rPr lang="en-US" sz="1800" dirty="0">
                <a:latin typeface="Times New Roman" panose="02020603050405020304" pitchFamily="18" charset="0"/>
                <a:cs typeface="Times New Roman" panose="02020603050405020304" pitchFamily="18" charset="0"/>
              </a:rPr>
              <a:t>: Users can share experiences, recipes, and advice regarding the use of medicinal plants.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Expert Q&amp;A</a:t>
            </a:r>
            <a:r>
              <a:rPr lang="en-US" sz="1800" dirty="0">
                <a:latin typeface="Times New Roman" panose="02020603050405020304" pitchFamily="18" charset="0"/>
                <a:cs typeface="Times New Roman" panose="02020603050405020304" pitchFamily="18" charset="0"/>
              </a:rPr>
              <a:t>: Regular sessions with herbalists, Ayurvedic practitioners, and other experts to answer user questions.</a:t>
            </a:r>
          </a:p>
          <a:p>
            <a:endParaRPr lang="en-IN" dirty="0"/>
          </a:p>
        </p:txBody>
      </p:sp>
    </p:spTree>
    <p:extLst>
      <p:ext uri="{BB962C8B-B14F-4D97-AF65-F5344CB8AC3E}">
        <p14:creationId xmlns:p14="http://schemas.microsoft.com/office/powerpoint/2010/main" val="701413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8933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01337" y="1118176"/>
            <a:ext cx="10380518" cy="505402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importance of traditional medicine lies in its accessibility and affordability, particularly in low- and middle-income countries where modern healthcare services are limited or inaccessible.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AYUSH systems, with their emphasis on natural and holistic treatments, provide complementary and alternative healthcare options that can address a variety of health issues, from chronic diseases to mental health disorders.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Furthermore, traditional medicine is gaining increasing recognition in the global health community for its potential to enhance health outcomes, improve quality of life, and reduce healthcare costs.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integration of traditional and modern medicine can lead to more comprehensive and effective healthcare solutions, addressing the diverse needs of populations around the world..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132557"/>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65031" y="1036276"/>
            <a:ext cx="9366105" cy="5167241"/>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Education and Awareness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Accessible Information</a:t>
            </a:r>
            <a:r>
              <a:rPr lang="en-US" sz="1800" dirty="0">
                <a:latin typeface="Times New Roman" panose="02020603050405020304" pitchFamily="18" charset="0"/>
                <a:cs typeface="Times New Roman" panose="02020603050405020304" pitchFamily="18" charset="0"/>
              </a:rPr>
              <a:t>: Users can access a wealth of knowledge about medicinal plants, their uses, and cultural significance from anywhere in the world.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Diverse Learning Formats</a:t>
            </a:r>
            <a:r>
              <a:rPr lang="en-US" sz="1800" dirty="0">
                <a:latin typeface="Times New Roman" panose="02020603050405020304" pitchFamily="18" charset="0"/>
                <a:cs typeface="Times New Roman" panose="02020603050405020304" pitchFamily="18" charset="0"/>
              </a:rPr>
              <a:t>: Incorporating videos, articles, and interactive quizzes caters to various learning styles, making education engaging and effective.</a:t>
            </a:r>
          </a:p>
          <a:p>
            <a:pPr algn="just">
              <a:lnSpc>
                <a:spcPct val="150000"/>
              </a:lnSpc>
            </a:pPr>
            <a:r>
              <a:rPr lang="en-US" sz="1800" b="1" dirty="0">
                <a:latin typeface="Times New Roman" panose="02020603050405020304" pitchFamily="18" charset="0"/>
                <a:cs typeface="Times New Roman" panose="02020603050405020304" pitchFamily="18" charset="0"/>
              </a:rPr>
              <a:t>Interactive Experience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Immersive Learning</a:t>
            </a:r>
            <a:r>
              <a:rPr lang="en-US" sz="1800" dirty="0">
                <a:latin typeface="Times New Roman" panose="02020603050405020304" pitchFamily="18" charset="0"/>
                <a:cs typeface="Times New Roman" panose="02020603050405020304" pitchFamily="18" charset="0"/>
              </a:rPr>
              <a:t>: Users can explore a virtual environment, fostering a deeper connection to the plants and their uses.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Gamification Elements</a:t>
            </a:r>
            <a:r>
              <a:rPr lang="en-US" sz="1800" dirty="0">
                <a:latin typeface="Times New Roman" panose="02020603050405020304" pitchFamily="18" charset="0"/>
                <a:cs typeface="Times New Roman" panose="02020603050405020304" pitchFamily="18" charset="0"/>
              </a:rPr>
              <a:t>: Quizzes, challenges, and rewards keep users motivated and encourage active participation in their learning journey.</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5D0A1B-D71C-68C2-4D7E-B8CDA897DA5A}"/>
              </a:ext>
            </a:extLst>
          </p:cNvPr>
          <p:cNvSpPr>
            <a:spLocks noGrp="1"/>
          </p:cNvSpPr>
          <p:nvPr>
            <p:ph idx="4294967295"/>
          </p:nvPr>
        </p:nvSpPr>
        <p:spPr>
          <a:xfrm>
            <a:off x="602672" y="379703"/>
            <a:ext cx="9164783" cy="5948362"/>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Promoting AYUSH Practices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Cultural Heritage</a:t>
            </a:r>
            <a:r>
              <a:rPr lang="en-US" dirty="0">
                <a:latin typeface="Times New Roman" panose="02020603050405020304" pitchFamily="18" charset="0"/>
                <a:cs typeface="Times New Roman" panose="02020603050405020304" pitchFamily="18" charset="0"/>
              </a:rPr>
              <a:t>: Showcasing traditional knowledge encourages appreciation and preservation of diverse healing practices.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Holistic Health Awareness</a:t>
            </a:r>
            <a:r>
              <a:rPr lang="en-US" dirty="0">
                <a:latin typeface="Times New Roman" panose="02020603050405020304" pitchFamily="18" charset="0"/>
                <a:cs typeface="Times New Roman" panose="02020603050405020304" pitchFamily="18" charset="0"/>
              </a:rPr>
              <a:t>: Educating users on the holistic approaches of AYUSH fosters a broader understanding of health and wellness beyond conventional medicine.</a:t>
            </a:r>
          </a:p>
          <a:p>
            <a:pPr algn="just">
              <a:lnSpc>
                <a:spcPct val="150000"/>
              </a:lnSpc>
            </a:pPr>
            <a:r>
              <a:rPr lang="en-US" b="1" dirty="0">
                <a:latin typeface="Times New Roman" panose="02020603050405020304" pitchFamily="18" charset="0"/>
                <a:cs typeface="Times New Roman" panose="02020603050405020304" pitchFamily="18" charset="0"/>
              </a:rPr>
              <a:t>Community Building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Networking Opportunities</a:t>
            </a:r>
            <a:r>
              <a:rPr lang="en-US" dirty="0">
                <a:latin typeface="Times New Roman" panose="02020603050405020304" pitchFamily="18" charset="0"/>
                <a:cs typeface="Times New Roman" panose="02020603050405020304" pitchFamily="18" charset="0"/>
              </a:rPr>
              <a:t>: Users can connect with others interested in herbal medicine, sharing experiences and advice in discussion forums.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Expert Interaction</a:t>
            </a:r>
            <a:r>
              <a:rPr lang="en-US" dirty="0">
                <a:latin typeface="Times New Roman" panose="02020603050405020304" pitchFamily="18" charset="0"/>
                <a:cs typeface="Times New Roman" panose="02020603050405020304" pitchFamily="18" charset="0"/>
              </a:rPr>
              <a:t>: Q&amp;A sessions with herbalists and practitioners provide valuable insights and guidance, enhancing the learning experience.</a:t>
            </a:r>
          </a:p>
          <a:p>
            <a:endParaRPr lang="en-IN" dirty="0"/>
          </a:p>
        </p:txBody>
      </p:sp>
    </p:spTree>
    <p:extLst>
      <p:ext uri="{BB962C8B-B14F-4D97-AF65-F5344CB8AC3E}">
        <p14:creationId xmlns:p14="http://schemas.microsoft.com/office/powerpoint/2010/main" val="1011491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11155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26027" y="1111827"/>
            <a:ext cx="11087100" cy="554874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Traditional medicine encompasses a range of health practices and approaches, incorporating plant, animal, and mineral-based remedies, along with spiritual therapies, manual techniques, and exercises.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These methods are utilized individually or in combination to diagnose, treat, and prevent illnesses, as well as to maintain overall well-being.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Interest in traditional medicine is experiencing significant growth, endorsed by the World Health Organization (WHO), a leading global health authority.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March 2022, WHO launched the Global Centre for Traditional Medicine, aimed at integrating ancient practices with modern science to enhance health and well-being globally.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Traditional medicine is a vital component of healthcare in communities worldwide, with substantial potential to advance holistic health and drive future medical innovations.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35082" y="436418"/>
            <a:ext cx="10287000" cy="568382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Notably, 88% of WHO member states report utilizing traditional medicines1 . Recently, WHO highlighted the benefits of various traditional practices, including naturopathy, acupuncture, herbal medicines, Indigenous traditional medicine, homeopathy, traditional Chinese medicine, chiropractic, osteopathy, Ayurveda, and Unani medicine.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Traditional medicine has played a crucial role in global health for centuries, offering holistic approaches to wellness and disease prevention. With its rich diversity and cultural significance, traditional medicine encompasses a wide range of practices, from herbal remedies to spiritual healing techniques, which are deeply embedded in the cultural fabric of many societies.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August 2023, WHO organized the inaugural Traditional Medicine Global Summit in Gandhinagar, Gujarat, India2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event brought together a diverse array of partners and stakeholders to exchange best practices, evidence, and data, showcasing traditional medicine’s potential to transform the healthcare system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31173" y="-31751"/>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84218" y="1417637"/>
            <a:ext cx="10058400" cy="4022725"/>
          </a:xfrm>
        </p:spPr>
        <p:txBody>
          <a:bodyPr>
            <a:normAutofit/>
          </a:bodyPr>
          <a:lstStyle/>
          <a:p>
            <a:pPr>
              <a:lnSpc>
                <a:spcPct val="150000"/>
              </a:lnSpc>
            </a:pPr>
            <a:r>
              <a:rPr lang="en-US" sz="2800" b="1" dirty="0">
                <a:latin typeface="Times New Roman" panose="02020603050405020304" pitchFamily="18" charset="0"/>
                <a:cs typeface="Times New Roman" panose="02020603050405020304" pitchFamily="18" charset="0"/>
              </a:rPr>
              <a:t>Introduction to AYUSH</a:t>
            </a:r>
          </a:p>
          <a:p>
            <a:pPr>
              <a:lnSpc>
                <a:spcPct val="150000"/>
              </a:lnSpc>
            </a:pPr>
            <a:r>
              <a:rPr lang="en-US" sz="2800" b="1" dirty="0">
                <a:latin typeface="Times New Roman" panose="02020603050405020304" pitchFamily="18" charset="0"/>
                <a:cs typeface="Times New Roman" panose="02020603050405020304" pitchFamily="18" charset="0"/>
              </a:rPr>
              <a:t>Medicinal Plants Library</a:t>
            </a:r>
          </a:p>
          <a:p>
            <a:pPr>
              <a:lnSpc>
                <a:spcPct val="150000"/>
              </a:lnSpc>
            </a:pPr>
            <a:r>
              <a:rPr lang="en-US" sz="2800" b="1" dirty="0">
                <a:latin typeface="Times New Roman" panose="02020603050405020304" pitchFamily="18" charset="0"/>
                <a:cs typeface="Times New Roman" panose="02020603050405020304" pitchFamily="18" charset="0"/>
              </a:rPr>
              <a:t>Interactive Garden Exploration</a:t>
            </a:r>
          </a:p>
          <a:p>
            <a:pPr>
              <a:lnSpc>
                <a:spcPct val="150000"/>
              </a:lnSpc>
            </a:pPr>
            <a:r>
              <a:rPr lang="en-US" sz="2800" b="1" dirty="0">
                <a:latin typeface="Times New Roman" panose="02020603050405020304" pitchFamily="18" charset="0"/>
                <a:cs typeface="Times New Roman" panose="02020603050405020304" pitchFamily="18" charset="0"/>
              </a:rPr>
              <a:t>Preparation Techniques</a:t>
            </a:r>
          </a:p>
          <a:p>
            <a:endParaRPr lang="en-US" sz="2000" b="1" dirty="0"/>
          </a:p>
          <a:p>
            <a:endParaRPr lang="en-US" sz="2400"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38991" y="218209"/>
            <a:ext cx="10058400" cy="1449388"/>
          </a:xfrm>
        </p:spPr>
        <p:txBody>
          <a:bodyPr/>
          <a:lstStyle/>
          <a:p>
            <a:r>
              <a:rPr lang="en-US" sz="3600" b="1" dirty="0">
                <a:latin typeface="Times New Roman" panose="02020603050405020304" pitchFamily="18" charset="0"/>
                <a:cs typeface="Times New Roman" panose="02020603050405020304" pitchFamily="18" charset="0"/>
              </a:rPr>
              <a:t>Introduction to AYUSH</a:t>
            </a:r>
            <a:br>
              <a:rPr lang="en-US" sz="2000" b="1" dirty="0"/>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361209" y="1174173"/>
            <a:ext cx="8375072" cy="5091546"/>
          </a:xfrm>
        </p:spPr>
        <p:txBody>
          <a:bodyPr>
            <a:normAutofit/>
          </a:bodyPr>
          <a:lstStyle/>
          <a:p>
            <a:pPr algn="just">
              <a:lnSpc>
                <a:spcPct val="170000"/>
              </a:lnSpc>
            </a:pPr>
            <a:r>
              <a:rPr lang="en-US" sz="1800" b="1" dirty="0">
                <a:latin typeface="Times New Roman" panose="02020603050405020304" pitchFamily="18" charset="0"/>
                <a:cs typeface="Times New Roman" panose="02020603050405020304" pitchFamily="18" charset="0"/>
              </a:rPr>
              <a:t>Introduction to AYUSH</a:t>
            </a:r>
          </a:p>
          <a:p>
            <a:pPr algn="just">
              <a:lnSpc>
                <a:spcPct val="17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Overview of AYUSH</a:t>
            </a:r>
            <a:r>
              <a:rPr lang="en-US" sz="1800" dirty="0">
                <a:latin typeface="Times New Roman" panose="02020603050405020304" pitchFamily="18" charset="0"/>
                <a:cs typeface="Times New Roman" panose="02020603050405020304" pitchFamily="18" charset="0"/>
              </a:rPr>
              <a:t>: An interactive introduction to Ayurveda, Yoga &amp; Naturopathy, Unani, Siddha, and Homeopathy, explaining their principles and significance.</a:t>
            </a:r>
          </a:p>
          <a:p>
            <a:pPr algn="just">
              <a:lnSpc>
                <a:spcPct val="17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History and Philosophy</a:t>
            </a:r>
            <a:r>
              <a:rPr lang="en-US" sz="1800" dirty="0">
                <a:latin typeface="Times New Roman" panose="02020603050405020304" pitchFamily="18" charset="0"/>
                <a:cs typeface="Times New Roman" panose="02020603050405020304" pitchFamily="18" charset="0"/>
              </a:rPr>
              <a:t>: Engaging timelines and narratives that highlight the origins and evolution of AYUSH practices.</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45298-9676-B948-063F-B97D3657D198}"/>
              </a:ext>
            </a:extLst>
          </p:cNvPr>
          <p:cNvSpPr>
            <a:spLocks noGrp="1"/>
          </p:cNvSpPr>
          <p:nvPr>
            <p:ph type="title"/>
          </p:nvPr>
        </p:nvSpPr>
        <p:spPr>
          <a:xfrm>
            <a:off x="95392" y="91279"/>
            <a:ext cx="9404723" cy="1400530"/>
          </a:xfrm>
        </p:spPr>
        <p:txBody>
          <a:bodyPr/>
          <a:lstStyle/>
          <a:p>
            <a:r>
              <a:rPr lang="en-US" sz="3600" b="1" dirty="0">
                <a:latin typeface="Times New Roman" panose="02020603050405020304" pitchFamily="18" charset="0"/>
                <a:cs typeface="Times New Roman" panose="02020603050405020304" pitchFamily="18" charset="0"/>
              </a:rPr>
              <a:t>Medicinal Plants Library</a:t>
            </a:r>
            <a:br>
              <a:rPr lang="en-US" b="1" dirty="0"/>
            </a:br>
            <a:endParaRPr lang="en-IN" dirty="0"/>
          </a:p>
        </p:txBody>
      </p:sp>
      <p:sp>
        <p:nvSpPr>
          <p:cNvPr id="3" name="Content Placeholder 2">
            <a:extLst>
              <a:ext uri="{FF2B5EF4-FFF2-40B4-BE49-F238E27FC236}">
                <a16:creationId xmlns:a16="http://schemas.microsoft.com/office/drawing/2014/main" id="{90461379-2813-2980-31C9-BD98399FD8C2}"/>
              </a:ext>
            </a:extLst>
          </p:cNvPr>
          <p:cNvSpPr>
            <a:spLocks noGrp="1"/>
          </p:cNvSpPr>
          <p:nvPr>
            <p:ph idx="1"/>
          </p:nvPr>
        </p:nvSpPr>
        <p:spPr>
          <a:xfrm>
            <a:off x="664123" y="1122219"/>
            <a:ext cx="9280927" cy="5060372"/>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Plant Profiles</a:t>
            </a:r>
            <a:r>
              <a:rPr lang="en-US" sz="1800" dirty="0">
                <a:latin typeface="Times New Roman" panose="02020603050405020304" pitchFamily="18" charset="0"/>
                <a:cs typeface="Times New Roman" panose="02020603050405020304" pitchFamily="18" charset="0"/>
              </a:rPr>
              <a:t>: Detailed profiles for each plant, including:</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Botanical and common names.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Images and visual identifiers.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Traditional and modern medicinal uses.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Preparation methods and dosage information.</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Safety guidelines and potential interactions.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Search and Filter Options</a:t>
            </a:r>
            <a:r>
              <a:rPr lang="en-US" sz="1800" dirty="0">
                <a:latin typeface="Times New Roman" panose="02020603050405020304" pitchFamily="18" charset="0"/>
                <a:cs typeface="Times New Roman" panose="02020603050405020304" pitchFamily="18" charset="0"/>
              </a:rPr>
              <a:t>: Users can search by plant name, medicinal properties, or AYUSH category.</a:t>
            </a:r>
          </a:p>
          <a:p>
            <a:endParaRPr lang="en-IN" dirty="0"/>
          </a:p>
        </p:txBody>
      </p:sp>
    </p:spTree>
    <p:extLst>
      <p:ext uri="{BB962C8B-B14F-4D97-AF65-F5344CB8AC3E}">
        <p14:creationId xmlns:p14="http://schemas.microsoft.com/office/powerpoint/2010/main" val="2422112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76730" y="151822"/>
            <a:ext cx="10058400" cy="1449388"/>
          </a:xfrm>
        </p:spPr>
        <p:txBody>
          <a:bodyPr/>
          <a:lstStyle/>
          <a:p>
            <a:r>
              <a:rPr lang="en-US" sz="3600" b="1" dirty="0">
                <a:latin typeface="Times New Roman" panose="02020603050405020304" pitchFamily="18" charset="0"/>
                <a:cs typeface="Times New Roman" panose="02020603050405020304" pitchFamily="18" charset="0"/>
              </a:rPr>
              <a:t>Interactive Garden Exploration</a:t>
            </a:r>
            <a:br>
              <a:rPr lang="en-US"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834015" y="1207367"/>
            <a:ext cx="8943830" cy="489469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Interactive Garden Exploration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3D Garden Walkthrough</a:t>
            </a:r>
            <a:r>
              <a:rPr lang="en-US" sz="1800" dirty="0">
                <a:latin typeface="Times New Roman" panose="02020603050405020304" pitchFamily="18" charset="0"/>
                <a:cs typeface="Times New Roman" panose="02020603050405020304" pitchFamily="18" charset="0"/>
              </a:rPr>
              <a:t>: A virtual environment where users can navigate through different sections dedicated to various medicinal plants.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Clickable Plants</a:t>
            </a:r>
            <a:r>
              <a:rPr lang="en-US" sz="1800" dirty="0">
                <a:latin typeface="Times New Roman" panose="02020603050405020304" pitchFamily="18" charset="0"/>
                <a:cs typeface="Times New Roman" panose="02020603050405020304" pitchFamily="18" charset="0"/>
              </a:rPr>
              <a:t>: Users can click on plants to access their profiles and additional information.</a:t>
            </a:r>
          </a:p>
          <a:p>
            <a:pPr marL="0" indent="0">
              <a:lnSpc>
                <a:spcPct val="120000"/>
              </a:lnSpc>
              <a:buNone/>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85508-A285-E26D-FA4D-06E2DB071961}"/>
              </a:ext>
            </a:extLst>
          </p:cNvPr>
          <p:cNvSpPr>
            <a:spLocks noGrp="1"/>
          </p:cNvSpPr>
          <p:nvPr>
            <p:ph type="title"/>
          </p:nvPr>
        </p:nvSpPr>
        <p:spPr>
          <a:xfrm>
            <a:off x="199302" y="182555"/>
            <a:ext cx="9404723" cy="1400530"/>
          </a:xfrm>
        </p:spPr>
        <p:txBody>
          <a:bodyPr/>
          <a:lstStyle/>
          <a:p>
            <a:r>
              <a:rPr lang="en-US" sz="3600" b="1" dirty="0">
                <a:latin typeface="Times New Roman" panose="02020603050405020304" pitchFamily="18" charset="0"/>
                <a:cs typeface="Times New Roman" panose="02020603050405020304" pitchFamily="18" charset="0"/>
              </a:rPr>
              <a:t>Preparation Techniques</a:t>
            </a:r>
            <a:br>
              <a:rPr lang="en-US"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C60DC615-2FF2-E32E-0969-92C12AE43C5C}"/>
              </a:ext>
            </a:extLst>
          </p:cNvPr>
          <p:cNvSpPr>
            <a:spLocks noGrp="1"/>
          </p:cNvSpPr>
          <p:nvPr>
            <p:ph idx="1"/>
          </p:nvPr>
        </p:nvSpPr>
        <p:spPr>
          <a:xfrm>
            <a:off x="1384848" y="1265959"/>
            <a:ext cx="7676025" cy="4326081"/>
          </a:xfrm>
        </p:spPr>
        <p:txBody>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Herbal Recipes</a:t>
            </a:r>
            <a:r>
              <a:rPr lang="en-US" sz="1800" dirty="0">
                <a:latin typeface="Times New Roman" panose="02020603050405020304" pitchFamily="18" charset="0"/>
                <a:cs typeface="Times New Roman" panose="02020603050405020304" pitchFamily="18" charset="0"/>
              </a:rPr>
              <a:t>: Step-by-step guides for preparing herbal remedies, teas, oils, and tinctures, with video demonstrations.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Workshops</a:t>
            </a:r>
            <a:r>
              <a:rPr lang="en-US" sz="1800" dirty="0">
                <a:latin typeface="Times New Roman" panose="02020603050405020304" pitchFamily="18" charset="0"/>
                <a:cs typeface="Times New Roman" panose="02020603050405020304" pitchFamily="18" charset="0"/>
              </a:rPr>
              <a:t>: Virtual workshops led by experts focusing on herbal preparation and application in daily life.</a:t>
            </a:r>
          </a:p>
          <a:p>
            <a:endParaRPr lang="en-IN" dirty="0"/>
          </a:p>
        </p:txBody>
      </p:sp>
    </p:spTree>
    <p:extLst>
      <p:ext uri="{BB962C8B-B14F-4D97-AF65-F5344CB8AC3E}">
        <p14:creationId xmlns:p14="http://schemas.microsoft.com/office/powerpoint/2010/main" val="2031109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24691" y="0"/>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24176" y="1193872"/>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1955"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27363" y="1129867"/>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83127"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49481" y="1001207"/>
            <a:ext cx="9092046" cy="485558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76646" y="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89709" y="121689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249382" y="152688"/>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05346" y="67728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32508" y="14547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066800" y="1209820"/>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200747" y="90343"/>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37755" y="1046451"/>
            <a:ext cx="10131136" cy="555495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integration of Traditional Medicine, including Ayurveda, Yoga, Unani, Siddha, and Homeopathy (referred to collectively as AYUSH), with the Sustainable Development Goals (SDGs) offers a promising approach to holistic healthcare, societal well-being, and environmental sustainability.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Knowledge Paper explores how AYUSH systems can contribute to achieving the SDGs, aligning with global health initiatives in culturally sensitive and environmentally responsible ways.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Primarily, the integration of AYUSH into mainstream healthcare systems has the potential to enhance access to affordable and culturally appropriate healthcare services, thereby supporting the overarching goal of universal health coverage (SDG 3).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leveraging the rich knowledge and practices embedded within AYUSH traditions, nations can address a wide range of health challenges, from chronic diseases to mental health disorders, in a comprehensive and sustainable </a:t>
            </a:r>
            <a:r>
              <a:rPr lang="en-US" sz="1800" dirty="0" err="1">
                <a:latin typeface="Times New Roman" panose="02020603050405020304" pitchFamily="18" charset="0"/>
                <a:cs typeface="Times New Roman" panose="02020603050405020304" pitchFamily="18" charset="0"/>
              </a:rPr>
              <a:t>mannersuch</a:t>
            </a:r>
            <a:r>
              <a:rPr lang="en-US" sz="1800" dirty="0">
                <a:latin typeface="Times New Roman" panose="02020603050405020304" pitchFamily="18" charset="0"/>
                <a:cs typeface="Times New Roman" panose="02020603050405020304" pitchFamily="18" charset="0"/>
              </a:rPr>
              <a:t> as community herbal gardens, traditional medicine clinics, and skill-building programs, AYUSH systems not only </a:t>
            </a:r>
            <a:r>
              <a:rPr lang="en-US" sz="1800" dirty="0" err="1">
                <a:latin typeface="Times New Roman" panose="02020603050405020304" pitchFamily="18" charset="0"/>
                <a:cs typeface="Times New Roman" panose="02020603050405020304" pitchFamily="18" charset="0"/>
              </a:rPr>
              <a:t>provid</a:t>
            </a: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00167-DB11-C8C1-BC43-06CF35BAB680}"/>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EE00A142-C03B-4F8A-AC55-90DEF11600D8}"/>
              </a:ext>
            </a:extLst>
          </p:cNvPr>
          <p:cNvSpPr>
            <a:spLocks noGrp="1"/>
          </p:cNvSpPr>
          <p:nvPr>
            <p:ph idx="1"/>
          </p:nvPr>
        </p:nvSpPr>
        <p:spPr/>
        <p:txBody>
          <a:bodyPr/>
          <a:lstStyle/>
          <a:p>
            <a:r>
              <a:rPr lang="en-US" sz="2000" dirty="0"/>
              <a:t>Also, the promotion of AYUSH practices fosters community empowerment and resilience, aligning with SDG 1 (No Poverty) and SDG 2 (Zero Hunger) by empowering individuals to take control of their health and well-being. Through initiatives e healthcare solutions but also create economic opportunities and promote food security at the grassroots level</a:t>
            </a:r>
            <a:endParaRPr lang="en-IN" dirty="0"/>
          </a:p>
        </p:txBody>
      </p:sp>
    </p:spTree>
    <p:extLst>
      <p:ext uri="{BB962C8B-B14F-4D97-AF65-F5344CB8AC3E}">
        <p14:creationId xmlns:p14="http://schemas.microsoft.com/office/powerpoint/2010/main" val="4264711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114</TotalTime>
  <Words>2375</Words>
  <Application>Microsoft Office PowerPoint</Application>
  <PresentationFormat>Widescreen</PresentationFormat>
  <Paragraphs>119</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Century Gothic</vt:lpstr>
      <vt:lpstr>Times New Roman</vt:lpstr>
      <vt:lpstr>Wingdings 3</vt:lpstr>
      <vt:lpstr>Ion</vt:lpstr>
      <vt:lpstr>PowerPoint Presentation</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Introduction to AYUSH </vt:lpstr>
      <vt:lpstr>Medicinal Plants Library </vt:lpstr>
      <vt:lpstr>Interactive Garden Exploration  </vt:lpstr>
      <vt:lpstr>Preparation Techniques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61</cp:revision>
  <dcterms:created xsi:type="dcterms:W3CDTF">2024-08-14T12:13:16Z</dcterms:created>
  <dcterms:modified xsi:type="dcterms:W3CDTF">2024-10-07T13:44:51Z</dcterms:modified>
</cp:coreProperties>
</file>