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77" r:id="rId5"/>
    <p:sldId id="258" r:id="rId6"/>
    <p:sldId id="259" r:id="rId7"/>
    <p:sldId id="260" r:id="rId8"/>
    <p:sldId id="278" r:id="rId9"/>
    <p:sldId id="261" r:id="rId10"/>
    <p:sldId id="262" r:id="rId11"/>
    <p:sldId id="279"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22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5964829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25615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62050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10647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53819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87264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1418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95932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37567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58739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687488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24388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318623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055250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80382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1822596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4794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47163536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516870" y="2626250"/>
            <a:ext cx="9158260" cy="1384995"/>
          </a:xfrm>
          <a:prstGeom prst="rect">
            <a:avLst/>
          </a:prstGeom>
          <a:noFill/>
        </p:spPr>
        <p:txBody>
          <a:bodyPr wrap="square">
            <a:spAutoFit/>
          </a:bodyPr>
          <a:lstStyle/>
          <a:p>
            <a:pPr algn="just"/>
            <a:r>
              <a:rPr lang="en-US" sz="2800" dirty="0"/>
              <a:t>A comprehensive AYUSH Startup Registration Portal to streamline the registration process for startups in the AYUSH sector, enhancing efficiency, transparency, and accessibility</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29412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813089" y="1061749"/>
            <a:ext cx="10565822" cy="5058495"/>
          </a:xfrm>
        </p:spPr>
        <p:txBody>
          <a:bodyPr>
            <a:normAutofit/>
          </a:bodyPr>
          <a:lstStyle/>
          <a:p>
            <a:pPr algn="just">
              <a:lnSpc>
                <a:spcPct val="150000"/>
              </a:lnSpc>
              <a:buFont typeface="Arial" panose="020B0604020202020204" pitchFamily="34" charset="0"/>
              <a:buChar char="•"/>
            </a:pPr>
            <a:r>
              <a:rPr lang="en-US" dirty="0"/>
              <a:t>Background: The AYUSH sector, encompassing Ayurveda, Yoga &amp; Naturopathy, </a:t>
            </a:r>
            <a:r>
              <a:rPr lang="en-US" dirty="0" err="1"/>
              <a:t>Unani</a:t>
            </a:r>
            <a:r>
              <a:rPr lang="en-US" dirty="0"/>
              <a:t>, Siddha, and Homoeopathy, is burgeoning with innovative startups. However, these startups face challenges in registering their ventures due to cumbersome, opaque, and decentralized processes. </a:t>
            </a:r>
          </a:p>
          <a:p>
            <a:pPr algn="just">
              <a:lnSpc>
                <a:spcPct val="150000"/>
              </a:lnSpc>
              <a:buFont typeface="Arial" panose="020B0604020202020204" pitchFamily="34" charset="0"/>
              <a:buChar char="•"/>
            </a:pPr>
            <a:r>
              <a:rPr lang="en-US" dirty="0"/>
              <a:t>An efficient registration portal is crucial for fostering growth, facilitating regulatory compliance, and promoting the integration of AYUSH solutions into mainstream healthcare.</a:t>
            </a:r>
          </a:p>
          <a:p>
            <a:pPr algn="just">
              <a:lnSpc>
                <a:spcPct val="150000"/>
              </a:lnSpc>
              <a:buFont typeface="Arial" panose="020B0604020202020204" pitchFamily="34" charset="0"/>
              <a:buChar char="•"/>
            </a:pPr>
            <a:r>
              <a:rPr lang="en-US" dirty="0"/>
              <a:t> Description: Participants are tasked with creating an AYUSH Startup Registration Portal that simplifies and accelerates the registration process. The portal should be user-friendly, secure, and capable of handling a high volume of registrations. </a:t>
            </a:r>
          </a:p>
          <a:p>
            <a:pPr algn="just">
              <a:lnSpc>
                <a:spcPct val="150000"/>
              </a:lnSpc>
            </a:pPr>
            <a:r>
              <a:rPr lang="en-US" dirty="0"/>
              <a:t>Key features must include: User Authentication: Secure login for startups, government officials, and other stakeholders. Application Submission: Streamlined forms for submitting registration applications, with clear instructions and guidelines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996BFA-7F05-B547-0FF1-5C402E9A6BB5}"/>
              </a:ext>
            </a:extLst>
          </p:cNvPr>
          <p:cNvSpPr>
            <a:spLocks noGrp="1"/>
          </p:cNvSpPr>
          <p:nvPr>
            <p:ph idx="4294967295"/>
          </p:nvPr>
        </p:nvSpPr>
        <p:spPr>
          <a:xfrm>
            <a:off x="426027" y="489383"/>
            <a:ext cx="10547061" cy="5173661"/>
          </a:xfrm>
        </p:spPr>
        <p:txBody>
          <a:bodyPr>
            <a:normAutofit lnSpcReduction="10000"/>
          </a:bodyPr>
          <a:lstStyle/>
          <a:p>
            <a:pPr algn="just">
              <a:lnSpc>
                <a:spcPct val="150000"/>
              </a:lnSpc>
            </a:pPr>
            <a:r>
              <a:rPr lang="en-US" sz="1900" dirty="0"/>
              <a:t>Document Upload: Easy upload and management of necessary documents, ensuring compliance with AYUSH regulations. Status Tracking: Real-time tracking of application status, notifications, and updates for applicants. Data Management: Efficient handling and storage of startup data, ensuring privacy and security. </a:t>
            </a:r>
          </a:p>
          <a:p>
            <a:pPr algn="just">
              <a:lnSpc>
                <a:spcPct val="150000"/>
              </a:lnSpc>
            </a:pPr>
            <a:r>
              <a:rPr lang="en-US" sz="1900" dirty="0"/>
              <a:t>Support and Resources: Access to resources, FAQs, and support for startups during the registration process. Expected Outcome: The expected solutions should deliver a functional, scalable, and secure portal that addresses the current inefficiencies in the AYUSH startup registration process. </a:t>
            </a:r>
          </a:p>
          <a:p>
            <a:pPr algn="just">
              <a:lnSpc>
                <a:spcPct val="150000"/>
              </a:lnSpc>
            </a:pPr>
            <a:r>
              <a:rPr lang="en-US" sz="1900" dirty="0"/>
              <a:t>The portal should enhance user experience, reduce processing times, and ensure compliance with regulatory requirements. Participants should demonstrate innovation in user interface design, data security measures, and integration with existing AYUSH databases. The ultimate goal is to empower AYUSH startups, enabling them to contribute more effectively to the healthcare ecosystem.</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91130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51955" y="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111827" y="900113"/>
            <a:ext cx="8208819" cy="4316123"/>
          </a:xfrm>
        </p:spPr>
        <p:txBody>
          <a:bodyPr>
            <a:normAutofit/>
          </a:bodyPr>
          <a:lstStyle/>
          <a:p>
            <a:pPr algn="just">
              <a:lnSpc>
                <a:spcPct val="150000"/>
              </a:lnSpc>
              <a:buFont typeface="Arial" panose="020B0604020202020204" pitchFamily="34" charset="0"/>
              <a:buChar char="•"/>
            </a:pPr>
            <a:r>
              <a:rPr lang="en-US" dirty="0"/>
              <a:t>To discover and recognize societal/sectoral problems that can be solved by Ayush and innovations of startups in Ayush Sector.</a:t>
            </a:r>
          </a:p>
          <a:p>
            <a:pPr algn="just">
              <a:lnSpc>
                <a:spcPct val="150000"/>
              </a:lnSpc>
              <a:buFont typeface="Arial" panose="020B0604020202020204" pitchFamily="34" charset="0"/>
              <a:buChar char="•"/>
            </a:pPr>
            <a:r>
              <a:rPr lang="en-US" dirty="0"/>
              <a:t> Identify and promote the start-ups that have potential to solve challenges in Ayush sector. </a:t>
            </a:r>
          </a:p>
          <a:p>
            <a:pPr algn="just">
              <a:lnSpc>
                <a:spcPct val="150000"/>
              </a:lnSpc>
              <a:buFont typeface="Arial" panose="020B0604020202020204" pitchFamily="34" charset="0"/>
              <a:buChar char="•"/>
            </a:pPr>
            <a:r>
              <a:rPr lang="en-US" dirty="0"/>
              <a:t>Foster and advocate for the adoption of technology and innovation to drive sustainable growth in the Ayush sector.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0391" y="-246208"/>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958995" y="1096096"/>
            <a:ext cx="9369569" cy="4665807"/>
          </a:xfrm>
        </p:spPr>
        <p:txBody>
          <a:bodyPr>
            <a:normAutofit/>
          </a:bodyPr>
          <a:lstStyle/>
          <a:p>
            <a:pPr algn="just">
              <a:lnSpc>
                <a:spcPct val="150000"/>
              </a:lnSpc>
              <a:buFont typeface="Arial" panose="020B0604020202020204" pitchFamily="34" charset="0"/>
              <a:buChar char="•"/>
            </a:pPr>
            <a:r>
              <a:rPr lang="en-US" dirty="0"/>
              <a:t>This fragmentation often leads to confusion, as startups must navigate different requirements and procedures across states and regions. Many applications are still processed manually, relying on paper-based forms, which contributes to significant delays and increases the likelihood of errors. </a:t>
            </a:r>
          </a:p>
          <a:p>
            <a:pPr algn="just">
              <a:lnSpc>
                <a:spcPct val="150000"/>
              </a:lnSpc>
              <a:buFont typeface="Arial" panose="020B0604020202020204" pitchFamily="34" charset="0"/>
              <a:buChar char="•"/>
            </a:pPr>
            <a:r>
              <a:rPr lang="en-US" dirty="0"/>
              <a:t>Information regarding the registration process is often scattered and not easily accessible, with many websites lacking up-to-date content and comprehensive guidance. Additionally, the user experience can vary widely between different agency platforms, creating a disjointed and frustrating journey for entrepreneurs.</a:t>
            </a:r>
          </a:p>
          <a:p>
            <a:pPr algn="just">
              <a:lnSpc>
                <a:spcPct val="150000"/>
              </a:lnSpc>
              <a:buFont typeface="Arial" panose="020B0604020202020204" pitchFamily="34" charset="0"/>
              <a:buChar char="•"/>
            </a:pPr>
            <a:r>
              <a:rPr lang="en-US" dirty="0"/>
              <a:t> Overall, these inefficiencies highlight the need for a streamlined, centralized registration portal to enhance efficiency, transparency, and accessibility in the AYUSH sector.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62345" y="-1174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729095" y="342901"/>
            <a:ext cx="11003974" cy="6714404"/>
          </a:xfrm>
        </p:spPr>
        <p:txBody>
          <a:bodyPr>
            <a:normAutofit/>
          </a:bodyPr>
          <a:lstStyle/>
          <a:p>
            <a:pPr marL="0" indent="0" algn="just">
              <a:lnSpc>
                <a:spcPct val="150000"/>
              </a:lnSpc>
              <a:buNone/>
            </a:pPr>
            <a:r>
              <a:rPr lang="en-US" sz="1900" b="1" dirty="0"/>
              <a:t>1. Technical Barriers</a:t>
            </a:r>
            <a:r>
              <a:rPr lang="en-US" sz="1900" dirty="0"/>
              <a:t>:</a:t>
            </a:r>
          </a:p>
          <a:p>
            <a:pPr algn="just">
              <a:lnSpc>
                <a:spcPct val="150000"/>
              </a:lnSpc>
              <a:buFont typeface="Arial" panose="020B0604020202020204" pitchFamily="34" charset="0"/>
              <a:buChar char="•"/>
            </a:pPr>
            <a:r>
              <a:rPr lang="en-US" sz="1900" b="1" dirty="0"/>
              <a:t>User-Friendliness</a:t>
            </a:r>
            <a:r>
              <a:rPr lang="en-US" sz="1900" dirty="0"/>
              <a:t>: A complex interface may deter less tech-savvy users from utilizing the portal.</a:t>
            </a:r>
          </a:p>
          <a:p>
            <a:pPr algn="just">
              <a:lnSpc>
                <a:spcPct val="150000"/>
              </a:lnSpc>
              <a:buFont typeface="Arial" panose="020B0604020202020204" pitchFamily="34" charset="0"/>
              <a:buChar char="•"/>
            </a:pPr>
            <a:r>
              <a:rPr lang="en-US" sz="1900" b="1" dirty="0"/>
              <a:t>Access Issues</a:t>
            </a:r>
            <a:r>
              <a:rPr lang="en-US" sz="1900" dirty="0"/>
              <a:t>: Limited internet access in rural areas could hinder participation.</a:t>
            </a:r>
          </a:p>
          <a:p>
            <a:pPr marL="0" indent="0" algn="just">
              <a:lnSpc>
                <a:spcPct val="150000"/>
              </a:lnSpc>
              <a:buNone/>
            </a:pPr>
            <a:r>
              <a:rPr lang="en-US" sz="1900" b="1" dirty="0"/>
              <a:t>2. Data Privacy and Security</a:t>
            </a:r>
            <a:r>
              <a:rPr lang="en-US" sz="1900" dirty="0"/>
              <a:t>:</a:t>
            </a:r>
          </a:p>
          <a:p>
            <a:pPr algn="just">
              <a:lnSpc>
                <a:spcPct val="150000"/>
              </a:lnSpc>
              <a:buFont typeface="Arial" panose="020B0604020202020204" pitchFamily="34" charset="0"/>
              <a:buChar char="•"/>
            </a:pPr>
            <a:r>
              <a:rPr lang="en-US" sz="1900" b="1" dirty="0"/>
              <a:t>Sensitive Information</a:t>
            </a:r>
            <a:r>
              <a:rPr lang="en-US" sz="1900" dirty="0"/>
              <a:t>: Collecting personal and business data raises concerns about data protection and potential breaches.</a:t>
            </a:r>
          </a:p>
          <a:p>
            <a:pPr algn="just">
              <a:lnSpc>
                <a:spcPct val="150000"/>
              </a:lnSpc>
              <a:buFont typeface="Arial" panose="020B0604020202020204" pitchFamily="34" charset="0"/>
              <a:buChar char="•"/>
            </a:pPr>
            <a:r>
              <a:rPr lang="en-US" sz="1900" b="1" dirty="0"/>
              <a:t>Compliance</a:t>
            </a:r>
            <a:r>
              <a:rPr lang="en-US" sz="1900" dirty="0"/>
              <a:t>: Adhering to data protection regulations can be challenging.</a:t>
            </a:r>
          </a:p>
          <a:p>
            <a:pPr>
              <a:buFont typeface="Arial" panose="020B0604020202020204" pitchFamily="34" charset="0"/>
              <a:buChar char="•"/>
            </a:pPr>
            <a:endParaRPr lang="en-US" dirty="0"/>
          </a:p>
          <a:p>
            <a:pPr algn="just">
              <a:buFont typeface="Arial" panose="020B0604020202020204" pitchFamily="34" charset="0"/>
              <a:buChar char="•"/>
            </a:pPr>
            <a:endParaRPr lang="en-US" dirty="0"/>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38D8CD-55C5-C1DF-AC4E-C5B2466EC8F9}"/>
              </a:ext>
            </a:extLst>
          </p:cNvPr>
          <p:cNvSpPr>
            <a:spLocks noGrp="1"/>
          </p:cNvSpPr>
          <p:nvPr>
            <p:ph idx="4294967295"/>
          </p:nvPr>
        </p:nvSpPr>
        <p:spPr>
          <a:xfrm>
            <a:off x="722962" y="667002"/>
            <a:ext cx="10496694" cy="5523995"/>
          </a:xfrm>
        </p:spPr>
        <p:txBody>
          <a:bodyPr/>
          <a:lstStyle/>
          <a:p>
            <a:pPr marL="0" indent="0">
              <a:lnSpc>
                <a:spcPct val="150000"/>
              </a:lnSpc>
              <a:buNone/>
            </a:pPr>
            <a:r>
              <a:rPr lang="en-US" sz="1800" b="1" dirty="0"/>
              <a:t>3. Cost Implications</a:t>
            </a:r>
            <a:r>
              <a:rPr lang="en-US" sz="1800" dirty="0"/>
              <a:t>:</a:t>
            </a:r>
          </a:p>
          <a:p>
            <a:pPr>
              <a:lnSpc>
                <a:spcPct val="150000"/>
              </a:lnSpc>
              <a:buFont typeface="Arial" panose="020B0604020202020204" pitchFamily="34" charset="0"/>
              <a:buChar char="•"/>
            </a:pPr>
            <a:r>
              <a:rPr lang="en-US" sz="1800" b="1" dirty="0"/>
              <a:t>Development and Maintenance</a:t>
            </a:r>
            <a:r>
              <a:rPr lang="en-US" sz="1800" dirty="0"/>
              <a:t>: Building and maintaining the portal requires significant investment, which may divert funds from other crucial areas.</a:t>
            </a:r>
          </a:p>
          <a:p>
            <a:pPr>
              <a:lnSpc>
                <a:spcPct val="150000"/>
              </a:lnSpc>
              <a:buFont typeface="Arial" panose="020B0604020202020204" pitchFamily="34" charset="0"/>
              <a:buChar char="•"/>
            </a:pPr>
            <a:r>
              <a:rPr lang="en-US" sz="1800" b="1" dirty="0"/>
              <a:t>User Fees</a:t>
            </a:r>
            <a:r>
              <a:rPr lang="en-US" sz="1800" dirty="0"/>
              <a:t>: If registration incurs fees, it could be a barrier for some startups.</a:t>
            </a:r>
          </a:p>
          <a:p>
            <a:pPr marL="0" indent="0">
              <a:lnSpc>
                <a:spcPct val="150000"/>
              </a:lnSpc>
              <a:buNone/>
            </a:pPr>
            <a:r>
              <a:rPr lang="en-US" sz="1800" b="1" dirty="0"/>
              <a:t>4. Dependence on Technology</a:t>
            </a:r>
            <a:r>
              <a:rPr lang="en-US" sz="1800" dirty="0"/>
              <a:t>:</a:t>
            </a:r>
          </a:p>
          <a:p>
            <a:pPr>
              <a:lnSpc>
                <a:spcPct val="150000"/>
              </a:lnSpc>
              <a:buFont typeface="Arial" panose="020B0604020202020204" pitchFamily="34" charset="0"/>
              <a:buChar char="•"/>
            </a:pPr>
            <a:r>
              <a:rPr lang="en-US" sz="1800" b="1" dirty="0"/>
              <a:t>System Failures</a:t>
            </a:r>
            <a:r>
              <a:rPr lang="en-US" sz="1800" dirty="0"/>
              <a:t>: Technical issues or downtime can disrupt the registration process, causing frustration and delays.</a:t>
            </a:r>
          </a:p>
          <a:p>
            <a:pPr>
              <a:lnSpc>
                <a:spcPct val="150000"/>
              </a:lnSpc>
              <a:buFont typeface="Arial" panose="020B0604020202020204" pitchFamily="34" charset="0"/>
              <a:buChar char="•"/>
            </a:pPr>
            <a:r>
              <a:rPr lang="en-US" sz="1800" b="1" dirty="0"/>
              <a:t>Digital Divide</a:t>
            </a:r>
            <a:r>
              <a:rPr lang="en-US" sz="1800" dirty="0"/>
              <a:t>: Startups without adequate technology infrastructure may struggle to register.</a:t>
            </a:r>
          </a:p>
          <a:p>
            <a:pPr>
              <a:lnSpc>
                <a:spcPct val="150000"/>
              </a:lnSpc>
              <a:buFont typeface="Arial" panose="020B0604020202020204" pitchFamily="34" charset="0"/>
              <a:buChar char="•"/>
            </a:pPr>
            <a:endParaRPr lang="en-US" dirty="0"/>
          </a:p>
          <a:p>
            <a:pPr algn="just">
              <a:lnSpc>
                <a:spcPct val="150000"/>
              </a:lnSpc>
              <a:buFont typeface="Arial" panose="020B0604020202020204" pitchFamily="34" charset="0"/>
              <a:buChar char="•"/>
            </a:pPr>
            <a:endParaRPr lang="en-US" dirty="0"/>
          </a:p>
          <a:p>
            <a:pPr>
              <a:lnSpc>
                <a:spcPct val="150000"/>
              </a:lnSpc>
            </a:pPr>
            <a:endParaRPr lang="en-IN" dirty="0"/>
          </a:p>
        </p:txBody>
      </p:sp>
    </p:spTree>
    <p:extLst>
      <p:ext uri="{BB962C8B-B14F-4D97-AF65-F5344CB8AC3E}">
        <p14:creationId xmlns:p14="http://schemas.microsoft.com/office/powerpoint/2010/main" val="2683045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263959"/>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73231" y="904875"/>
            <a:ext cx="11045537" cy="5631873"/>
          </a:xfrm>
        </p:spPr>
        <p:txBody>
          <a:bodyPr>
            <a:noAutofit/>
          </a:bodyPr>
          <a:lstStyle/>
          <a:p>
            <a:pPr algn="just">
              <a:lnSpc>
                <a:spcPct val="150000"/>
              </a:lnSpc>
              <a:buFont typeface="Arial" panose="020B0604020202020204" pitchFamily="34" charset="0"/>
              <a:buChar char="•"/>
            </a:pPr>
            <a:r>
              <a:rPr lang="en-US" dirty="0"/>
              <a:t>Three tier system may be implemented in the ISM Department for ensuring effective health care delivery and the utilization of specialties. Existing dispensaries may be upgraded as Ayurveda Primary Healthcare </a:t>
            </a:r>
            <a:r>
              <a:rPr lang="en-US" dirty="0" err="1"/>
              <a:t>Centres</a:t>
            </a:r>
            <a:r>
              <a:rPr lang="en-US" dirty="0"/>
              <a:t> as Primary level healthcare delivery points. </a:t>
            </a:r>
          </a:p>
          <a:p>
            <a:pPr algn="just">
              <a:lnSpc>
                <a:spcPct val="150000"/>
              </a:lnSpc>
              <a:buFont typeface="Arial" panose="020B0604020202020204" pitchFamily="34" charset="0"/>
              <a:buChar char="•"/>
            </a:pPr>
            <a:r>
              <a:rPr lang="en-US" dirty="0"/>
              <a:t>Hospitals in block and district levels nay be provided with adequate facilities and human resources so that they can function as the secondary level supporting system. A minimum of three specialty services may be provided at block level hospitals. </a:t>
            </a:r>
          </a:p>
          <a:p>
            <a:pPr algn="just">
              <a:lnSpc>
                <a:spcPct val="150000"/>
              </a:lnSpc>
              <a:buFont typeface="Arial" panose="020B0604020202020204" pitchFamily="34" charset="0"/>
              <a:buChar char="•"/>
            </a:pPr>
            <a:r>
              <a:rPr lang="en-US" dirty="0"/>
              <a:t>District hospitals may be upgraded to provide services in all specialty segments. Collegiate hospitals in government and aided sectors may be upgraded so that they can function as the tertiary care </a:t>
            </a:r>
            <a:r>
              <a:rPr lang="en-US" dirty="0" err="1"/>
              <a:t>centres</a:t>
            </a:r>
            <a:r>
              <a:rPr lang="en-US" dirty="0"/>
              <a:t>. The college hospitals are now working with high patient load beyond its capacity. </a:t>
            </a:r>
          </a:p>
          <a:p>
            <a:pPr algn="just">
              <a:lnSpc>
                <a:spcPct val="150000"/>
              </a:lnSpc>
              <a:buFont typeface="Arial" panose="020B0604020202020204" pitchFamily="34" charset="0"/>
              <a:buChar char="•"/>
            </a:pPr>
            <a:r>
              <a:rPr lang="en-US" dirty="0"/>
              <a:t>It should be raised to the status of a referral hospital with all specialty and super specialty wings in a structured manner. Again, integration of other supportive modalities / therapies to the Ayurveda management is also </a:t>
            </a:r>
            <a:r>
              <a:rPr lang="en-US" dirty="0" err="1"/>
              <a:t>practised</a:t>
            </a:r>
            <a:r>
              <a:rPr lang="en-US" dirty="0"/>
              <a:t> these days in selected institutions in managing difficult conditions like developmental disorders and other neurological disorders.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207819" y="-319809"/>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889722" y="1347788"/>
            <a:ext cx="10948987" cy="5032375"/>
          </a:xfrm>
        </p:spPr>
        <p:txBody>
          <a:bodyPr>
            <a:normAutofit fontScale="77500" lnSpcReduction="20000"/>
          </a:bodyPr>
          <a:lstStyle/>
          <a:p>
            <a:pPr marL="0" indent="0" algn="just">
              <a:lnSpc>
                <a:spcPct val="170000"/>
              </a:lnSpc>
              <a:buNone/>
            </a:pPr>
            <a:r>
              <a:rPr lang="en-US" sz="2300" b="1" dirty="0"/>
              <a:t>1. Enhanced Efficiency</a:t>
            </a:r>
            <a:r>
              <a:rPr lang="en-US" sz="2300" dirty="0"/>
              <a:t>:</a:t>
            </a:r>
          </a:p>
          <a:p>
            <a:pPr algn="just">
              <a:lnSpc>
                <a:spcPct val="170000"/>
              </a:lnSpc>
              <a:buFont typeface="Arial" panose="020B0604020202020204" pitchFamily="34" charset="0"/>
              <a:buChar char="•"/>
            </a:pPr>
            <a:r>
              <a:rPr lang="en-US" sz="2300" b="1" dirty="0"/>
              <a:t>Streamlined Process</a:t>
            </a:r>
            <a:r>
              <a:rPr lang="en-US" sz="2300" dirty="0"/>
              <a:t>: Automating the registration process reduces paperwork and speeds up approvals, allowing startups to focus on their core business.</a:t>
            </a:r>
          </a:p>
          <a:p>
            <a:pPr algn="just">
              <a:lnSpc>
                <a:spcPct val="170000"/>
              </a:lnSpc>
              <a:buFont typeface="Arial" panose="020B0604020202020204" pitchFamily="34" charset="0"/>
              <a:buChar char="•"/>
            </a:pPr>
            <a:r>
              <a:rPr lang="en-US" sz="2300" b="1" dirty="0"/>
              <a:t>Centralized Information</a:t>
            </a:r>
            <a:r>
              <a:rPr lang="en-US" sz="2300" dirty="0"/>
              <a:t>: A single platform for all registration-related information reduces redundancy and confusion.</a:t>
            </a:r>
          </a:p>
          <a:p>
            <a:pPr marL="0" indent="0" algn="just">
              <a:lnSpc>
                <a:spcPct val="170000"/>
              </a:lnSpc>
              <a:buNone/>
            </a:pPr>
            <a:r>
              <a:rPr lang="en-US" sz="2300" b="1" dirty="0"/>
              <a:t>2. Transparency</a:t>
            </a:r>
            <a:r>
              <a:rPr lang="en-US" sz="2300" dirty="0"/>
              <a:t>:</a:t>
            </a:r>
          </a:p>
          <a:p>
            <a:pPr algn="just">
              <a:lnSpc>
                <a:spcPct val="170000"/>
              </a:lnSpc>
              <a:buFont typeface="Arial" panose="020B0604020202020204" pitchFamily="34" charset="0"/>
              <a:buChar char="•"/>
            </a:pPr>
            <a:r>
              <a:rPr lang="en-US" sz="2300" b="1" dirty="0"/>
              <a:t>Clear Guidelines</a:t>
            </a:r>
            <a:r>
              <a:rPr lang="en-US" sz="2300" dirty="0"/>
              <a:t>: Providing detailed information on requirements and processes fosters transparency and builds trust among stakeholders.</a:t>
            </a:r>
          </a:p>
          <a:p>
            <a:pPr algn="just">
              <a:lnSpc>
                <a:spcPct val="170000"/>
              </a:lnSpc>
              <a:buFont typeface="Arial" panose="020B0604020202020204" pitchFamily="34" charset="0"/>
              <a:buChar char="•"/>
            </a:pPr>
            <a:r>
              <a:rPr lang="en-US" sz="2300" b="1" dirty="0"/>
              <a:t>Tracking and Updates</a:t>
            </a:r>
            <a:r>
              <a:rPr lang="en-US" sz="2300" dirty="0"/>
              <a:t>: Users can track the status of their applications in real time, improving accountability.</a:t>
            </a:r>
          </a:p>
          <a:p>
            <a:pPr marL="0" indent="0" algn="just">
              <a:lnSpc>
                <a:spcPct val="170000"/>
              </a:lnSpc>
              <a:buNone/>
            </a:pPr>
            <a:endParaRPr lang="en-US" sz="2300"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A396F8-13A2-5E5E-831C-1A485C11C94F}"/>
              </a:ext>
            </a:extLst>
          </p:cNvPr>
          <p:cNvSpPr>
            <a:spLocks noGrp="1"/>
          </p:cNvSpPr>
          <p:nvPr>
            <p:ph idx="4294967295"/>
          </p:nvPr>
        </p:nvSpPr>
        <p:spPr>
          <a:xfrm>
            <a:off x="1039091" y="904011"/>
            <a:ext cx="9175174" cy="5250872"/>
          </a:xfrm>
        </p:spPr>
        <p:txBody>
          <a:bodyPr>
            <a:normAutofit/>
          </a:bodyPr>
          <a:lstStyle/>
          <a:p>
            <a:pPr marL="0" indent="0" algn="just">
              <a:lnSpc>
                <a:spcPct val="150000"/>
              </a:lnSpc>
              <a:buNone/>
            </a:pPr>
            <a:r>
              <a:rPr lang="en-US" sz="1900" b="1" dirty="0"/>
              <a:t>3. Accessibility</a:t>
            </a:r>
            <a:r>
              <a:rPr lang="en-US" sz="1900" dirty="0"/>
              <a:t>:</a:t>
            </a:r>
          </a:p>
          <a:p>
            <a:pPr algn="just">
              <a:lnSpc>
                <a:spcPct val="150000"/>
              </a:lnSpc>
              <a:buFont typeface="Arial" panose="020B0604020202020204" pitchFamily="34" charset="0"/>
              <a:buChar char="•"/>
            </a:pPr>
            <a:r>
              <a:rPr lang="en-US" sz="1900" b="1" dirty="0"/>
              <a:t>24/7 Availability</a:t>
            </a:r>
            <a:r>
              <a:rPr lang="en-US" sz="1900" dirty="0"/>
              <a:t>: An online portal allows startups to register at their convenience, making the process more accessible.</a:t>
            </a:r>
          </a:p>
          <a:p>
            <a:pPr algn="just">
              <a:lnSpc>
                <a:spcPct val="150000"/>
              </a:lnSpc>
              <a:buFont typeface="Arial" panose="020B0604020202020204" pitchFamily="34" charset="0"/>
              <a:buChar char="•"/>
            </a:pPr>
            <a:r>
              <a:rPr lang="en-US" sz="1900" b="1" dirty="0"/>
              <a:t>Support for Remote Areas</a:t>
            </a:r>
            <a:r>
              <a:rPr lang="en-US" sz="1900" dirty="0"/>
              <a:t>: Improved access for entrepreneurs in rural or underserved regions who may struggle with traditional registration methods.</a:t>
            </a:r>
          </a:p>
          <a:p>
            <a:pPr marL="0" indent="0" algn="just">
              <a:lnSpc>
                <a:spcPct val="150000"/>
              </a:lnSpc>
              <a:buNone/>
            </a:pPr>
            <a:r>
              <a:rPr lang="en-US" sz="1900" b="1" dirty="0"/>
              <a:t>4. Improved Compliance</a:t>
            </a:r>
            <a:r>
              <a:rPr lang="en-US" sz="1900" dirty="0"/>
              <a:t>:</a:t>
            </a:r>
          </a:p>
          <a:p>
            <a:pPr algn="just">
              <a:lnSpc>
                <a:spcPct val="150000"/>
              </a:lnSpc>
              <a:buFont typeface="Arial" panose="020B0604020202020204" pitchFamily="34" charset="0"/>
              <a:buChar char="•"/>
            </a:pPr>
            <a:r>
              <a:rPr lang="en-US" sz="1900" b="1" dirty="0"/>
              <a:t>Standardized Procedures</a:t>
            </a:r>
            <a:r>
              <a:rPr lang="en-US" sz="1900" dirty="0"/>
              <a:t>: Establishing uniform procedures helps ensure compliance with regulations, reducing the risk of penalties for startups.</a:t>
            </a:r>
          </a:p>
          <a:p>
            <a:pPr algn="just">
              <a:lnSpc>
                <a:spcPct val="150000"/>
              </a:lnSpc>
              <a:buFont typeface="Arial" panose="020B0604020202020204" pitchFamily="34" charset="0"/>
              <a:buChar char="•"/>
            </a:pPr>
            <a:r>
              <a:rPr lang="en-US" sz="1900" b="1" dirty="0"/>
              <a:t>Guidance and Resources</a:t>
            </a:r>
            <a:r>
              <a:rPr lang="en-US" sz="1900" dirty="0"/>
              <a:t>: The portal can provide resources and FAQs to help startups understand compliance requirements better.</a:t>
            </a:r>
          </a:p>
          <a:p>
            <a:pPr algn="just">
              <a:lnSpc>
                <a:spcPct val="170000"/>
              </a:lnSpc>
              <a:buFont typeface="Arial" panose="020B0604020202020204" pitchFamily="34" charset="0"/>
              <a:buChar char="•"/>
            </a:pPr>
            <a:endParaRPr lang="en-US" sz="1800" dirty="0"/>
          </a:p>
          <a:p>
            <a:endParaRPr lang="en-IN" dirty="0"/>
          </a:p>
        </p:txBody>
      </p:sp>
    </p:spTree>
    <p:extLst>
      <p:ext uri="{BB962C8B-B14F-4D97-AF65-F5344CB8AC3E}">
        <p14:creationId xmlns:p14="http://schemas.microsoft.com/office/powerpoint/2010/main" val="211724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74468" y="-357332"/>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65413" y="716974"/>
            <a:ext cx="11461174" cy="6016335"/>
          </a:xfrm>
        </p:spPr>
        <p:txBody>
          <a:bodyPr>
            <a:noAutofit/>
          </a:bodyPr>
          <a:lstStyle/>
          <a:p>
            <a:pPr algn="just">
              <a:lnSpc>
                <a:spcPct val="150000"/>
              </a:lnSpc>
              <a:buFont typeface="Arial" panose="020B0604020202020204" pitchFamily="34" charset="0"/>
              <a:buChar char="•"/>
            </a:pPr>
            <a:r>
              <a:rPr lang="en-US" dirty="0"/>
              <a:t>Ayurveda, being the indigenous medical system in India is an accepted health care system by a majority of the Indian population in almost all parts of the country. The other systems prevalent in some areas, also recognized by law are the Siddha system of medicine in Tamil Nadu and the Sowa </a:t>
            </a:r>
            <a:r>
              <a:rPr lang="en-US" dirty="0" err="1"/>
              <a:t>Rigpa</a:t>
            </a:r>
            <a:r>
              <a:rPr lang="en-US" dirty="0"/>
              <a:t> system of medicine in the North Eastern States and the Ladakh region. </a:t>
            </a:r>
          </a:p>
          <a:p>
            <a:pPr algn="just">
              <a:lnSpc>
                <a:spcPct val="150000"/>
              </a:lnSpc>
              <a:buFont typeface="Arial" panose="020B0604020202020204" pitchFamily="34" charset="0"/>
              <a:buChar char="•"/>
            </a:pPr>
            <a:r>
              <a:rPr lang="en-US" dirty="0"/>
              <a:t>Both these systems are basically derivatives and regional adaptations of Ayurveda, sharing a similar philosophy and approach. Yoga, a non-invasive supportive medical system is now accorded a separate system status combining it with Naturopathy. </a:t>
            </a:r>
          </a:p>
          <a:p>
            <a:pPr algn="just">
              <a:lnSpc>
                <a:spcPct val="150000"/>
              </a:lnSpc>
              <a:buFont typeface="Arial" panose="020B0604020202020204" pitchFamily="34" charset="0"/>
              <a:buChar char="•"/>
            </a:pPr>
            <a:r>
              <a:rPr lang="en-US" dirty="0"/>
              <a:t>Yoga with its base in Indian philosophy is indeed an integral part of Ayurveda. The other healthcare components are the import health care systems of Unani, Homeopathy and Naturopathy which have their origins elsewhere but have prevailed in India for a few hundred years. </a:t>
            </a:r>
          </a:p>
          <a:p>
            <a:pPr algn="just">
              <a:lnSpc>
                <a:spcPct val="150000"/>
              </a:lnSpc>
              <a:buFont typeface="Arial" panose="020B0604020202020204" pitchFamily="34" charset="0"/>
              <a:buChar char="•"/>
            </a:pPr>
            <a:r>
              <a:rPr lang="en-US" dirty="0"/>
              <a:t>WHO has given clear directions to all countries regarding the positioning of all health care systems prevalent in each country, ‘Planning and execution of policies for mainstreaming of traditional medicines (TRM) of respective countries along with the conventional system of medicine (allopathy), first in the country of origin followed by the international arena, is the priority agenda of operations of WHO.</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63682" y="403658"/>
            <a:ext cx="11159836" cy="6050684"/>
          </a:xfrm>
        </p:spPr>
        <p:txBody>
          <a:bodyPr>
            <a:noAutofit/>
          </a:bodyPr>
          <a:lstStyle/>
          <a:p>
            <a:pPr algn="just">
              <a:lnSpc>
                <a:spcPct val="150000"/>
              </a:lnSpc>
              <a:buFont typeface="Arial" panose="020B0604020202020204" pitchFamily="34" charset="0"/>
              <a:buChar char="•"/>
            </a:pPr>
            <a:r>
              <a:rPr lang="en-US" dirty="0"/>
              <a:t>Kerala has a rich heritage of a traditional scientific health care system which is integrated into the lifestyle of the Keralite population and has influenced the social, cultural, economic and cultural ethos of the Kerala society. </a:t>
            </a:r>
          </a:p>
          <a:p>
            <a:pPr algn="just">
              <a:lnSpc>
                <a:spcPct val="150000"/>
              </a:lnSpc>
              <a:buFont typeface="Arial" panose="020B0604020202020204" pitchFamily="34" charset="0"/>
              <a:buChar char="•"/>
            </a:pPr>
            <a:r>
              <a:rPr lang="en-US" dirty="0"/>
              <a:t>Each and every lifestyle practice from the customary daily routine of personal hygiene to the highly specialized obstetric care that includes the antenatal and postnatal care were customized on the Ayurveda principles, developed and are still being followed by the Keralite society. </a:t>
            </a:r>
          </a:p>
          <a:p>
            <a:pPr algn="just">
              <a:lnSpc>
                <a:spcPct val="150000"/>
              </a:lnSpc>
              <a:buFont typeface="Arial" panose="020B0604020202020204" pitchFamily="34" charset="0"/>
              <a:buChar char="•"/>
            </a:pPr>
            <a:r>
              <a:rPr lang="en-US" dirty="0"/>
              <a:t>A rich Ayurveda principle based culinary tradition existed and is still prevailing in Kerala. This is an important area where Ayurveda knowledge has been effectively blended with the nutritional and dietary needs influencing the eating habits of the society. </a:t>
            </a:r>
          </a:p>
          <a:p>
            <a:pPr algn="just">
              <a:lnSpc>
                <a:spcPct val="150000"/>
              </a:lnSpc>
              <a:buFont typeface="Arial" panose="020B0604020202020204" pitchFamily="34" charset="0"/>
              <a:buChar char="•"/>
            </a:pPr>
            <a:r>
              <a:rPr lang="en-US" dirty="0"/>
              <a:t>Seasonal variations in food preparations were also followed. The clinical experience of the Kerala physicians was also well documented and made available for future generations. The clinically oriented texts, </a:t>
            </a:r>
            <a:r>
              <a:rPr lang="en-US" dirty="0" err="1"/>
              <a:t>Yogamrutham</a:t>
            </a:r>
            <a:r>
              <a:rPr lang="en-US" dirty="0"/>
              <a:t>, </a:t>
            </a:r>
            <a:r>
              <a:rPr lang="en-US" dirty="0" err="1"/>
              <a:t>Chikitsamanjari</a:t>
            </a:r>
            <a:r>
              <a:rPr lang="en-US" dirty="0"/>
              <a:t>, </a:t>
            </a:r>
            <a:r>
              <a:rPr lang="en-US" dirty="0" err="1"/>
              <a:t>Sahasrayogam</a:t>
            </a:r>
            <a:r>
              <a:rPr lang="en-US" dirty="0"/>
              <a:t>, and </a:t>
            </a:r>
            <a:r>
              <a:rPr lang="en-US" dirty="0" err="1"/>
              <a:t>Chikitsanool</a:t>
            </a:r>
            <a:r>
              <a:rPr lang="en-US" dirty="0"/>
              <a:t> are the major mentions. </a:t>
            </a:r>
          </a:p>
          <a:p>
            <a:pPr algn="just">
              <a:lnSpc>
                <a:spcPct val="150000"/>
              </a:lnSpc>
              <a:buFont typeface="Arial" panose="020B0604020202020204" pitchFamily="34" charset="0"/>
              <a:buChar char="•"/>
            </a:pPr>
            <a:r>
              <a:rPr lang="en-US" dirty="0"/>
              <a:t>Hortus </a:t>
            </a:r>
            <a:r>
              <a:rPr lang="en-US" dirty="0" err="1"/>
              <a:t>Malabaricus</a:t>
            </a:r>
            <a:r>
              <a:rPr lang="en-US" dirty="0"/>
              <a:t> published by Van Reed with help of the famous </a:t>
            </a:r>
            <a:r>
              <a:rPr lang="en-US" dirty="0" err="1"/>
              <a:t>Vaidyan</a:t>
            </a:r>
            <a:r>
              <a:rPr lang="en-US" dirty="0"/>
              <a:t> Itty </a:t>
            </a:r>
            <a:r>
              <a:rPr lang="en-US" dirty="0" err="1"/>
              <a:t>Achuthan</a:t>
            </a:r>
            <a:r>
              <a:rPr lang="en-US" dirty="0"/>
              <a:t> stands as an unquestionable testimony of their knowledge in medicinal plants.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342900" y="-31751"/>
            <a:ext cx="10058400" cy="1449388"/>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94609" y="1511157"/>
            <a:ext cx="10058400" cy="4022725"/>
          </a:xfrm>
        </p:spPr>
        <p:txBody>
          <a:bodyPr>
            <a:normAutofit/>
          </a:bodyPr>
          <a:lstStyle/>
          <a:p>
            <a:pPr algn="just">
              <a:lnSpc>
                <a:spcPct val="150000"/>
              </a:lnSpc>
              <a:buFont typeface="Arial" panose="020B0604020202020204" pitchFamily="34" charset="0"/>
              <a:buChar char="•"/>
            </a:pPr>
            <a:r>
              <a:rPr lang="en-IN" sz="2800" dirty="0"/>
              <a:t>User Registration and Authentication</a:t>
            </a:r>
          </a:p>
          <a:p>
            <a:pPr algn="just">
              <a:lnSpc>
                <a:spcPct val="150000"/>
              </a:lnSpc>
              <a:buFont typeface="Arial" panose="020B0604020202020204" pitchFamily="34" charset="0"/>
              <a:buChar char="•"/>
            </a:pPr>
            <a:r>
              <a:rPr lang="en-IN" sz="2800" dirty="0"/>
              <a:t>Startup Registration Module</a:t>
            </a:r>
          </a:p>
          <a:p>
            <a:pPr algn="just">
              <a:lnSpc>
                <a:spcPct val="150000"/>
              </a:lnSpc>
              <a:buFont typeface="Arial" panose="020B0604020202020204" pitchFamily="34" charset="0"/>
              <a:buChar char="•"/>
            </a:pPr>
            <a:r>
              <a:rPr lang="en-IN" sz="2800" dirty="0"/>
              <a:t>Compliance and Regulation Module</a:t>
            </a:r>
          </a:p>
          <a:p>
            <a:pPr algn="just">
              <a:lnSpc>
                <a:spcPct val="150000"/>
              </a:lnSpc>
              <a:buFont typeface="Arial" panose="020B0604020202020204" pitchFamily="34" charset="0"/>
              <a:buChar char="•"/>
            </a:pPr>
            <a:r>
              <a:rPr lang="en-IN" sz="2800" dirty="0"/>
              <a:t>Payment Gateway Integration</a:t>
            </a:r>
          </a:p>
          <a:p>
            <a:pPr algn="just">
              <a:lnSpc>
                <a:spcPct val="150000"/>
              </a:lnSpc>
              <a:buFont typeface="Arial" panose="020B0604020202020204" pitchFamily="34" charset="0"/>
              <a:buChar char="•"/>
            </a:pPr>
            <a:r>
              <a:rPr lang="en-US" sz="2800" dirty="0"/>
              <a:t>Application Tracking and Status Updates</a:t>
            </a:r>
            <a:endParaRPr lang="en-IN" sz="2800"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34805" y="218209"/>
            <a:ext cx="10058400" cy="1449388"/>
          </a:xfrm>
        </p:spPr>
        <p:txBody>
          <a:bodyPr/>
          <a:lstStyle/>
          <a:p>
            <a:r>
              <a:rPr lang="en-IN" dirty="0"/>
              <a:t>User Registration and Authentication</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70095" y="475313"/>
            <a:ext cx="8159605" cy="4822104"/>
          </a:xfrm>
        </p:spPr>
        <p:txBody>
          <a:bodyPr>
            <a:normAutofit/>
          </a:bodyPr>
          <a:lstStyle/>
          <a:p>
            <a:pPr>
              <a:lnSpc>
                <a:spcPct val="150000"/>
              </a:lnSpc>
              <a:buFont typeface="Arial" panose="020B0604020202020204" pitchFamily="34" charset="0"/>
              <a:buChar char="•"/>
            </a:pPr>
            <a:r>
              <a:rPr lang="en-US" b="1" dirty="0"/>
              <a:t>Account Creation</a:t>
            </a:r>
            <a:r>
              <a:rPr lang="en-US" dirty="0"/>
              <a:t>: Allow users (startups) to create accounts using email or social media.</a:t>
            </a:r>
          </a:p>
          <a:p>
            <a:pPr>
              <a:lnSpc>
                <a:spcPct val="150000"/>
              </a:lnSpc>
              <a:buFont typeface="Arial" panose="020B0604020202020204" pitchFamily="34" charset="0"/>
              <a:buChar char="•"/>
            </a:pPr>
            <a:r>
              <a:rPr lang="en-US" b="1" dirty="0"/>
              <a:t>Role-Based Access</a:t>
            </a:r>
            <a:r>
              <a:rPr lang="en-US" dirty="0"/>
              <a:t>: Different access levels for startups, regulatory authorities, and support staff.</a:t>
            </a:r>
          </a:p>
          <a:p>
            <a:pPr>
              <a:lnSpc>
                <a:spcPct val="150000"/>
              </a:lnSpc>
              <a:buFont typeface="Arial" panose="020B0604020202020204" pitchFamily="34" charset="0"/>
              <a:buChar char="•"/>
            </a:pPr>
            <a:r>
              <a:rPr lang="en-US" b="1" dirty="0"/>
              <a:t>Secure Login</a:t>
            </a:r>
            <a:r>
              <a:rPr lang="en-US" dirty="0"/>
              <a:t>: Implement multi-factor authentication for enhanced security.</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38991" y="99868"/>
            <a:ext cx="10058400" cy="1449388"/>
          </a:xfrm>
        </p:spPr>
        <p:txBody>
          <a:bodyPr/>
          <a:lstStyle/>
          <a:p>
            <a:r>
              <a:rPr lang="en-IN" dirty="0"/>
              <a:t>Startup Registration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937925" y="384462"/>
            <a:ext cx="7624185" cy="5050559"/>
          </a:xfrm>
        </p:spPr>
        <p:txBody>
          <a:bodyPr>
            <a:normAutofit/>
          </a:bodyPr>
          <a:lstStyle/>
          <a:p>
            <a:pPr>
              <a:lnSpc>
                <a:spcPct val="150000"/>
              </a:lnSpc>
              <a:buFont typeface="Arial" panose="020B0604020202020204" pitchFamily="34" charset="0"/>
              <a:buChar char="•"/>
            </a:pPr>
            <a:r>
              <a:rPr lang="en-US" b="1" dirty="0"/>
              <a:t>Step-by-Step Guidance</a:t>
            </a:r>
            <a:r>
              <a:rPr lang="en-US" dirty="0"/>
              <a:t>: A wizard to guide users through the registration process.</a:t>
            </a:r>
          </a:p>
          <a:p>
            <a:pPr>
              <a:lnSpc>
                <a:spcPct val="150000"/>
              </a:lnSpc>
              <a:buFont typeface="Arial" panose="020B0604020202020204" pitchFamily="34" charset="0"/>
              <a:buChar char="•"/>
            </a:pPr>
            <a:r>
              <a:rPr lang="en-US" b="1" dirty="0"/>
              <a:t>Document Upload</a:t>
            </a:r>
            <a:r>
              <a:rPr lang="en-US" dirty="0"/>
              <a:t>: Facility to upload necessary documents (e.g., identity proof, business plan).</a:t>
            </a:r>
          </a:p>
          <a:p>
            <a:pPr>
              <a:lnSpc>
                <a:spcPct val="150000"/>
              </a:lnSpc>
              <a:buFont typeface="Arial" panose="020B0604020202020204" pitchFamily="34" charset="0"/>
              <a:buChar char="•"/>
            </a:pPr>
            <a:r>
              <a:rPr lang="en-US" b="1" dirty="0"/>
              <a:t>Form Validation</a:t>
            </a:r>
            <a:r>
              <a:rPr lang="en-US" dirty="0"/>
              <a:t>: Real-time validation to ensure all required fields are completed accurately.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452004" y="276369"/>
            <a:ext cx="10058400" cy="1449388"/>
          </a:xfrm>
        </p:spPr>
        <p:txBody>
          <a:bodyPr/>
          <a:lstStyle/>
          <a:p>
            <a:r>
              <a:rPr lang="en-IN" dirty="0"/>
              <a:t>Compliance and Regulation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298863" y="696190"/>
            <a:ext cx="8364682" cy="4583113"/>
          </a:xfrm>
        </p:spPr>
        <p:txBody>
          <a:bodyPr>
            <a:normAutofit/>
          </a:bodyPr>
          <a:lstStyle/>
          <a:p>
            <a:pPr algn="just">
              <a:lnSpc>
                <a:spcPct val="150000"/>
              </a:lnSpc>
              <a:buFont typeface="Arial" panose="020B0604020202020204" pitchFamily="34" charset="0"/>
              <a:buChar char="•"/>
            </a:pPr>
            <a:r>
              <a:rPr lang="en-US" b="1" dirty="0"/>
              <a:t>Regulatory Guidelines</a:t>
            </a:r>
            <a:r>
              <a:rPr lang="en-US" dirty="0"/>
              <a:t>: Clear access to relevant laws and guidelines specific to the AYUSH sector.</a:t>
            </a:r>
          </a:p>
          <a:p>
            <a:pPr algn="just">
              <a:lnSpc>
                <a:spcPct val="150000"/>
              </a:lnSpc>
              <a:buFont typeface="Arial" panose="020B0604020202020204" pitchFamily="34" charset="0"/>
              <a:buChar char="•"/>
            </a:pPr>
            <a:r>
              <a:rPr lang="en-US" b="1" dirty="0"/>
              <a:t>Checklists</a:t>
            </a:r>
            <a:r>
              <a:rPr lang="en-US" dirty="0"/>
              <a:t>: Compliance checklists to help startups understand requirements before submission.</a:t>
            </a:r>
          </a:p>
          <a:p>
            <a:pPr algn="just">
              <a:lnSpc>
                <a:spcPct val="150000"/>
              </a:lnSpc>
              <a:buFont typeface="Arial" panose="020B0604020202020204" pitchFamily="34" charset="0"/>
              <a:buChar char="•"/>
            </a:pPr>
            <a:r>
              <a:rPr lang="en-US" b="1" dirty="0"/>
              <a:t>Notifications for Updates</a:t>
            </a:r>
            <a:r>
              <a:rPr lang="en-US" dirty="0"/>
              <a:t>: Alerts for changes in regulations or compliance requirements.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40146" y="433097"/>
            <a:ext cx="10058400" cy="1449388"/>
          </a:xfrm>
        </p:spPr>
        <p:txBody>
          <a:bodyPr>
            <a:normAutofit fontScale="90000"/>
          </a:bodyPr>
          <a:lstStyle/>
          <a:p>
            <a:r>
              <a:rPr lang="en-IN" sz="4000" dirty="0"/>
              <a:t>Payment Gateway Integration</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278082" y="218209"/>
            <a:ext cx="6286500" cy="4519468"/>
          </a:xfrm>
        </p:spPr>
        <p:txBody>
          <a:bodyPr>
            <a:normAutofit/>
          </a:bodyPr>
          <a:lstStyle/>
          <a:p>
            <a:pPr algn="just">
              <a:lnSpc>
                <a:spcPct val="150000"/>
              </a:lnSpc>
              <a:buFont typeface="Arial" panose="020B0604020202020204" pitchFamily="34" charset="0"/>
              <a:buChar char="•"/>
            </a:pPr>
            <a:r>
              <a:rPr lang="en-US" b="1" dirty="0"/>
              <a:t>Fee Payment</a:t>
            </a:r>
            <a:r>
              <a:rPr lang="en-US" dirty="0"/>
              <a:t>: Secure payment options for registration fees or other services.</a:t>
            </a:r>
          </a:p>
          <a:p>
            <a:pPr algn="just">
              <a:lnSpc>
                <a:spcPct val="150000"/>
              </a:lnSpc>
              <a:buFont typeface="Arial" panose="020B0604020202020204" pitchFamily="34" charset="0"/>
              <a:buChar char="•"/>
            </a:pPr>
            <a:r>
              <a:rPr lang="en-US" b="1" dirty="0"/>
              <a:t>Invoice Generation</a:t>
            </a:r>
            <a:r>
              <a:rPr lang="en-US" dirty="0"/>
              <a:t>: Automatic generation of payment receipts and invoices.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03909"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79318" y="1046595"/>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28600"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125537" y="1312862"/>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07819"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066800" y="1036060"/>
            <a:ext cx="9199419" cy="4491904"/>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45473"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96191" y="1206500"/>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26027" y="-148648"/>
            <a:ext cx="10058400" cy="1449388"/>
          </a:xfrm>
        </p:spPr>
        <p:txBody>
          <a:bodyPr/>
          <a:lstStyle/>
          <a:p>
            <a:r>
              <a:rPr lang="en-US" b="1" dirty="0"/>
              <a:t>SOFTWARE REQUIREMENTS :</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340428" y="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810491" y="-13811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036618" y="856529"/>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45473" y="-190211"/>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77981" y="815686"/>
            <a:ext cx="10338955" cy="5226627"/>
          </a:xfrm>
        </p:spPr>
        <p:txBody>
          <a:bodyPr>
            <a:noAutofit/>
          </a:bodyPr>
          <a:lstStyle/>
          <a:p>
            <a:pPr algn="just">
              <a:lnSpc>
                <a:spcPct val="200000"/>
              </a:lnSpc>
              <a:buFont typeface="Arial" panose="020B0604020202020204" pitchFamily="34" charset="0"/>
              <a:buChar char="•"/>
            </a:pPr>
            <a:r>
              <a:rPr lang="en-US" dirty="0"/>
              <a:t>In order to promote entrepreneurship and start-up culture in the sector, the Ministry of AYUSH is also planning to launch five incubation </a:t>
            </a:r>
            <a:r>
              <a:rPr lang="en-US" dirty="0" err="1"/>
              <a:t>centres</a:t>
            </a:r>
            <a:r>
              <a:rPr lang="en-US" dirty="0"/>
              <a:t> across the country. Recent initiatives by the government are likely to boost further growth in the sector. </a:t>
            </a:r>
          </a:p>
          <a:p>
            <a:pPr algn="just">
              <a:lnSpc>
                <a:spcPct val="200000"/>
              </a:lnSpc>
              <a:buFont typeface="Arial" panose="020B0604020202020204" pitchFamily="34" charset="0"/>
              <a:buChar char="•"/>
            </a:pPr>
            <a:r>
              <a:rPr lang="en-US" dirty="0"/>
              <a:t>The incubation </a:t>
            </a:r>
            <a:r>
              <a:rPr lang="en-US" dirty="0" err="1"/>
              <a:t>centres</a:t>
            </a:r>
            <a:r>
              <a:rPr lang="en-US" dirty="0"/>
              <a:t> for AYUSH would foster entrepreneurship and employment generation in AYUSH. The fact that many leading pharmaceutical and FMCG firms (like Lupin and Hindustan Unilever) now have a dedicated AYUSH segment which shows the growing interest and investment opportunities in the sector.</a:t>
            </a:r>
          </a:p>
          <a:p>
            <a:pPr algn="just">
              <a:lnSpc>
                <a:spcPct val="200000"/>
              </a:lnSpc>
              <a:buFont typeface="Arial" panose="020B0604020202020204" pitchFamily="34" charset="0"/>
              <a:buChar char="•"/>
            </a:pPr>
            <a:r>
              <a:rPr lang="en-US" dirty="0"/>
              <a:t> Initiatives by the government, such as 800 hectares herbal corridor on the banks of Ganga would go long way in ensuring that supply of raw material keeps up with the ever growing demand.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89</TotalTime>
  <Words>2279</Words>
  <Application>Microsoft Office PowerPoint</Application>
  <PresentationFormat>Widescreen</PresentationFormat>
  <Paragraphs>108</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Times New Roman</vt:lpstr>
      <vt:lpstr>Celestial</vt:lpstr>
      <vt:lpstr>PowerPoint Presentation</vt:lpstr>
      <vt:lpstr>PowerPoint Presentation</vt:lpstr>
      <vt:lpstr>Abstract</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Registration and Authentication </vt:lpstr>
      <vt:lpstr>Startup Registration Module </vt:lpstr>
      <vt:lpstr>Compliance and Regulation Module </vt:lpstr>
      <vt:lpstr>Payment Gateway Integration  </vt:lpstr>
      <vt:lpstr>Software Details</vt:lpstr>
      <vt:lpstr>Front End</vt:lpstr>
      <vt:lpstr>Database</vt:lpstr>
      <vt:lpstr>Cloud Web Server</vt:lpstr>
      <vt:lpstr>SOFTWARE REQUIREMENTS :</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83</cp:revision>
  <dcterms:created xsi:type="dcterms:W3CDTF">2024-08-14T12:13:16Z</dcterms:created>
  <dcterms:modified xsi:type="dcterms:W3CDTF">2024-10-07T13:44:30Z</dcterms:modified>
</cp:coreProperties>
</file>