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0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73692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31592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9384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19-09-2024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36127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19-09-2024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1175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82544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02954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2515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19-09-2024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13549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19-09-2024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19299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91487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999183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977740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860973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31944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800073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03305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19-09-2024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101939051"/>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063664" y="2730160"/>
            <a:ext cx="8542654" cy="954107"/>
          </a:xfrm>
          <a:prstGeom prst="rect">
            <a:avLst/>
          </a:prstGeom>
          <a:noFill/>
        </p:spPr>
        <p:txBody>
          <a:bodyPr wrap="square">
            <a:spAutoFit/>
          </a:bodyPr>
          <a:lstStyle/>
          <a:p>
            <a:pPr algn="ctr"/>
            <a:r>
              <a:rPr lang="en-US" sz="2800" dirty="0">
                <a:latin typeface="Aptos Narrow" panose="020B0004020202020204" pitchFamily="34" charset="0"/>
              </a:rPr>
              <a:t>Wearable sensor with Artificial Intelligence for prevention of falls in elderly people</a:t>
            </a:r>
            <a:endParaRPr lang="en-IN" sz="2800" dirty="0">
              <a:latin typeface="Aptos Narrow" panose="020B0004020202020204" pitchFamily="34"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31173" y="9034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67591" y="1174172"/>
            <a:ext cx="10525992" cy="551035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As per the census 2011, Disability is more common in elderly people. One of the major reasons for disability among the elderly people is falls. Every year, one-third of community-dwelling older adults (adults aged 65 and older) experience a fall.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Falls, defined as “unexpected event[s] in which the participant comes to rest on the ground, floor, or lower level,” are responsible for a wide range of negative health outcomes. Falls are the leading cause of injury-related deaths among older adults, and the age-adjusted fall death rate (64 deaths per 100,000 older adults) increased by 30%.</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Additionally, the psychological impact of falling can cause older adults and their caregivers significant fear about the risk of falling again. This fear of falling can have an accumulating effect whereby the fear of falling causes individuals to limit their everyday physical activities, which in turn makes them weaker and more susceptible to future falls. In fact, studies have shown that falling once doubles the chances of falling again.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FEC39C-CA82-15C6-B18F-21B1CBCFA69A}"/>
              </a:ext>
            </a:extLst>
          </p:cNvPr>
          <p:cNvSpPr>
            <a:spLocks noGrp="1"/>
          </p:cNvSpPr>
          <p:nvPr>
            <p:ph idx="4294967295"/>
          </p:nvPr>
        </p:nvSpPr>
        <p:spPr>
          <a:xfrm>
            <a:off x="498763" y="1153391"/>
            <a:ext cx="10266219" cy="5507182"/>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Many falls, however, can be prevented. One of the most effective ways to reduce fall risk is through targeted exercise that improves an individual’s strength, balance, and mobility Description: Exercise-based programs, such as the Otago Exercise Program and Tai Ji Quan: Moving for Better Balance, have been shown to reduce falls by up to 35% and 55%, respectively.</a:t>
            </a:r>
          </a:p>
          <a:p>
            <a:pPr algn="just">
              <a:lnSpc>
                <a:spcPct val="150000"/>
              </a:lnSpc>
            </a:pPr>
            <a:r>
              <a:rPr lang="en-US" sz="1800" dirty="0">
                <a:latin typeface="Times New Roman" panose="02020603050405020304" pitchFamily="18" charset="0"/>
                <a:cs typeface="Times New Roman" panose="02020603050405020304" pitchFamily="18" charset="0"/>
              </a:rPr>
              <a:t> Until recently, however, the vast majority of fall prevention programs were only offered in small, in-person classes hosted in local senior </a:t>
            </a:r>
            <a:r>
              <a:rPr lang="en-US" sz="1800" dirty="0" err="1">
                <a:latin typeface="Times New Roman" panose="02020603050405020304" pitchFamily="18" charset="0"/>
                <a:cs typeface="Times New Roman" panose="02020603050405020304" pitchFamily="18" charset="0"/>
              </a:rPr>
              <a:t>centres</a:t>
            </a:r>
            <a:r>
              <a:rPr lang="en-US" sz="1800" dirty="0">
                <a:latin typeface="Times New Roman" panose="02020603050405020304" pitchFamily="18" charset="0"/>
                <a:cs typeface="Times New Roman" panose="02020603050405020304" pitchFamily="18" charset="0"/>
              </a:rPr>
              <a:t> or gyms. </a:t>
            </a:r>
          </a:p>
          <a:p>
            <a:pPr algn="just">
              <a:lnSpc>
                <a:spcPct val="150000"/>
              </a:lnSpc>
            </a:pPr>
            <a:r>
              <a:rPr lang="en-US" sz="1800" dirty="0">
                <a:latin typeface="Times New Roman" panose="02020603050405020304" pitchFamily="18" charset="0"/>
                <a:cs typeface="Times New Roman" panose="02020603050405020304" pitchFamily="18" charset="0"/>
              </a:rPr>
              <a:t>Although this has been the standard dissemination method for decades, it comes with significant barriers to participation. Common barriers to in-person programs include a lack of programs in rural or under resourced communities; limited or no access to transportation; scheduling conflicts; cost of getting to and using facilities; interpersonal barriers, such as finding other participants’ presence intimidating; and physical environmental barriers, such as bad weather, stairs, uneven ground, difficult parking, and more The recent developments in Wearable technology with Artificial intelligence may help elderly people in preventing falls by giving tactile/visual/auditory feedback to users regarding risks of falling. </a:t>
            </a:r>
          </a:p>
          <a:p>
            <a:pPr marL="0" indent="0">
              <a:buNone/>
            </a:pPr>
            <a:endParaRPr lang="en-IN" dirty="0"/>
          </a:p>
        </p:txBody>
      </p:sp>
    </p:spTree>
    <p:extLst>
      <p:ext uri="{BB962C8B-B14F-4D97-AF65-F5344CB8AC3E}">
        <p14:creationId xmlns:p14="http://schemas.microsoft.com/office/powerpoint/2010/main" val="864317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385E26-AD05-3C4D-ADD4-79CF1D23B9C1}"/>
              </a:ext>
            </a:extLst>
          </p:cNvPr>
          <p:cNvSpPr>
            <a:spLocks noGrp="1"/>
          </p:cNvSpPr>
          <p:nvPr>
            <p:ph idx="4294967295"/>
          </p:nvPr>
        </p:nvSpPr>
        <p:spPr>
          <a:xfrm>
            <a:off x="768927" y="654628"/>
            <a:ext cx="8978322" cy="4450772"/>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This software may be developed with sensors that could able to sense whenever there is risk of Line of Gravity (LOG) goes outside the Base of Support (BOS) during day-to-day activities for elderly people as this is the commonest reason for elderly people.</a:t>
            </a:r>
          </a:p>
          <a:p>
            <a:pPr algn="just">
              <a:lnSpc>
                <a:spcPct val="150000"/>
              </a:lnSpc>
            </a:pPr>
            <a:r>
              <a:rPr lang="en-US" sz="1800" dirty="0">
                <a:latin typeface="Times New Roman" panose="02020603050405020304" pitchFamily="18" charset="0"/>
                <a:cs typeface="Times New Roman" panose="02020603050405020304" pitchFamily="18" charset="0"/>
              </a:rPr>
              <a:t> Expected Solution: These technologies will help elderly people to prevent falling by which Disability may be prevented. This digital delivery of a fall prevention program may be feasible.</a:t>
            </a:r>
          </a:p>
          <a:p>
            <a:pPr algn="just">
              <a:lnSpc>
                <a:spcPct val="150000"/>
              </a:lnSpc>
            </a:pPr>
            <a:r>
              <a:rPr lang="en-US" sz="1800" dirty="0">
                <a:latin typeface="Times New Roman" panose="02020603050405020304" pitchFamily="18" charset="0"/>
                <a:cs typeface="Times New Roman" panose="02020603050405020304" pitchFamily="18" charset="0"/>
              </a:rPr>
              <a:t> This suggests that the digital program addresses a previously unmet need in the community and its delivery would be sufficient to engage the community dwellers.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50796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51955" y="90343"/>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405316" y="1091046"/>
            <a:ext cx="10754519" cy="619298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research review focuses on fall prevention in the elderly, which uses four primary monitoring categories, such as health, behavior, posture, and emotion-based analysis, and discusses the existing research work using AI and non-AI methods.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According to [14], a fall is defined as an uncontrollably rapid descent or drop of the body to a lower level. The entire falling event can be divided into four distinct phases.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1) Pre-Fall Phase: ADLs are performed in this phase (sudden running, walking, or sitting). 2) Critical-Fall Phase: Sudden imbalance and the body declines to the ground within 2 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3) Post-Fall Phase: No motion or action when the body is on rest ground. 4) Recover Phase: Body retrieved to pre-fall with or without external help.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during the continuous monitoring in phase 1), the older adult is informed about the likelihood of a potential future fall [phase 2)], aiming to mitigate phase 3) and ultimately achieve fall prevention, represented by phase.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20782" y="111125"/>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803131" y="1226127"/>
            <a:ext cx="9587777" cy="563187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is many sensor-based monitoring (nonwearable) or wearable devices available to detect falls. These devices are also capable of monitoring the health of the elderly and tracking their location, which can be identified by their family members, but one disadvantage is that they need to be worn all the time [9].</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Other IoT-based devices, such as motion sensors, cameras, and so on, help in continuous monitoring but cannot predict a future fall.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Several methods for predicting and preventing falls in the elderly have been developed, and while preventing a fall is quite complicated, it is possible with long-term monitoring.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general, falls in the elderly can be monitored under four categories, namely, health-based, behavioral-based, </a:t>
            </a:r>
            <a:r>
              <a:rPr lang="en-US" sz="1800" dirty="0" err="1">
                <a:latin typeface="Times New Roman" panose="02020603050405020304" pitchFamily="18" charset="0"/>
                <a:cs typeface="Times New Roman" panose="02020603050405020304" pitchFamily="18" charset="0"/>
              </a:rPr>
              <a:t>posturebased</a:t>
            </a:r>
            <a:r>
              <a:rPr lang="en-US" sz="1800" dirty="0">
                <a:latin typeface="Times New Roman" panose="02020603050405020304" pitchFamily="18" charset="0"/>
                <a:cs typeface="Times New Roman" panose="02020603050405020304" pitchFamily="18" charset="0"/>
              </a:rPr>
              <a:t>, and emotion-based.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52472" y="238991"/>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602673" y="1305358"/>
            <a:ext cx="10342563" cy="4960937"/>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Accuracy and Reliability</a:t>
            </a:r>
            <a:r>
              <a:rPr lang="en-US" sz="1800" dirty="0">
                <a:latin typeface="Times New Roman" panose="02020603050405020304" pitchFamily="18" charset="0"/>
                <a:cs typeface="Times New Roman" panose="02020603050405020304" pitchFamily="18" charset="0"/>
              </a:rPr>
              <a:t>: Sensors may produce false positives or negatives, leading to unnecessary alarms or missed falls. Environmental factors can also affect their accuracy.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Continuous monitoring can raise privacy issues, as individuals may feel uncomfortable with constant surveillance.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Technology Adoption</a:t>
            </a:r>
            <a:r>
              <a:rPr lang="en-US" sz="1800" dirty="0">
                <a:latin typeface="Times New Roman" panose="02020603050405020304" pitchFamily="18" charset="0"/>
                <a:cs typeface="Times New Roman" panose="02020603050405020304" pitchFamily="18" charset="0"/>
              </a:rPr>
              <a:t>: Many elderly individuals may struggle with new technology, leading to difficulties in using or trusting the device.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a:t>
            </a:r>
            <a:r>
              <a:rPr lang="en-US" sz="1800" dirty="0">
                <a:latin typeface="Times New Roman" panose="02020603050405020304" pitchFamily="18" charset="0"/>
                <a:cs typeface="Times New Roman" panose="02020603050405020304" pitchFamily="18" charset="0"/>
              </a:rPr>
              <a:t>: High-quality sensors and the associated AI technology can be expensive, making them less accessible for some users or healthcare systems.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Dependency</a:t>
            </a:r>
            <a:r>
              <a:rPr lang="en-US" sz="1800" dirty="0">
                <a:latin typeface="Times New Roman" panose="02020603050405020304" pitchFamily="18" charset="0"/>
                <a:cs typeface="Times New Roman" panose="02020603050405020304" pitchFamily="18" charset="0"/>
              </a:rPr>
              <a:t>: Relying too heavily on technology for fall prevention may reduce personal awareness and physical activity, potentially leading to increased risk over time.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55864" y="203344"/>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85978" y="1226127"/>
            <a:ext cx="11023240" cy="523701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innovative solution comprises a lightweight, comfortable device equipped with accelerometers, gyroscopes, and heart rate monitors to continuously track the user's movements, posture, and vital signs.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data collected is processed in real time using sophisticated algorithms to detect deviations indicative of a potential fall, allowing for immediate alerts to caregivers or emergency contacts. Additionally, the system incorporates a user-friendly mobile app that provides personalized feedback, exercise recommendations, and health insights based on the user’s activity patterns.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With built-in communication capabilities, the device seamlessly connects to a cloud platform for secure data storage and analysis, enabling ongoing monitoring and predictive analytics. By combining cutting-edge technology with a focus on user comfort and usability, this system aims to significantly reduce the risk of falls, ultimately enhancing the quality of life for elderly individuals while fostering their independence.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93518" y="131906"/>
            <a:ext cx="10058400" cy="1449388"/>
          </a:xfrm>
        </p:spPr>
        <p:txBody>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34472" y="1163783"/>
            <a:ext cx="10507158" cy="509169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Monitoring</a:t>
            </a:r>
            <a:r>
              <a:rPr lang="en-US" sz="1800" dirty="0">
                <a:latin typeface="Times New Roman" panose="02020603050405020304" pitchFamily="18" charset="0"/>
                <a:cs typeface="Times New Roman" panose="02020603050405020304" pitchFamily="18" charset="0"/>
              </a:rPr>
              <a:t>: Continuous tracking of movement and posture can help detect potential falls before they happen, allowing for timely intervention.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Analysis</a:t>
            </a:r>
            <a:r>
              <a:rPr lang="en-US" sz="1800" dirty="0">
                <a:latin typeface="Times New Roman" panose="02020603050405020304" pitchFamily="18" charset="0"/>
                <a:cs typeface="Times New Roman" panose="02020603050405020304" pitchFamily="18" charset="0"/>
              </a:rPr>
              <a:t>: AI can analyze patterns in activity and gait, providing insights that can lead to personalized fall prevention strategies.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Alerts and Notifications</a:t>
            </a:r>
            <a:r>
              <a:rPr lang="en-US" sz="1800" dirty="0">
                <a:latin typeface="Times New Roman" panose="02020603050405020304" pitchFamily="18" charset="0"/>
                <a:cs typeface="Times New Roman" panose="02020603050405020304" pitchFamily="18" charset="0"/>
              </a:rPr>
              <a:t>: Immediate alerts can be sent to caregivers or family members if a fall is detected, ensuring quick response and assistance.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Improved Mobility</a:t>
            </a:r>
            <a:r>
              <a:rPr lang="en-US" sz="1800" dirty="0">
                <a:latin typeface="Times New Roman" panose="02020603050405020304" pitchFamily="18" charset="0"/>
                <a:cs typeface="Times New Roman" panose="02020603050405020304" pitchFamily="18" charset="0"/>
              </a:rPr>
              <a:t>: Encouraging safe movement through feedback and reminders can help elderly individuals maintain their independence and confidence.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Customization</a:t>
            </a:r>
            <a:r>
              <a:rPr lang="en-US" sz="1800" dirty="0">
                <a:latin typeface="Times New Roman" panose="02020603050405020304" pitchFamily="18" charset="0"/>
                <a:cs typeface="Times New Roman" panose="02020603050405020304" pitchFamily="18" charset="0"/>
              </a:rPr>
              <a:t>: Wearable devices can be tailored to individual needs, taking into account specific health conditions, mobility levels, and environmental factors.</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0"/>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49379" y="1028701"/>
            <a:ext cx="11222183" cy="582929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FALLS occur in people of all ages, but in the case of older adults, they arise due to health issues or loss of balance, posing a serious risk to their life or permanent disability.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aging population is more likely to experience age-related issues, such as diminished vision, hearing, or memory, muscle weakness, loss of balance, depression, chronic discomfort, dizziness, restricted activities of daily living (ADL), and other health conditions that raise the risk of falls.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stated in [1], this is one of the major threats faced by the healthcare sector worldwide. An average of 30% of older adults above the age of 65 fall more than once each year, with around 5% resulting in fracture and hospitalization [2].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annual cost of treating fall injuries in the elderly in most of the major countries is estimated to be at least U.S. $31 billion, with a similar figure for the western Pacific regions.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Out of all the Western Pacific regions, New Zealand has made the most investments to support healthy aging care, which has improved living conditions [3].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38991" y="1139825"/>
            <a:ext cx="10723418" cy="60610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Although the elderly population of today takes an active and optimistic approach to their later years and lifestyle, many conditions, such as depression, limb weakness, environmental hazards, hypotension, dizziness, and so on, still put them at risk of falling.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Hence, most of them prefer to stay at home for a longer time, about 3% of them live alone. The health injury surveys in [4] conclude that healthcare expenses will rise further until 2060, particularly for treating fall-related injuries in the aging population.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the fast-spaced world, where families have been reduced into smaller sizes, most of the older adults prefer to live alone, making it necessary to monitor them, to preserve their life and reduce their risk of fall.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goal of the review article is to provide extensive information about various methods and technologies used for fall prevention in older adults, focusing on their efficiency in preventing a fall and determining which method provides reliable outcome upon identifying an abnormality in an elderly person.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76646" y="204066"/>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69918" y="1417637"/>
            <a:ext cx="10058400" cy="4022725"/>
          </a:xfrm>
        </p:spPr>
        <p:txBody>
          <a:bodyPr>
            <a:normAutofit/>
          </a:bodyPr>
          <a:lstStyle/>
          <a:p>
            <a:pPr algn="just">
              <a:lnSpc>
                <a:spcPct val="150000"/>
              </a:lnSpc>
              <a:buFont typeface="Arial" panose="020B0604020202020204" pitchFamily="34" charset="0"/>
              <a:buChar char="•"/>
            </a:pPr>
            <a:r>
              <a:rPr lang="en-IN" sz="2400" b="1" dirty="0"/>
              <a:t>Sensors Module</a:t>
            </a:r>
          </a:p>
          <a:p>
            <a:pPr algn="just">
              <a:lnSpc>
                <a:spcPct val="150000"/>
              </a:lnSpc>
              <a:buFont typeface="Arial" panose="020B0604020202020204" pitchFamily="34" charset="0"/>
              <a:buChar char="•"/>
            </a:pPr>
            <a:r>
              <a:rPr lang="en-IN" sz="2400" b="1" dirty="0"/>
              <a:t>Data Processing Module</a:t>
            </a:r>
          </a:p>
          <a:p>
            <a:pPr algn="just">
              <a:lnSpc>
                <a:spcPct val="150000"/>
              </a:lnSpc>
              <a:buFont typeface="Arial" panose="020B0604020202020204" pitchFamily="34" charset="0"/>
              <a:buChar char="•"/>
            </a:pPr>
            <a:r>
              <a:rPr lang="en-US" sz="2400" dirty="0"/>
              <a:t>AI and Machine Learning Module</a:t>
            </a:r>
            <a:endParaRPr lang="en-IN" sz="2400" b="1" dirty="0"/>
          </a:p>
          <a:p>
            <a:pPr algn="just">
              <a:lnSpc>
                <a:spcPct val="150000"/>
              </a:lnSpc>
              <a:buFont typeface="Arial" panose="020B0604020202020204" pitchFamily="34" charset="0"/>
              <a:buChar char="•"/>
            </a:pPr>
            <a:r>
              <a:rPr lang="en-IN" sz="2400" dirty="0"/>
              <a:t>Communication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18209" y="389081"/>
            <a:ext cx="10058400" cy="1449388"/>
          </a:xfrm>
        </p:spPr>
        <p:txBody>
          <a:bodyPr/>
          <a:lstStyle/>
          <a:p>
            <a:r>
              <a:rPr lang="en-IN" sz="4000" b="1" dirty="0"/>
              <a:t>Sensors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077913" y="1449388"/>
            <a:ext cx="8731106" cy="5019531"/>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Accelerometers: Measure changes in motion and orientation.</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Gyroscopes: Track rotational movements to assess balance and stability.</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Heart Rate Monitors: Provide vital signs that can indicate health changes.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Pressure Sensors: Detect weight distribution and shifts in posture.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87036" y="214168"/>
            <a:ext cx="10058400" cy="1449388"/>
          </a:xfrm>
        </p:spPr>
        <p:txBody>
          <a:bodyPr/>
          <a:lstStyle/>
          <a:p>
            <a:r>
              <a:rPr lang="en-IN" sz="4000" b="1" dirty="0"/>
              <a:t>Data Processing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04179" y="1381992"/>
            <a:ext cx="8995785" cy="4811568"/>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Signal Processing</a:t>
            </a:r>
            <a:r>
              <a:rPr lang="en-US" dirty="0">
                <a:latin typeface="Times New Roman" panose="02020603050405020304" pitchFamily="18" charset="0"/>
                <a:cs typeface="Times New Roman" panose="02020603050405020304" pitchFamily="18" charset="0"/>
              </a:rPr>
              <a:t>: Filters and processes raw data from sensors to extract meaningful patterns.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Extraction</a:t>
            </a:r>
            <a:r>
              <a:rPr lang="en-US" dirty="0">
                <a:latin typeface="Times New Roman" panose="02020603050405020304" pitchFamily="18" charset="0"/>
                <a:cs typeface="Times New Roman" panose="02020603050405020304" pitchFamily="18" charset="0"/>
              </a:rPr>
              <a:t>: Identifies relevant features from the sensor data, such as gait parameters.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262659" y="289719"/>
            <a:ext cx="10058400" cy="1449388"/>
          </a:xfrm>
        </p:spPr>
        <p:txBody>
          <a:bodyPr/>
          <a:lstStyle/>
          <a:p>
            <a:r>
              <a:rPr lang="en-US" sz="3600" b="1" dirty="0"/>
              <a:t>AI and Machine Learning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059873" y="1319645"/>
            <a:ext cx="8177645" cy="4614286"/>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Fall Detection Algorithms</a:t>
            </a:r>
            <a:r>
              <a:rPr lang="en-US" dirty="0">
                <a:latin typeface="Times New Roman" panose="02020603050405020304" pitchFamily="18" charset="0"/>
                <a:cs typeface="Times New Roman" panose="02020603050405020304" pitchFamily="18" charset="0"/>
              </a:rPr>
              <a:t>: Uses trained models to identify fall events based on sensor data patterns.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Predictive Analytics</a:t>
            </a:r>
            <a:r>
              <a:rPr lang="en-US" dirty="0">
                <a:latin typeface="Times New Roman" panose="02020603050405020304" pitchFamily="18" charset="0"/>
                <a:cs typeface="Times New Roman" panose="02020603050405020304" pitchFamily="18" charset="0"/>
              </a:rPr>
              <a:t>: Analyzes historical data to predict potential falls before they occur.</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41300" y="269514"/>
            <a:ext cx="10058400" cy="1449388"/>
          </a:xfrm>
        </p:spPr>
        <p:txBody>
          <a:bodyPr/>
          <a:lstStyle/>
          <a:p>
            <a:r>
              <a:rPr lang="en-IN" sz="3600" b="1" dirty="0"/>
              <a:t>Communication Module</a:t>
            </a:r>
            <a:br>
              <a:rPr lang="en-IN" sz="54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696027" y="1470602"/>
            <a:ext cx="7148945" cy="4353214"/>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Bluetooth/Wi-Fi Connectivity</a:t>
            </a:r>
            <a:r>
              <a:rPr lang="en-US" dirty="0">
                <a:latin typeface="Times New Roman" panose="02020603050405020304" pitchFamily="18" charset="0"/>
                <a:cs typeface="Times New Roman" panose="02020603050405020304" pitchFamily="18" charset="0"/>
              </a:rPr>
              <a:t>: Enables real-time data transmission to smartphones or cloud services.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Alert System</a:t>
            </a:r>
            <a:r>
              <a:rPr lang="en-US" dirty="0">
                <a:latin typeface="Times New Roman" panose="02020603050405020304" pitchFamily="18" charset="0"/>
                <a:cs typeface="Times New Roman" panose="02020603050405020304" pitchFamily="18" charset="0"/>
              </a:rPr>
              <a:t>: Sends notifications to caregivers or emergency contacts in case of a fall.</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76646"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410802" y="1295977"/>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66254"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31273" y="1109086"/>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55864" y="152399"/>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05245" y="1417637"/>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83127" y="5476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363682" y="1248064"/>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259773" y="152688"/>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88472" y="877382"/>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675409" y="18400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257300" y="130333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218209" y="0"/>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86195" y="1046452"/>
            <a:ext cx="11419609" cy="541669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the early prevention of falls, one of the main advantages of integrating AI technology with IoT is the potential for timely alerts and emergency alarms. This is especially important for older adults living independently.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Elderly people can feel more secure when their families and loved ones are aware of their physical (external) and mental health. In difficult times, older adults can feel more confident when their data reports from remote health centers are analyzed using AI. More accurate and stable predictions can be obtained by utilizing temporal convolutional network models and DL models.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conclusion, comparing AI with other technologies highlights how complementary AI and IoT are to one another. Data collection is facilitated by IoT, and DL models interpret and make decisions on the data. This means that, particularly for elderly people, AI–IoT-based monitoring indicates an era of change in the healthcare sector for fall prevention emergency alerts and early prediction and detection.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additional research and development are required, especially for real-time applications, to produce a reliable and intelligible AI system.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77</TotalTime>
  <Words>2561</Words>
  <Application>Microsoft Office PowerPoint</Application>
  <PresentationFormat>Widescreen</PresentationFormat>
  <Paragraphs>95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Aptos Narrow</vt:lpstr>
      <vt:lpstr>Arial</vt:lpstr>
      <vt:lpstr>Century Gothic</vt:lpstr>
      <vt:lpstr>Times New Roman</vt:lpstr>
      <vt:lpstr>Wingdings 3</vt:lpstr>
      <vt:lpstr>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Sensors Module  </vt:lpstr>
      <vt:lpstr>Data Processing Module  </vt:lpstr>
      <vt:lpstr>AI and Machine Learning Module  </vt:lpstr>
      <vt:lpstr>Communication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69</cp:revision>
  <dcterms:created xsi:type="dcterms:W3CDTF">2024-08-14T12:13:16Z</dcterms:created>
  <dcterms:modified xsi:type="dcterms:W3CDTF">2024-09-19T16:27:23Z</dcterms:modified>
</cp:coreProperties>
</file>