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1284" y="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val="2650111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IOT-based Fall Detection  </a:t>
            </a:r>
            <a:r>
              <a:rPr lang="en-US" b="1" dirty="0"/>
              <a:t>for </a:t>
            </a:r>
            <a:r>
              <a:rPr lang="en-US" b="1" dirty="0" smtClean="0"/>
              <a:t>Elderly Care</a:t>
            </a:r>
            <a:endParaRPr lang="en-US"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a:t>This paper presents an </a:t>
            </a:r>
            <a:r>
              <a:rPr lang="en-US" sz="2000" dirty="0" err="1"/>
              <a:t>IoT</a:t>
            </a:r>
            <a:r>
              <a:rPr lang="en-US" sz="2000" dirty="0"/>
              <a:t> based fall detection monitoring and alarm system for the elderly using 3-axis Accelerometer. In elderly, injuries induced by fall, becomes fatal sometimes, if timely medical interventions do not take place. </a:t>
            </a:r>
            <a:endParaRPr lang="en-US" sz="2000" dirty="0" smtClean="0"/>
          </a:p>
          <a:p>
            <a:endParaRPr lang="en-US" sz="2000" dirty="0" smtClean="0"/>
          </a:p>
          <a:p>
            <a:r>
              <a:rPr lang="en-US" sz="2000" dirty="0" smtClean="0"/>
              <a:t>Therefore</a:t>
            </a:r>
            <a:r>
              <a:rPr lang="en-US" sz="2000" dirty="0"/>
              <a:t>, we aim to design a system to detect the fall and alert the medical experts about the incidents of distress. In the proposed system for detection of falling, the elderly patient's acceleration data are continuously acquired by using a wearable sensor and stored on a cloud server, using an </a:t>
            </a:r>
            <a:r>
              <a:rPr lang="en-US" sz="2000" dirty="0" err="1"/>
              <a:t>IoT</a:t>
            </a:r>
            <a:r>
              <a:rPr lang="en-US" sz="2000" dirty="0"/>
              <a:t> board. </a:t>
            </a:r>
            <a:endParaRPr lang="en-US" sz="2000" dirty="0" smtClean="0"/>
          </a:p>
          <a:p>
            <a:endParaRPr lang="en-US" sz="2000" dirty="0"/>
          </a:p>
          <a:p>
            <a:r>
              <a:rPr lang="en-US" sz="2000" dirty="0" smtClean="0"/>
              <a:t>To </a:t>
            </a:r>
            <a:r>
              <a:rPr lang="en-US" sz="2000" dirty="0"/>
              <a:t>access the stored data, an android application is designed for the medical expert to examine the fall in the elderly patient and provide the desired assistance, if needed. A threshold-based approach for the fall detection has been used to get the sensor data and set the threshold on accelerometer readings. A complete algorithm has been designed for the detection of genuine fall.</a:t>
            </a:r>
          </a:p>
          <a:p>
            <a:pPr marL="82296" indent="0">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sensors of the last method are attached to the subject of interest. The wearable sensor-based method usually depends on accelerometer sensors, which are connected to the body and provide an extraordinary level of obtrusiveness. Accelerometers are popular wearable sensors embedded in FDSs to detect the position and movement of the subject. The advantages of wearable accelerometer sensors are their small size, lower cost than external sensors, ability to be easily carried by the body , and ability to measure acceleration in three coordinates or angles of incidence. Thus, among the above three methods, the wearable sensor-based method using accelerometer sensors is considered in this study.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r>
              <a:rPr lang="en-IN" sz="2000" dirty="0" smtClean="0">
                <a:latin typeface="Times New Roman" pitchFamily="18" charset="0"/>
                <a:cs typeface="Times New Roman" pitchFamily="18" charset="0"/>
              </a:rPr>
              <a:t>Fall detection of elderly people is accurately detected based on FDS carried by the patient </a:t>
            </a:r>
          </a:p>
          <a:p>
            <a:r>
              <a:rPr lang="en-IN" sz="2000" dirty="0" smtClean="0">
                <a:latin typeface="Times New Roman" pitchFamily="18" charset="0"/>
                <a:cs typeface="Times New Roman" pitchFamily="18" charset="0"/>
              </a:rPr>
              <a:t>The location of the fall is determined with minimum localization error based </a:t>
            </a:r>
            <a:r>
              <a:rPr lang="en-IN" sz="2000" smtClean="0">
                <a:latin typeface="Times New Roman" pitchFamily="18" charset="0"/>
                <a:cs typeface="Times New Roman" pitchFamily="18" charset="0"/>
              </a:rPr>
              <a:t>on </a:t>
            </a:r>
            <a:r>
              <a:rPr lang="en-IN" sz="2000" smtClean="0">
                <a:latin typeface="Times New Roman" pitchFamily="18" charset="0"/>
                <a:cs typeface="Times New Roman" pitchFamily="18" charset="0"/>
              </a:rPr>
              <a:t>GSM technique </a:t>
            </a:r>
            <a:r>
              <a:rPr lang="en-IN" sz="2000" dirty="0" smtClean="0">
                <a:latin typeface="Times New Roman" pitchFamily="18" charset="0"/>
                <a:cs typeface="Times New Roman" pitchFamily="18" charset="0"/>
              </a:rPr>
              <a:t>in indoor environments for LOS and NLOS scenarios. </a:t>
            </a:r>
          </a:p>
          <a:p>
            <a:r>
              <a:rPr lang="en-IN" sz="2000" dirty="0" smtClean="0">
                <a:latin typeface="Times New Roman" pitchFamily="18" charset="0"/>
                <a:cs typeface="Times New Roman" pitchFamily="18" charset="0"/>
              </a:rPr>
              <a:t>The power consumption of the FDS carried by the subject is minimized based on DDA.</a:t>
            </a:r>
          </a:p>
          <a:p>
            <a:r>
              <a:rPr lang="en-IN" sz="2000" dirty="0" smtClean="0">
                <a:latin typeface="Times New Roman" pitchFamily="18" charset="0"/>
                <a:cs typeface="Times New Roman" pitchFamily="18" charset="0"/>
              </a:rPr>
              <a:t>Fall detection accuracy achieved using sensor-based fall detection algorithm (S-BFDA), localization error based on ANN technique, and FDS power consumption based on DDA are compared with those of state-of-the-art systems.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800" dirty="0"/>
              <a:t>Smart </a:t>
            </a:r>
            <a:r>
              <a:rPr lang="en-US" sz="1800" dirty="0" err="1"/>
              <a:t>IoT</a:t>
            </a:r>
            <a:r>
              <a:rPr lang="en-US" sz="1800" dirty="0"/>
              <a:t> Gateway is the key component for fall detection and consists of four modules: interoperability, data transformation, big data analyzer, emergency alerts handler. </a:t>
            </a:r>
            <a:endParaRPr lang="en-US" sz="1800" dirty="0" smtClean="0"/>
          </a:p>
          <a:p>
            <a:pPr algn="just">
              <a:lnSpc>
                <a:spcPct val="150000"/>
              </a:lnSpc>
            </a:pPr>
            <a:endParaRPr lang="en-US" sz="1800" dirty="0">
              <a:latin typeface="Times New Roman" pitchFamily="18" charset="0"/>
              <a:cs typeface="Times New Roman" pitchFamily="18" charset="0"/>
            </a:endParaRPr>
          </a:p>
          <a:p>
            <a:pPr algn="just">
              <a:lnSpc>
                <a:spcPct val="150000"/>
              </a:lnSpc>
            </a:pPr>
            <a:r>
              <a:rPr lang="en-US" sz="1800" dirty="0"/>
              <a:t>This project proposed a fall detection system which is cost effective and reliable to detect fall and alert relatives for help and support. For fall detection, accelerometer and gyroscope was used to detect acceleration and body tilt angle of the faller respectively. </a:t>
            </a:r>
            <a:endParaRPr lang="en-US" sz="1800" dirty="0" smtClean="0"/>
          </a:p>
          <a:p>
            <a:pPr algn="just">
              <a:lnSpc>
                <a:spcPct val="150000"/>
              </a:lnSpc>
            </a:pPr>
            <a:endParaRPr lang="en-US" sz="1800" dirty="0"/>
          </a:p>
          <a:p>
            <a:pPr algn="just">
              <a:lnSpc>
                <a:spcPct val="150000"/>
              </a:lnSpc>
            </a:pPr>
            <a:r>
              <a:rPr lang="en-US" sz="1800" dirty="0" smtClean="0"/>
              <a:t>By </a:t>
            </a:r>
            <a:r>
              <a:rPr lang="en-US" sz="1800" dirty="0"/>
              <a:t>coupling accelerometer with gyroscope, the accuracy of the system was improved due to reducing in false positives and true negatives... Alert system in form of Short </a:t>
            </a:r>
            <a:r>
              <a:rPr lang="en-US" sz="1800" dirty="0" smtClean="0"/>
              <a:t>IOT </a:t>
            </a:r>
            <a:r>
              <a:rPr lang="en-US" sz="1800" dirty="0"/>
              <a:t>was transmitted to the concerned authorities. </a:t>
            </a: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r>
              <a:rPr lang="en-US" sz="2000" dirty="0"/>
              <a:t>The system can detect falls instantly and notify caregivers or emergency services, ensuring timely assistance</a:t>
            </a:r>
            <a:r>
              <a:rPr lang="en-US" sz="2000" dirty="0" smtClean="0"/>
              <a:t>.</a:t>
            </a:r>
          </a:p>
          <a:p>
            <a:pPr lvl="0"/>
            <a:endParaRPr lang="en-US" sz="2000" dirty="0">
              <a:latin typeface="Times New Roman" pitchFamily="18" charset="0"/>
              <a:cs typeface="Times New Roman" pitchFamily="18" charset="0"/>
            </a:endParaRPr>
          </a:p>
          <a:p>
            <a:pPr lvl="0"/>
            <a:r>
              <a:rPr lang="en-US" sz="2000" dirty="0"/>
              <a:t>Quick detection of falls reduces the risk of serious injuries and complications from delayed help</a:t>
            </a:r>
            <a:r>
              <a:rPr lang="en-US" sz="2000" dirty="0" smtClean="0"/>
              <a:t>.</a:t>
            </a:r>
          </a:p>
          <a:p>
            <a:pPr lvl="0"/>
            <a:endParaRPr lang="en-US" sz="2000" dirty="0">
              <a:latin typeface="Times New Roman" pitchFamily="18" charset="0"/>
              <a:cs typeface="Times New Roman" pitchFamily="18" charset="0"/>
            </a:endParaRPr>
          </a:p>
          <a:p>
            <a:pPr lvl="0"/>
            <a:r>
              <a:rPr lang="en-US" sz="2000" dirty="0"/>
              <a:t>Continuous monitoring allows for analysis of movement patterns, helping identify risks and improve overall health management</a:t>
            </a:r>
            <a:r>
              <a:rPr lang="en-US" sz="2000" dirty="0" smtClean="0"/>
              <a:t>.</a:t>
            </a:r>
          </a:p>
          <a:p>
            <a:pPr lvl="0"/>
            <a:endParaRPr lang="en-US" sz="2000" dirty="0">
              <a:latin typeface="Times New Roman" pitchFamily="18" charset="0"/>
              <a:cs typeface="Times New Roman" pitchFamily="18" charset="0"/>
            </a:endParaRPr>
          </a:p>
          <a:p>
            <a:pPr lvl="0"/>
            <a:r>
              <a:rPr lang="en-US" sz="2000" dirty="0"/>
              <a:t>Compact and portable designs (e.g., wristbands or pendants) make it easy for seniors to wear without feeling cumbersome.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6580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IN" sz="1800" dirty="0" smtClean="0">
                          <a:latin typeface="Times New Roman" pitchFamily="18" charset="0"/>
                          <a:cs typeface="Times New Roman" pitchFamily="18" charset="0"/>
                        </a:rPr>
                        <a:t>Radar signal processing for elderly fall detection: The future for in-home monitoring</a:t>
                      </a:r>
                      <a:endParaRPr lang="en-IN" dirty="0"/>
                    </a:p>
                  </a:txBody>
                  <a:tcPr/>
                </a:tc>
                <a:tc>
                  <a:txBody>
                    <a:bodyPr/>
                    <a:lstStyle/>
                    <a:p>
                      <a:pPr algn="ctr"/>
                      <a:r>
                        <a:rPr lang="en-IN" sz="1800" dirty="0" err="1" smtClean="0">
                          <a:latin typeface="Times New Roman" pitchFamily="18" charset="0"/>
                          <a:cs typeface="Times New Roman" pitchFamily="18" charset="0"/>
                        </a:rPr>
                        <a:t>Amin</a:t>
                      </a:r>
                      <a:r>
                        <a:rPr lang="en-IN" sz="1800" dirty="0" smtClean="0">
                          <a:latin typeface="Times New Roman" pitchFamily="18" charset="0"/>
                          <a:cs typeface="Times New Roman" pitchFamily="18" charset="0"/>
                        </a:rPr>
                        <a:t>, M.G.; Zhang, Y.D.; Ahmad, F.; Ho, K.D. </a:t>
                      </a:r>
                      <a:endParaRPr lang="en-IN" dirty="0"/>
                    </a:p>
                  </a:txBody>
                  <a:tcPr/>
                </a:tc>
                <a:tc>
                  <a:txBody>
                    <a:bodyPr/>
                    <a:lstStyle/>
                    <a:p>
                      <a:pPr algn="just"/>
                      <a:r>
                        <a:rPr kumimoji="0" lang="en-IN" b="0" i="0" kern="1200" dirty="0" smtClean="0">
                          <a:solidFill>
                            <a:schemeClr val="dk1"/>
                          </a:solidFill>
                          <a:latin typeface="+mn-lt"/>
                          <a:ea typeface="+mn-ea"/>
                          <a:cs typeface="+mn-cs"/>
                        </a:rPr>
                        <a:t>These signals are </a:t>
                      </a:r>
                      <a:r>
                        <a:rPr kumimoji="0" lang="en-IN" b="0" i="0" kern="1200" dirty="0" err="1" smtClean="0">
                          <a:solidFill>
                            <a:schemeClr val="dk1"/>
                          </a:solidFill>
                          <a:latin typeface="+mn-lt"/>
                          <a:ea typeface="+mn-ea"/>
                          <a:cs typeface="+mn-cs"/>
                        </a:rPr>
                        <a:t>nonstationary</a:t>
                      </a:r>
                      <a:r>
                        <a:rPr kumimoji="0" lang="en-IN" b="0" i="0" kern="1200" dirty="0" smtClean="0">
                          <a:solidFill>
                            <a:schemeClr val="dk1"/>
                          </a:solidFill>
                          <a:latin typeface="+mn-lt"/>
                          <a:ea typeface="+mn-ea"/>
                          <a:cs typeface="+mn-cs"/>
                        </a:rPr>
                        <a:t> in nature, inviting time-frequency analysis in both its linear and bilinear aspects, to play a fundamental role in motion identification, including fall features determination and classification. </a:t>
                      </a:r>
                      <a:endParaRPr lang="en-IN" dirty="0"/>
                    </a:p>
                  </a:txBody>
                  <a:tcPr/>
                </a:tc>
              </a:tr>
              <a:tr h="370840">
                <a:tc>
                  <a:txBody>
                    <a:bodyPr/>
                    <a:lstStyle/>
                    <a:p>
                      <a:pPr algn="ctr"/>
                      <a:r>
                        <a:rPr lang="en-IN" sz="1800" dirty="0" smtClean="0">
                          <a:latin typeface="Times New Roman" pitchFamily="18" charset="0"/>
                          <a:cs typeface="Times New Roman" pitchFamily="18" charset="0"/>
                        </a:rPr>
                        <a:t>Energy-efficient architecture for wireless sensor networks in healthcare applications</a:t>
                      </a:r>
                      <a:endParaRPr lang="en-IN" dirty="0"/>
                    </a:p>
                  </a:txBody>
                  <a:tcPr/>
                </a:tc>
                <a:tc>
                  <a:txBody>
                    <a:bodyPr/>
                    <a:lstStyle/>
                    <a:p>
                      <a:pPr algn="ctr"/>
                      <a:r>
                        <a:rPr lang="en-IN" sz="1800" dirty="0" err="1" smtClean="0">
                          <a:latin typeface="Times New Roman" pitchFamily="18" charset="0"/>
                          <a:cs typeface="Times New Roman" pitchFamily="18" charset="0"/>
                        </a:rPr>
                        <a:t>Saleh</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Kassem</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Haidar</a:t>
                      </a:r>
                      <a:r>
                        <a:rPr lang="en-IN" sz="1800" dirty="0" smtClean="0">
                          <a:latin typeface="Times New Roman" pitchFamily="18" charset="0"/>
                          <a:cs typeface="Times New Roman" pitchFamily="18" charset="0"/>
                        </a:rPr>
                        <a:t>, A.M. </a:t>
                      </a:r>
                      <a:endParaRPr lang="en-IN" dirty="0"/>
                    </a:p>
                  </a:txBody>
                  <a:tcPr/>
                </a:tc>
                <a:tc>
                  <a:txBody>
                    <a:bodyPr/>
                    <a:lstStyle/>
                    <a:p>
                      <a:pPr algn="just"/>
                      <a:r>
                        <a:rPr kumimoji="0" lang="en-IN" b="0" i="0" kern="1200" dirty="0" smtClean="0">
                          <a:solidFill>
                            <a:schemeClr val="dk1"/>
                          </a:solidFill>
                          <a:latin typeface="+mn-lt"/>
                          <a:ea typeface="+mn-ea"/>
                          <a:cs typeface="+mn-cs"/>
                        </a:rPr>
                        <a:t>The system will reduce the consumption of energy in the transmission phase due to the increased bits transmitted per symbol. Moreover, a neural network static random access memory (NN-SRAM) implementation in a clustering-based system for energy-constrained wireless sensor networks is proposed. </a:t>
                      </a:r>
                      <a:endParaRPr lang="en-IN" dirty="0"/>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3" name="Content Placeholder 2"/>
          <p:cNvSpPr>
            <a:spLocks noGrp="1"/>
          </p:cNvSpPr>
          <p:nvPr>
            <p:ph idx="1"/>
          </p:nvPr>
        </p:nvSpPr>
        <p:spPr/>
        <p:txBody>
          <a:bodyPr/>
          <a:lstStyle/>
          <a:p>
            <a:endParaRPr lang="en-IN"/>
          </a:p>
        </p:txBody>
      </p:sp>
      <p:pic>
        <p:nvPicPr>
          <p:cNvPr id="1026" name="Picture 2" descr="C:\Users\USER\Desktop\Fall-detection-in-IoT-environmen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399" y="1371599"/>
            <a:ext cx="7324725" cy="52244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NODEMCU IOT MODULE</a:t>
            </a:r>
          </a:p>
          <a:p>
            <a:r>
              <a:rPr lang="en-US" dirty="0" smtClean="0"/>
              <a:t>POWER SUPPLY UNIT</a:t>
            </a:r>
          </a:p>
          <a:p>
            <a:r>
              <a:rPr lang="en-US" dirty="0" smtClean="0"/>
              <a:t>ACCELEROMETER</a:t>
            </a:r>
          </a:p>
          <a:p>
            <a:r>
              <a:rPr lang="en-US" dirty="0" smtClean="0"/>
              <a:t>TEMPERATURE SENSOR</a:t>
            </a:r>
          </a:p>
          <a:p>
            <a:r>
              <a:rPr lang="en-US" dirty="0" smtClean="0"/>
              <a:t>LCD DISPLAY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r>
              <a:rPr lang="en-IN" sz="2000" dirty="0" smtClean="0">
                <a:latin typeface="Times New Roman" pitchFamily="18" charset="0"/>
                <a:cs typeface="Times New Roman" pitchFamily="18" charset="0"/>
              </a:rPr>
              <a:t> There is various fall detection systems detect effectively, but not Suitable for real time application. The proposed system will be a portable device mounted on the waist of user, having sensors consisting of accelerometer. The propose fall detection system can be regarded as alternative device to the existing detection approaches, since the device provides the comfortable wearing, is less complex as compared to other devices, fast fall response and will be more accurate and economical. These systems overcome the limitation of limited range of object tracking.</a:t>
            </a:r>
          </a:p>
          <a:p>
            <a:pPr algn="just"/>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Amin</a:t>
            </a:r>
            <a:r>
              <a:rPr lang="en-IN" sz="1800" dirty="0" smtClean="0">
                <a:latin typeface="Times New Roman" pitchFamily="18" charset="0"/>
                <a:cs typeface="Times New Roman" pitchFamily="18" charset="0"/>
              </a:rPr>
              <a:t>, M.G.; Zhang, Y.D.; Ahmad, F.; Ho, K.D. Radar signal processing for elderly fall detection: The future for in-home monitoring. IEEE Signal Process. Mag. 2016, 33, 71–80.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a:t>
            </a:r>
          </a:p>
          <a:p>
            <a:pPr algn="just"/>
            <a:r>
              <a:rPr lang="en-IN" sz="1800" dirty="0" smtClean="0">
                <a:latin typeface="Times New Roman" pitchFamily="18" charset="0"/>
                <a:cs typeface="Times New Roman" pitchFamily="18" charset="0"/>
              </a:rPr>
              <a:t> 2. </a:t>
            </a:r>
            <a:r>
              <a:rPr lang="en-IN" sz="1800" dirty="0" err="1" smtClean="0">
                <a:latin typeface="Times New Roman" pitchFamily="18" charset="0"/>
                <a:cs typeface="Times New Roman" pitchFamily="18" charset="0"/>
              </a:rPr>
              <a:t>Shinmoto</a:t>
            </a:r>
            <a:r>
              <a:rPr lang="en-IN" sz="1800" dirty="0" smtClean="0">
                <a:latin typeface="Times New Roman" pitchFamily="18" charset="0"/>
                <a:cs typeface="Times New Roman" pitchFamily="18" charset="0"/>
              </a:rPr>
              <a:t> Torres, R.L.; </a:t>
            </a:r>
            <a:r>
              <a:rPr lang="en-IN" sz="1800" dirty="0" err="1" smtClean="0">
                <a:latin typeface="Times New Roman" pitchFamily="18" charset="0"/>
                <a:cs typeface="Times New Roman" pitchFamily="18" charset="0"/>
              </a:rPr>
              <a:t>Visvanathan</a:t>
            </a:r>
            <a:r>
              <a:rPr lang="en-IN" sz="1800" dirty="0" smtClean="0">
                <a:latin typeface="Times New Roman" pitchFamily="18" charset="0"/>
                <a:cs typeface="Times New Roman" pitchFamily="18" charset="0"/>
              </a:rPr>
              <a:t>, R.; Hoskins, S.; van den </a:t>
            </a:r>
            <a:r>
              <a:rPr lang="en-IN" sz="1800" dirty="0" err="1" smtClean="0">
                <a:latin typeface="Times New Roman" pitchFamily="18" charset="0"/>
                <a:cs typeface="Times New Roman" pitchFamily="18" charset="0"/>
              </a:rPr>
              <a:t>Hengel</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Ranasinghe</a:t>
            </a:r>
            <a:r>
              <a:rPr lang="en-IN" sz="1800" dirty="0" smtClean="0">
                <a:latin typeface="Times New Roman" pitchFamily="18" charset="0"/>
                <a:cs typeface="Times New Roman" pitchFamily="18" charset="0"/>
              </a:rPr>
              <a:t>, D.C. Effectiveness of a </a:t>
            </a:r>
            <a:r>
              <a:rPr lang="en-IN" sz="1800" dirty="0" err="1" smtClean="0">
                <a:latin typeface="Times New Roman" pitchFamily="18" charset="0"/>
                <a:cs typeface="Times New Roman" pitchFamily="18" charset="0"/>
              </a:rPr>
              <a:t>batteryless</a:t>
            </a:r>
            <a:r>
              <a:rPr lang="en-IN" sz="1800" dirty="0" smtClean="0">
                <a:latin typeface="Times New Roman" pitchFamily="18" charset="0"/>
                <a:cs typeface="Times New Roman" pitchFamily="18" charset="0"/>
              </a:rPr>
              <a:t> and wireless wearable sensor system for identifying bed and chair exits in healthy older people. Sensors 2016, 16, 546.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PubMed</a:t>
            </a:r>
            <a:r>
              <a:rPr lang="en-IN" sz="1800" dirty="0" smtClean="0">
                <a:latin typeface="Times New Roman" pitchFamily="18" charset="0"/>
                <a:cs typeface="Times New Roman" pitchFamily="18" charset="0"/>
              </a:rPr>
              <a:t>]</a:t>
            </a:r>
          </a:p>
          <a:p>
            <a:pPr algn="just"/>
            <a:r>
              <a:rPr lang="en-IN" sz="1800" dirty="0" smtClean="0">
                <a:latin typeface="Times New Roman" pitchFamily="18" charset="0"/>
                <a:cs typeface="Times New Roman" pitchFamily="18" charset="0"/>
              </a:rPr>
              <a:t> 3. Chen, M.-C.; Chiu, Y.-W.; Chen, C.-H.; Chen, E.-J. Implementation of fall detection and localized caring system. Math. </a:t>
            </a:r>
            <a:r>
              <a:rPr lang="en-IN" sz="1800" dirty="0" err="1" smtClean="0">
                <a:latin typeface="Times New Roman" pitchFamily="18" charset="0"/>
                <a:cs typeface="Times New Roman" pitchFamily="18" charset="0"/>
              </a:rPr>
              <a:t>Probl</a:t>
            </a:r>
            <a:r>
              <a:rPr lang="en-IN" sz="1800" dirty="0" smtClean="0">
                <a:latin typeface="Times New Roman" pitchFamily="18" charset="0"/>
                <a:cs typeface="Times New Roman" pitchFamily="18" charset="0"/>
              </a:rPr>
              <a:t>. Eng. 2013, 2013, 217286.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p>
          <a:p>
            <a:pPr algn="just"/>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Naranjo</a:t>
            </a:r>
            <a:r>
              <a:rPr lang="en-IN" sz="1800" dirty="0" smtClean="0">
                <a:latin typeface="Times New Roman" pitchFamily="18" charset="0"/>
                <a:cs typeface="Times New Roman" pitchFamily="18" charset="0"/>
              </a:rPr>
              <a:t>, P.G.V.; </a:t>
            </a:r>
            <a:r>
              <a:rPr lang="en-IN" sz="1800" dirty="0" err="1" smtClean="0">
                <a:latin typeface="Times New Roman" pitchFamily="18" charset="0"/>
                <a:cs typeface="Times New Roman" pitchFamily="18" charset="0"/>
              </a:rPr>
              <a:t>Shojafar</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Mostafaei</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Pooranian</a:t>
            </a:r>
            <a:r>
              <a:rPr lang="en-IN" sz="1800" dirty="0" smtClean="0">
                <a:latin typeface="Times New Roman" pitchFamily="18" charset="0"/>
                <a:cs typeface="Times New Roman" pitchFamily="18" charset="0"/>
              </a:rPr>
              <a:t>, Z.; </a:t>
            </a:r>
            <a:r>
              <a:rPr lang="en-IN" sz="1800" dirty="0" err="1" smtClean="0">
                <a:latin typeface="Times New Roman" pitchFamily="18" charset="0"/>
                <a:cs typeface="Times New Roman" pitchFamily="18" charset="0"/>
              </a:rPr>
              <a:t>Baccarelli</a:t>
            </a:r>
            <a:r>
              <a:rPr lang="en-IN" sz="1800" dirty="0" smtClean="0">
                <a:latin typeface="Times New Roman" pitchFamily="18" charset="0"/>
                <a:cs typeface="Times New Roman" pitchFamily="18" charset="0"/>
              </a:rPr>
              <a:t>, E. P-sep: A prolong stable election routing algorithm for energy-limited heterogeneous fog-supported wireless sensor networks. J. </a:t>
            </a:r>
            <a:r>
              <a:rPr lang="en-IN" sz="1800" dirty="0" err="1" smtClean="0">
                <a:latin typeface="Times New Roman" pitchFamily="18" charset="0"/>
                <a:cs typeface="Times New Roman" pitchFamily="18" charset="0"/>
              </a:rPr>
              <a:t>Supercomput</a:t>
            </a:r>
            <a:r>
              <a:rPr lang="en-IN" sz="1800" dirty="0" smtClean="0">
                <a:latin typeface="Times New Roman" pitchFamily="18" charset="0"/>
                <a:cs typeface="Times New Roman" pitchFamily="18" charset="0"/>
              </a:rPr>
              <a:t>. 2017, 73, 733–755.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p>
          <a:p>
            <a:pPr algn="just"/>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Saleh</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Kassem</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Haidar</a:t>
            </a:r>
            <a:r>
              <a:rPr lang="en-IN" sz="1800" dirty="0" smtClean="0">
                <a:latin typeface="Times New Roman" pitchFamily="18" charset="0"/>
                <a:cs typeface="Times New Roman" pitchFamily="18" charset="0"/>
              </a:rPr>
              <a:t>, A.M. Energy-efficient architecture for wireless sensor networks in healthcare applications. IEEE Access 2018</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1060</Words>
  <Application>Microsoft Office PowerPoint</Application>
  <PresentationFormat>On-screen Show (4:3)</PresentationFormat>
  <Paragraphs>60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IOT-based Fall Detection  for Elderly Care</vt:lpstr>
      <vt:lpstr>Abstract</vt:lpstr>
      <vt:lpstr>Existing System</vt:lpstr>
      <vt:lpstr>Disadvantage of Existing System</vt:lpstr>
      <vt:lpstr>PROPOSED SYSTEM :</vt:lpstr>
      <vt:lpstr>ADVANTAGE</vt:lpstr>
      <vt:lpstr>PowerPoint Presentation</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USER</cp:lastModifiedBy>
  <cp:revision>574</cp:revision>
  <dcterms:created xsi:type="dcterms:W3CDTF">2006-08-16T00:00:00Z</dcterms:created>
  <dcterms:modified xsi:type="dcterms:W3CDTF">2024-09-18T09:52:57Z</dcterms:modified>
</cp:coreProperties>
</file>