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1" r:id="rId16"/>
    <p:sldId id="272" r:id="rId17"/>
    <p:sldId id="273" r:id="rId18"/>
    <p:sldId id="274" r:id="rId19"/>
    <p:sldId id="275" r:id="rId20"/>
    <p:sldId id="276"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1301" y="221"/>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9255346" y="2750337"/>
            <a:ext cx="1171888" cy="1356442"/>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031858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841723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729455" y="2869895"/>
            <a:ext cx="1154151" cy="1090789"/>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442603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53772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13-09-2024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463204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13-09-2024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898880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A23C765A-790E-4DDD-B720-A3DC44661A02}" type="datetimeFigureOut">
              <a:rPr lang="en-IN" smtClean="0"/>
              <a:t>13-09-2024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49472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07192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9539025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a:xfrm>
            <a:off x="10729455" y="4711309"/>
            <a:ext cx="1154151" cy="1090789"/>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69038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a:xfrm>
            <a:off x="10729455" y="4711615"/>
            <a:ext cx="1154151" cy="1090789"/>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987008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a:xfrm>
            <a:off x="10729455" y="4709925"/>
            <a:ext cx="1154151" cy="1090789"/>
          </a:xfrm>
        </p:spPr>
        <p:txBody>
          <a:bodyPr/>
          <a:lstStyle/>
          <a:p>
            <a:fld id="{D534AA5E-9EEF-4675-9141-69214F07058E}" type="slidenum">
              <a:rPr lang="en-IN" smtClean="0"/>
              <a:t>‹#›</a:t>
            </a:fld>
            <a:endParaRPr lang="en-IN"/>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22954250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a:xfrm>
            <a:off x="10729455" y="4709925"/>
            <a:ext cx="1154151" cy="1090789"/>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809126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13-09-2024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815016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13-09-2024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67954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342933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a:xfrm>
            <a:off x="680321" y="5936188"/>
            <a:ext cx="6126805" cy="365125"/>
          </a:xfrm>
        </p:spPr>
        <p:txBody>
          <a:bodyPr/>
          <a:lstStyle/>
          <a:p>
            <a:endParaRPr lang="en-IN"/>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4267982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A23C765A-790E-4DDD-B720-A3DC44661A02}" type="datetimeFigureOut">
              <a:rPr lang="en-IN" smtClean="0"/>
              <a:t>13-09-2024</a:t>
            </a:fld>
            <a:endParaRPr lang="en-IN"/>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881881322"/>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545773" y="2712027"/>
            <a:ext cx="7884102" cy="954107"/>
          </a:xfrm>
          <a:prstGeom prst="rect">
            <a:avLst/>
          </a:prstGeom>
          <a:noFill/>
        </p:spPr>
        <p:txBody>
          <a:bodyPr wrap="square">
            <a:spAutoFit/>
          </a:bodyPr>
          <a:lstStyle/>
          <a:p>
            <a:r>
              <a:rPr lang="en-US" sz="2800" dirty="0"/>
              <a:t>Sustainable Fertilizer Usage Optimizer for Higher Yield</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72736" y="-355600"/>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436417" y="941749"/>
            <a:ext cx="10058400" cy="4974502"/>
          </a:xfrm>
        </p:spPr>
        <p:txBody>
          <a:bodyPr>
            <a:normAutofit/>
          </a:bodyPr>
          <a:lstStyle/>
          <a:p>
            <a:pPr algn="just">
              <a:lnSpc>
                <a:spcPct val="150000"/>
              </a:lnSpc>
              <a:buFont typeface="Arial" panose="020B0604020202020204" pitchFamily="34" charset="0"/>
              <a:buChar char="•"/>
            </a:pPr>
            <a:r>
              <a:rPr lang="en-US" sz="1800" dirty="0"/>
              <a:t>Background: Excessive and improper use of fertilizers leads to soil degradation and reduced agricultural productivity, negatively impacting farmers’ income.</a:t>
            </a:r>
          </a:p>
          <a:p>
            <a:pPr algn="just">
              <a:lnSpc>
                <a:spcPct val="150000"/>
              </a:lnSpc>
              <a:buFont typeface="Arial" panose="020B0604020202020204" pitchFamily="34" charset="0"/>
              <a:buChar char="•"/>
            </a:pPr>
            <a:r>
              <a:rPr lang="en-US" sz="1800" dirty="0"/>
              <a:t> Description: Create a data-driven solution that recommends optimal fertilizer types and quantities based on soil health, crop type, and weather patterns, ensuring sustainable agricultural practices. </a:t>
            </a:r>
          </a:p>
          <a:p>
            <a:pPr algn="just">
              <a:lnSpc>
                <a:spcPct val="150000"/>
              </a:lnSpc>
            </a:pPr>
            <a:r>
              <a:rPr lang="en-US" sz="1800" dirty="0"/>
              <a:t>Expected Solution: An application that analyzes soil data and provides tailored fertilizer recommendations, promoting sustainable farming while enhancing crop yield and farmer income.</a:t>
            </a:r>
            <a:endParaRPr lang="en-IN" sz="1800" dirty="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206375"/>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412317" y="993631"/>
            <a:ext cx="10144847" cy="5978669"/>
          </a:xfrm>
        </p:spPr>
        <p:txBody>
          <a:bodyPr>
            <a:noAutofit/>
          </a:bodyPr>
          <a:lstStyle/>
          <a:p>
            <a:pPr algn="just">
              <a:lnSpc>
                <a:spcPct val="150000"/>
              </a:lnSpc>
              <a:buFont typeface="Arial" panose="020B0604020202020204" pitchFamily="34" charset="0"/>
              <a:buChar char="•"/>
            </a:pPr>
            <a:r>
              <a:rPr lang="en-US" sz="1800" dirty="0"/>
              <a:t>The objective fertilizer recommendations in Africa are maximizing yield or profit per hectare. This only satisfies the need for farmers with good financial abilities to apply fertilizer across their entire crop land to maximize net returns per hectare (</a:t>
            </a:r>
            <a:r>
              <a:rPr lang="en-US" sz="1800" dirty="0" err="1"/>
              <a:t>Kaizzi</a:t>
            </a:r>
            <a:r>
              <a:rPr lang="en-US" sz="1800" dirty="0"/>
              <a:t> et al., 2015). </a:t>
            </a:r>
          </a:p>
          <a:p>
            <a:pPr algn="just">
              <a:lnSpc>
                <a:spcPct val="150000"/>
              </a:lnSpc>
              <a:buFont typeface="Arial" panose="020B0604020202020204" pitchFamily="34" charset="0"/>
              <a:buChar char="•"/>
            </a:pPr>
            <a:r>
              <a:rPr lang="en-US" sz="1800" dirty="0"/>
              <a:t>Most initiatives have </a:t>
            </a:r>
            <a:r>
              <a:rPr lang="en-US" sz="1800" dirty="0" err="1"/>
              <a:t>focussed</a:t>
            </a:r>
            <a:r>
              <a:rPr lang="en-US" sz="1800" dirty="0"/>
              <a:t> advocating for use of fertilizer to increase crop yields for the food security in Africa. However, with the recent clarion call for farmers to practice farming as a business, there is a paradigm shift on the real focus by farmers is </a:t>
            </a:r>
            <a:r>
              <a:rPr lang="en-US" sz="1800" dirty="0" err="1"/>
              <a:t>maximising</a:t>
            </a:r>
            <a:r>
              <a:rPr lang="en-US" sz="1800" dirty="0"/>
              <a:t> returns to fertilizer investment.</a:t>
            </a:r>
          </a:p>
          <a:p>
            <a:pPr algn="just">
              <a:lnSpc>
                <a:spcPct val="150000"/>
              </a:lnSpc>
              <a:buFont typeface="Arial" panose="020B0604020202020204" pitchFamily="34" charset="0"/>
              <a:buChar char="•"/>
            </a:pPr>
            <a:r>
              <a:rPr lang="en-US" sz="1800" dirty="0"/>
              <a:t> The small holder farmers are more focused in using fertilizer for increased yields and get increased returns to investment given their little income for farming inputs (</a:t>
            </a:r>
            <a:r>
              <a:rPr lang="en-US" sz="1800" dirty="0" err="1"/>
              <a:t>Rware</a:t>
            </a:r>
            <a:r>
              <a:rPr lang="en-US" sz="1800" dirty="0"/>
              <a:t> et al., 2014). </a:t>
            </a:r>
          </a:p>
          <a:p>
            <a:pPr algn="just">
              <a:lnSpc>
                <a:spcPct val="150000"/>
              </a:lnSpc>
              <a:buFont typeface="Arial" panose="020B0604020202020204" pitchFamily="34" charset="0"/>
              <a:buChar char="•"/>
            </a:pPr>
            <a:r>
              <a:rPr lang="en-US" sz="1800" dirty="0"/>
              <a:t>This paper therefore, addresses the process of developing a fertilizer use optimization approach with the extension workers using the optimization approach to advice farmers to optimize returns from fertilizer use.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460375"/>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353291" y="644236"/>
            <a:ext cx="10200841" cy="6213764"/>
          </a:xfrm>
        </p:spPr>
        <p:txBody>
          <a:bodyPr>
            <a:noAutofit/>
          </a:bodyPr>
          <a:lstStyle/>
          <a:p>
            <a:pPr algn="just">
              <a:lnSpc>
                <a:spcPct val="150000"/>
              </a:lnSpc>
              <a:buFont typeface="Arial" panose="020B0604020202020204" pitchFamily="34" charset="0"/>
              <a:buChar char="•"/>
            </a:pPr>
            <a:r>
              <a:rPr lang="en-US" sz="1800" dirty="0"/>
              <a:t>However, existing fertilizer recommendations do not allow farmers to maximize net returns on their investment. In addition to these issues a lack of information about correct application rates, timings, and the use of the correct products for different crops compounds the problems associated with blanket fertilizer recommendations (</a:t>
            </a:r>
            <a:r>
              <a:rPr lang="en-US" sz="1800" dirty="0" err="1"/>
              <a:t>Rware</a:t>
            </a:r>
            <a:r>
              <a:rPr lang="en-US" sz="1800" dirty="0"/>
              <a:t> et al., 2014).</a:t>
            </a:r>
          </a:p>
          <a:p>
            <a:pPr algn="just">
              <a:lnSpc>
                <a:spcPct val="150000"/>
              </a:lnSpc>
              <a:buFont typeface="Arial" panose="020B0604020202020204" pitchFamily="34" charset="0"/>
              <a:buChar char="•"/>
            </a:pPr>
            <a:r>
              <a:rPr lang="en-US" sz="1800" dirty="0"/>
              <a:t> Responding to these myriad of problems facing the farming community in Africa, several governments in SSA in partnership with international and regional bodies introduced inputs subsidy programs as immediate solutions with a view to fostering the use of contemporary inputs and increase agricultural productivity (</a:t>
            </a:r>
            <a:r>
              <a:rPr lang="en-US" sz="1800" dirty="0" err="1"/>
              <a:t>Druilhe</a:t>
            </a:r>
            <a:r>
              <a:rPr lang="en-US" sz="1800" dirty="0"/>
              <a:t> and Barreiro-</a:t>
            </a:r>
            <a:r>
              <a:rPr lang="en-US" sz="1800" dirty="0" err="1"/>
              <a:t>Hurlé</a:t>
            </a:r>
            <a:r>
              <a:rPr lang="en-US" sz="1800" dirty="0"/>
              <a:t>, 2012; Jayne and Rashid, 2013). </a:t>
            </a:r>
          </a:p>
          <a:p>
            <a:pPr algn="just">
              <a:lnSpc>
                <a:spcPct val="150000"/>
              </a:lnSpc>
              <a:buFont typeface="Arial" panose="020B0604020202020204" pitchFamily="34" charset="0"/>
              <a:buChar char="•"/>
            </a:pPr>
            <a:r>
              <a:rPr lang="en-US" sz="1800" dirty="0"/>
              <a:t>However, </a:t>
            </a:r>
            <a:r>
              <a:rPr lang="en-US" sz="1800" dirty="0" err="1"/>
              <a:t>Tavneet</a:t>
            </a:r>
            <a:r>
              <a:rPr lang="en-US" sz="1800" dirty="0"/>
              <a:t> Suri (2007), found that on the realization that the fertilizer requires many other complementary inputs, or be risky, many countries have either withdrawn or scaled back fertilizer subsidies, in part because of fiscal constraints and other related barriers such as corruption and inefficiency in the administration of fertilizer subsidies.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46037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207819" y="810492"/>
            <a:ext cx="10442863" cy="5787736"/>
          </a:xfrm>
        </p:spPr>
        <p:txBody>
          <a:bodyPr>
            <a:noAutofit/>
          </a:bodyPr>
          <a:lstStyle/>
          <a:p>
            <a:pPr algn="just">
              <a:lnSpc>
                <a:spcPct val="150000"/>
              </a:lnSpc>
              <a:buFont typeface="Arial" panose="020B0604020202020204" pitchFamily="34" charset="0"/>
              <a:buChar char="•"/>
            </a:pPr>
            <a:r>
              <a:rPr lang="en-US" sz="1800" b="1" dirty="0"/>
              <a:t>Initial Cost and Investment</a:t>
            </a:r>
            <a:r>
              <a:rPr lang="en-US" sz="1800" dirty="0"/>
              <a:t>: Implementing advanced or sustainable fertilizer systems can require significant upfront investment in technology, training, and infrastructure. This might be a barrier for small or financially constrained farmers.</a:t>
            </a:r>
          </a:p>
          <a:p>
            <a:pPr algn="just">
              <a:lnSpc>
                <a:spcPct val="150000"/>
              </a:lnSpc>
              <a:buFont typeface="Arial" panose="020B0604020202020204" pitchFamily="34" charset="0"/>
              <a:buChar char="•"/>
            </a:pPr>
            <a:r>
              <a:rPr lang="en-US" sz="1800" b="1" dirty="0"/>
              <a:t>Complexity</a:t>
            </a:r>
            <a:r>
              <a:rPr lang="en-US" sz="1800" dirty="0"/>
              <a:t>: Sustainable fertilizer strategies can involve complex algorithms, data analysis, and constant adjustments. This complexity can be a challenge for farmers who may not have the technical expertise or resources to manage and interpret the data effectively.</a:t>
            </a:r>
          </a:p>
          <a:p>
            <a:pPr algn="just">
              <a:lnSpc>
                <a:spcPct val="150000"/>
              </a:lnSpc>
              <a:buFont typeface="Arial" panose="020B0604020202020204" pitchFamily="34" charset="0"/>
              <a:buChar char="•"/>
            </a:pPr>
            <a:r>
              <a:rPr lang="en-US" sz="1800" b="1" dirty="0"/>
              <a:t>Limited Access to Technology</a:t>
            </a:r>
            <a:r>
              <a:rPr lang="en-US" sz="1800" dirty="0"/>
              <a:t>: In some regions, especially developing areas, access to the necessary technology and resources to implement sophisticated fertilizer optimization systems might be limited. This can create a gap between regions with advanced agricultural practices and those without.</a:t>
            </a:r>
          </a:p>
          <a:p>
            <a:pPr algn="just">
              <a:lnSpc>
                <a:spcPct val="150000"/>
              </a:lnSpc>
              <a:buFont typeface="Arial" panose="020B0604020202020204" pitchFamily="34" charset="0"/>
              <a:buChar char="•"/>
            </a:pPr>
            <a:r>
              <a:rPr lang="en-US" sz="1800" b="1" dirty="0"/>
              <a:t>Environmental and Social Impacts</a:t>
            </a:r>
            <a:r>
              <a:rPr lang="en-US" sz="1800" dirty="0"/>
              <a:t>: While sustainable fertilizer usage aims to reduce environmental impact, the production, disposal, and potential unintended consequences of new technologies can sometimes have their own environmental or social drawbacks.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0" y="-300038"/>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270163" y="910191"/>
            <a:ext cx="10287001" cy="6109855"/>
          </a:xfrm>
        </p:spPr>
        <p:txBody>
          <a:bodyPr>
            <a:normAutofit lnSpcReduction="10000"/>
          </a:bodyPr>
          <a:lstStyle/>
          <a:p>
            <a:pPr algn="just">
              <a:lnSpc>
                <a:spcPct val="150000"/>
              </a:lnSpc>
            </a:pPr>
            <a:r>
              <a:rPr lang="en-US" sz="1800" dirty="0"/>
              <a:t>This system incorporates several key modules designed to address different aspects of fertilizer </a:t>
            </a:r>
            <a:r>
              <a:rPr lang="en-US" sz="1800" dirty="0" err="1"/>
              <a:t>management.At</a:t>
            </a:r>
            <a:r>
              <a:rPr lang="en-US" sz="1800" dirty="0"/>
              <a:t> its core, the system starts with a </a:t>
            </a:r>
            <a:r>
              <a:rPr lang="en-US" sz="1800" b="1" dirty="0"/>
              <a:t>Soil Testing and Analysis Module</a:t>
            </a:r>
            <a:r>
              <a:rPr lang="en-US" sz="1800" dirty="0"/>
              <a:t> that provides detailed insights into soil nutrient levels, pH, and overall soil health. </a:t>
            </a:r>
          </a:p>
          <a:p>
            <a:pPr algn="just">
              <a:lnSpc>
                <a:spcPct val="150000"/>
              </a:lnSpc>
            </a:pPr>
            <a:r>
              <a:rPr lang="en-US" sz="1800" dirty="0"/>
              <a:t>This foundational data is essential for tailoring fertilizer recommendations specific to each field’s unique conditions. The </a:t>
            </a:r>
            <a:r>
              <a:rPr lang="en-US" sz="1800" b="1" dirty="0"/>
              <a:t>Nutrient Management Module</a:t>
            </a:r>
            <a:r>
              <a:rPr lang="en-US" sz="1800" dirty="0"/>
              <a:t> then uses this information to calculate the precise types and amounts of fertilizers required, optimizing nutrient delivery to meet crop needs effectively.</a:t>
            </a:r>
          </a:p>
          <a:p>
            <a:pPr algn="just">
              <a:lnSpc>
                <a:spcPct val="150000"/>
              </a:lnSpc>
            </a:pPr>
            <a:r>
              <a:rPr lang="en-US" sz="1800" dirty="0"/>
              <a:t>To ensure accuracy and efficiency in application, the system integrates a </a:t>
            </a:r>
            <a:r>
              <a:rPr lang="en-US" sz="1800" b="1" dirty="0"/>
              <a:t>Precision Application Module</a:t>
            </a:r>
            <a:r>
              <a:rPr lang="en-US" sz="1800" dirty="0"/>
              <a:t> that leverages GPS and variable-rate technology. This module allows for targeted fertilizer application, reducing waste and minimizing the risk of nutrient runoff. </a:t>
            </a:r>
          </a:p>
          <a:p>
            <a:pPr algn="just">
              <a:lnSpc>
                <a:spcPct val="150000"/>
              </a:lnSpc>
            </a:pPr>
            <a:r>
              <a:rPr lang="en-US" sz="1800" dirty="0"/>
              <a:t>The </a:t>
            </a:r>
            <a:r>
              <a:rPr lang="en-US" sz="1800" b="1" dirty="0"/>
              <a:t>Crop Growth Monitoring Module</a:t>
            </a:r>
            <a:r>
              <a:rPr lang="en-US" sz="1800" dirty="0"/>
              <a:t> continuously tracks plant health and development using advanced sensors and imaging technologies. This real-time monitoring ensures that fertilizer applications can be adjusted based on the current growth stage and nutrient requirements of the crops.</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286755"/>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294152" y="1030147"/>
            <a:ext cx="10273534" cy="5717893"/>
          </a:xfrm>
        </p:spPr>
        <p:txBody>
          <a:bodyPr>
            <a:noAutofit/>
          </a:bodyPr>
          <a:lstStyle/>
          <a:p>
            <a:pPr algn="just">
              <a:lnSpc>
                <a:spcPct val="150000"/>
              </a:lnSpc>
              <a:buFont typeface="Arial" panose="020B0604020202020204" pitchFamily="34" charset="0"/>
              <a:buChar char="•"/>
            </a:pPr>
            <a:r>
              <a:rPr lang="en-US" sz="1800" b="1" dirty="0"/>
              <a:t>Increased Crop Yields</a:t>
            </a:r>
            <a:r>
              <a:rPr lang="en-US" sz="1800" dirty="0"/>
              <a:t>: Properly optimized fertilizer application can enhance nutrient availability to crops, leading to improved growth and higher yields. This allows farmers to maximize productivity on the same amount of land.</a:t>
            </a:r>
          </a:p>
          <a:p>
            <a:pPr algn="just">
              <a:lnSpc>
                <a:spcPct val="150000"/>
              </a:lnSpc>
              <a:buFont typeface="Arial" panose="020B0604020202020204" pitchFamily="34" charset="0"/>
              <a:buChar char="•"/>
            </a:pPr>
            <a:r>
              <a:rPr lang="en-US" sz="1800" b="1" dirty="0"/>
              <a:t>Reduced Environmental Impact</a:t>
            </a:r>
            <a:r>
              <a:rPr lang="en-US" sz="1800" dirty="0"/>
              <a:t>: Sustainable practices help minimize nutrient runoff and leaching, which can reduce water pollution and soil degradation. This contributes to healthier ecosystems and less contamination of waterways.</a:t>
            </a:r>
          </a:p>
          <a:p>
            <a:pPr algn="just">
              <a:lnSpc>
                <a:spcPct val="150000"/>
              </a:lnSpc>
              <a:buFont typeface="Arial" panose="020B0604020202020204" pitchFamily="34" charset="0"/>
              <a:buChar char="•"/>
            </a:pPr>
            <a:r>
              <a:rPr lang="en-US" sz="1800" b="1" dirty="0"/>
              <a:t>Cost Savings</a:t>
            </a:r>
            <a:r>
              <a:rPr lang="en-US" sz="1800" dirty="0"/>
              <a:t>: By optimizing fertilizer usage, farmers can reduce the amount of fertilizer needed, which lowers input costs. Precision application also reduces waste and can lead to better overall economic efficiency.</a:t>
            </a:r>
          </a:p>
          <a:p>
            <a:pPr algn="just">
              <a:lnSpc>
                <a:spcPct val="150000"/>
              </a:lnSpc>
              <a:buFont typeface="Arial" panose="020B0604020202020204" pitchFamily="34" charset="0"/>
              <a:buChar char="•"/>
            </a:pPr>
            <a:r>
              <a:rPr lang="en-US" sz="1800" b="1" dirty="0"/>
              <a:t>Improved Soil Health</a:t>
            </a:r>
            <a:r>
              <a:rPr lang="en-US" sz="1800" dirty="0"/>
              <a:t>: Sustainable fertilizer practices often include techniques like balanced nutrient application and soil testing, which help maintain or enhance soil health over time. Healthy soils support better crop growth and resilience.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95250" y="-27578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95250" y="1022550"/>
            <a:ext cx="10460861" cy="5644468"/>
          </a:xfrm>
        </p:spPr>
        <p:txBody>
          <a:bodyPr>
            <a:normAutofit fontScale="92500"/>
          </a:bodyPr>
          <a:lstStyle/>
          <a:p>
            <a:pPr algn="just">
              <a:lnSpc>
                <a:spcPct val="150000"/>
              </a:lnSpc>
              <a:buFont typeface="Arial" panose="020B0604020202020204" pitchFamily="34" charset="0"/>
              <a:buChar char="•"/>
            </a:pPr>
            <a:r>
              <a:rPr lang="en-US" sz="1800" dirty="0"/>
              <a:t>Farmers in Africa have not been fully convinced to invest in fertilizer owing to the uncertainty of returns to investment. This is despite the fact that, more than </a:t>
            </a:r>
            <a:r>
              <a:rPr lang="en-US" sz="1800" dirty="0" err="1"/>
              <a:t>twothirds</a:t>
            </a:r>
            <a:r>
              <a:rPr lang="en-US" sz="1800" dirty="0"/>
              <a:t> of people in Sub-Saharan Africa rely on agriculture for employment and many of them live on small farms and earn less than $1 per day and as such, the usage of fertilizer remains low and stagnant hence the yields in have been persistently lower than other parts of the world.</a:t>
            </a:r>
          </a:p>
          <a:p>
            <a:pPr algn="just">
              <a:lnSpc>
                <a:spcPct val="150000"/>
              </a:lnSpc>
              <a:buFont typeface="Arial" panose="020B0604020202020204" pitchFamily="34" charset="0"/>
              <a:buChar char="•"/>
            </a:pPr>
            <a:r>
              <a:rPr lang="en-US" sz="1800" dirty="0"/>
              <a:t> Moreover, there has been a mixture of trend from high soil nutrient deficits and very low fertilizer use (3% of global fertilizer consumption; 7 kg/ha versus &gt; 150 kg/ha in Asia) World Bank (2007).</a:t>
            </a:r>
          </a:p>
          <a:p>
            <a:pPr algn="just">
              <a:lnSpc>
                <a:spcPct val="150000"/>
              </a:lnSpc>
              <a:buFont typeface="Arial" panose="020B0604020202020204" pitchFamily="34" charset="0"/>
              <a:buChar char="•"/>
            </a:pPr>
            <a:r>
              <a:rPr lang="en-US" sz="1800" dirty="0"/>
              <a:t> It is as a result of this the average yield of cereals and average intensity of modern inputs has stagnated in contrast to what has been observed in most developing regions, World Bank (2007). </a:t>
            </a:r>
          </a:p>
          <a:p>
            <a:pPr algn="just">
              <a:lnSpc>
                <a:spcPct val="150000"/>
              </a:lnSpc>
              <a:buFont typeface="Arial" panose="020B0604020202020204" pitchFamily="34" charset="0"/>
              <a:buChar char="•"/>
            </a:pPr>
            <a:r>
              <a:rPr lang="en-US" sz="1800" dirty="0"/>
              <a:t>Most often when they apply fertilizer, the smallholder farmers in Africa, do it to only a small part of their farm, since they have to make choices that maximize the benefit-to-cost ratio; where fertilizer applications is based on the crop-nutrient rate combinations that gives the greatest net returns for their investment (</a:t>
            </a:r>
            <a:r>
              <a:rPr lang="en-US" sz="1800" dirty="0" err="1"/>
              <a:t>Kaizzi</a:t>
            </a:r>
            <a:r>
              <a:rPr lang="en-US" sz="1800" dirty="0"/>
              <a:t> et al., 2012a).</a:t>
            </a:r>
            <a:endParaRPr lang="en-IN" sz="1800" dirty="0"/>
          </a:p>
        </p:txBody>
      </p:sp>
    </p:spTree>
    <p:extLst>
      <p:ext uri="{BB962C8B-B14F-4D97-AF65-F5344CB8AC3E}">
        <p14:creationId xmlns:p14="http://schemas.microsoft.com/office/powerpoint/2010/main" val="334276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231494" y="381966"/>
            <a:ext cx="10162572" cy="5753984"/>
          </a:xfrm>
        </p:spPr>
        <p:txBody>
          <a:bodyPr>
            <a:noAutofit/>
          </a:bodyPr>
          <a:lstStyle/>
          <a:p>
            <a:pPr algn="just">
              <a:lnSpc>
                <a:spcPct val="150000"/>
              </a:lnSpc>
              <a:buFont typeface="Arial" panose="020B0604020202020204" pitchFamily="34" charset="0"/>
              <a:buChar char="•"/>
            </a:pPr>
            <a:r>
              <a:rPr lang="en-US" sz="1800" dirty="0"/>
              <a:t>The project collaborated with the Africa Soil Health Consortium (ASHC) and Africa Soil Information Services (</a:t>
            </a:r>
            <a:r>
              <a:rPr lang="en-US" sz="1800" dirty="0" err="1"/>
              <a:t>AfSIS</a:t>
            </a:r>
            <a:r>
              <a:rPr lang="en-US" sz="1800" dirty="0"/>
              <a:t>) and National Research Organizations in Burkina Faso, Ethiopia, Ghana, Kenya, Malawi, Mali, Niger, Nigeria, Mozambique, Rwanda, Tanzania, Uganda and Zambia. </a:t>
            </a:r>
          </a:p>
          <a:p>
            <a:pPr algn="just">
              <a:lnSpc>
                <a:spcPct val="150000"/>
              </a:lnSpc>
              <a:buFont typeface="Arial" panose="020B0604020202020204" pitchFamily="34" charset="0"/>
              <a:buChar char="•"/>
            </a:pPr>
            <a:r>
              <a:rPr lang="en-US" sz="1800" dirty="0"/>
              <a:t>The broad objective was to develop </a:t>
            </a:r>
            <a:r>
              <a:rPr lang="en-US" sz="1800" dirty="0" err="1"/>
              <a:t>agro</a:t>
            </a:r>
            <a:r>
              <a:rPr lang="en-US" sz="1800" dirty="0"/>
              <a:t> ecological zones (AEZs) specific and crop specific crop response functions for the 13 African countries and development of the fertilizer use optimization approach to address the plight of the smallholder farmers who have little to invest in fertilizer purchases and help them maximize returns to investment on fertilizer and be able to make better choices on which crops would give most returns if fertilizer is applied. </a:t>
            </a:r>
          </a:p>
          <a:p>
            <a:pPr algn="just">
              <a:lnSpc>
                <a:spcPct val="150000"/>
              </a:lnSpc>
              <a:buFont typeface="Arial" panose="020B0604020202020204" pitchFamily="34" charset="0"/>
              <a:buChar char="•"/>
            </a:pPr>
            <a:r>
              <a:rPr lang="en-US" sz="1800" dirty="0"/>
              <a:t>This paper discusses the use of the optimization approach to maximize net returns for the farmer’s in the economic and agronomic context. The real problem why the approach is needed, and the relevant basic principles and describes how the approach was developed, the tools that support the approach, the requirements in the roll out of the approach and the sustainability considerations of the approach.</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157906"/>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682906" y="1417637"/>
            <a:ext cx="10280250" cy="4022725"/>
          </a:xfrm>
        </p:spPr>
        <p:txBody>
          <a:bodyPr>
            <a:normAutofit fontScale="92500" lnSpcReduction="10000"/>
          </a:bodyPr>
          <a:lstStyle/>
          <a:p>
            <a:pPr algn="just">
              <a:lnSpc>
                <a:spcPct val="150000"/>
              </a:lnSpc>
              <a:buFont typeface="Arial" panose="020B0604020202020204" pitchFamily="34" charset="0"/>
              <a:buChar char="•"/>
            </a:pPr>
            <a:r>
              <a:rPr lang="en-US" sz="2800" dirty="0"/>
              <a:t>Soil Testing and Analysis Module</a:t>
            </a:r>
          </a:p>
          <a:p>
            <a:pPr algn="just">
              <a:lnSpc>
                <a:spcPct val="150000"/>
              </a:lnSpc>
              <a:buFont typeface="Arial" panose="020B0604020202020204" pitchFamily="34" charset="0"/>
              <a:buChar char="•"/>
            </a:pPr>
            <a:r>
              <a:rPr lang="en-IN" sz="2800" dirty="0"/>
              <a:t>Nutrient Management Module</a:t>
            </a:r>
          </a:p>
          <a:p>
            <a:pPr algn="just">
              <a:lnSpc>
                <a:spcPct val="150000"/>
              </a:lnSpc>
              <a:buFont typeface="Arial" panose="020B0604020202020204" pitchFamily="34" charset="0"/>
              <a:buChar char="•"/>
            </a:pPr>
            <a:r>
              <a:rPr lang="en-IN" sz="2800" dirty="0"/>
              <a:t>Precision Application Module</a:t>
            </a:r>
          </a:p>
          <a:p>
            <a:pPr algn="just">
              <a:lnSpc>
                <a:spcPct val="150000"/>
              </a:lnSpc>
              <a:buFont typeface="Arial" panose="020B0604020202020204" pitchFamily="34" charset="0"/>
              <a:buChar char="•"/>
            </a:pPr>
            <a:r>
              <a:rPr lang="en-US" sz="2800" dirty="0"/>
              <a:t>Weather and Climate Data Module</a:t>
            </a:r>
            <a:endParaRPr lang="en-IN" sz="2800" dirty="0"/>
          </a:p>
          <a:p>
            <a:pPr algn="just">
              <a:lnSpc>
                <a:spcPct val="150000"/>
              </a:lnSpc>
              <a:buFont typeface="Arial" panose="020B0604020202020204" pitchFamily="34" charset="0"/>
              <a:buChar char="•"/>
            </a:pPr>
            <a:r>
              <a:rPr lang="en-IN" sz="2800" dirty="0"/>
              <a:t>Crop Growth Monitoring Module</a:t>
            </a:r>
          </a:p>
          <a:p>
            <a:pPr algn="just">
              <a:lnSpc>
                <a:spcPct val="150000"/>
              </a:lnSpc>
              <a:buFont typeface="Arial" panose="020B0604020202020204" pitchFamily="34" charset="0"/>
              <a:buChar char="•"/>
            </a:pPr>
            <a:r>
              <a:rPr lang="en-US" sz="2800" dirty="0"/>
              <a:t>Data Integration and Management Module</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354487" y="208745"/>
            <a:ext cx="10058400" cy="1449388"/>
          </a:xfrm>
        </p:spPr>
        <p:txBody>
          <a:bodyPr>
            <a:normAutofit fontScale="90000"/>
          </a:bodyPr>
          <a:lstStyle/>
          <a:p>
            <a:r>
              <a:rPr lang="en-US" sz="4000" b="1" dirty="0"/>
              <a:t>Soil Testing and Analysis Module</a:t>
            </a:r>
            <a:br>
              <a:rPr lang="en-US"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461575" y="1014462"/>
            <a:ext cx="9912260" cy="4991121"/>
          </a:xfrm>
        </p:spPr>
        <p:txBody>
          <a:bodyPr>
            <a:normAutofit/>
          </a:bodyPr>
          <a:lstStyle/>
          <a:p>
            <a:pPr algn="just">
              <a:lnSpc>
                <a:spcPct val="150000"/>
              </a:lnSpc>
              <a:buFont typeface="Arial" panose="020B0604020202020204" pitchFamily="34" charset="0"/>
              <a:buChar char="•"/>
            </a:pPr>
            <a:r>
              <a:rPr lang="en-US" sz="1800" b="1" dirty="0"/>
              <a:t>Purpose</a:t>
            </a:r>
            <a:r>
              <a:rPr lang="en-US" sz="1800" dirty="0"/>
              <a:t>: To assess soil nutrient levels, pH, and other properties.</a:t>
            </a:r>
          </a:p>
          <a:p>
            <a:pPr algn="just">
              <a:lnSpc>
                <a:spcPct val="150000"/>
              </a:lnSpc>
              <a:buFont typeface="Arial" panose="020B0604020202020204" pitchFamily="34" charset="0"/>
              <a:buChar char="•"/>
            </a:pPr>
            <a:r>
              <a:rPr lang="en-US" sz="1800" b="1" dirty="0"/>
              <a:t>Features</a:t>
            </a:r>
            <a:r>
              <a:rPr lang="en-US" sz="1800" dirty="0"/>
              <a:t>: Automated soil sampling, data collection, and analysis tools. Provides recommendations for nutrient requirements based on soil conditions.</a:t>
            </a:r>
          </a:p>
          <a:p>
            <a:pPr algn="just">
              <a:lnSpc>
                <a:spcPct val="150000"/>
              </a:lnSpc>
              <a:buFont typeface="Arial" panose="020B0604020202020204" pitchFamily="34" charset="0"/>
              <a:buChar char="•"/>
            </a:pPr>
            <a:endParaRPr lang="en-US" sz="1800" dirty="0"/>
          </a:p>
          <a:p>
            <a:pPr marL="0" indent="0">
              <a:buNone/>
            </a:pPr>
            <a:r>
              <a:rPr lang="en-US" sz="3600" b="1" dirty="0"/>
              <a:t>Nutrient Management Module</a:t>
            </a:r>
            <a:r>
              <a:rPr lang="en-US" sz="3600" dirty="0"/>
              <a:t>:</a:t>
            </a:r>
          </a:p>
          <a:p>
            <a:pPr algn="just">
              <a:lnSpc>
                <a:spcPct val="150000"/>
              </a:lnSpc>
              <a:buFont typeface="Arial" panose="020B0604020202020204" pitchFamily="34" charset="0"/>
              <a:buChar char="•"/>
            </a:pPr>
            <a:r>
              <a:rPr lang="en-US" sz="1800" b="1" dirty="0"/>
              <a:t>Purpose</a:t>
            </a:r>
            <a:r>
              <a:rPr lang="en-US" sz="1800" dirty="0"/>
              <a:t>: To determine the optimal types and amounts of fertilizers needed.</a:t>
            </a:r>
          </a:p>
          <a:p>
            <a:pPr algn="just">
              <a:lnSpc>
                <a:spcPct val="150000"/>
              </a:lnSpc>
              <a:buFont typeface="Arial" panose="020B0604020202020204" pitchFamily="34" charset="0"/>
              <a:buChar char="•"/>
            </a:pPr>
            <a:r>
              <a:rPr lang="en-US" sz="1800" b="1" dirty="0"/>
              <a:t>Features</a:t>
            </a:r>
            <a:r>
              <a:rPr lang="en-US" sz="1800" dirty="0"/>
              <a:t>: Algorithms for calculating fertilizer requirements, tailored recommendations based on crop type, growth stage, and soil conditions</a:t>
            </a:r>
          </a:p>
          <a:p>
            <a:pPr algn="just">
              <a:lnSpc>
                <a:spcPct val="150000"/>
              </a:lnSpc>
              <a:buFont typeface="Arial" panose="020B0604020202020204" pitchFamily="34" charset="0"/>
              <a:buChar char="•"/>
            </a:pPr>
            <a:endParaRPr lang="en-US" sz="1800" dirty="0"/>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565693" y="206269"/>
            <a:ext cx="10058400" cy="1449388"/>
          </a:xfrm>
        </p:spPr>
        <p:txBody>
          <a:bodyPr>
            <a:normAutofit fontScale="90000"/>
          </a:bodyPr>
          <a:lstStyle/>
          <a:p>
            <a:r>
              <a:rPr lang="en-IN" sz="4000" b="1" dirty="0"/>
              <a:t>Precision Application Module</a:t>
            </a:r>
            <a:br>
              <a:rPr lang="en-IN" sz="40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565693" y="930963"/>
            <a:ext cx="9677902" cy="4996074"/>
          </a:xfrm>
        </p:spPr>
        <p:txBody>
          <a:bodyPr>
            <a:normAutofit/>
          </a:bodyPr>
          <a:lstStyle/>
          <a:p>
            <a:pPr algn="just">
              <a:lnSpc>
                <a:spcPct val="150000"/>
              </a:lnSpc>
              <a:buFont typeface="Arial" panose="020B0604020202020204" pitchFamily="34" charset="0"/>
              <a:buChar char="•"/>
            </a:pPr>
            <a:r>
              <a:rPr lang="en-US" sz="1800" b="1" dirty="0"/>
              <a:t>Purpose</a:t>
            </a:r>
            <a:r>
              <a:rPr lang="en-US" sz="1800" dirty="0"/>
              <a:t>: To apply fertilizers efficiently and accurately.</a:t>
            </a:r>
          </a:p>
          <a:p>
            <a:pPr algn="just">
              <a:lnSpc>
                <a:spcPct val="150000"/>
              </a:lnSpc>
              <a:buFont typeface="Arial" panose="020B0604020202020204" pitchFamily="34" charset="0"/>
              <a:buChar char="•"/>
            </a:pPr>
            <a:r>
              <a:rPr lang="en-US" sz="1800" b="1" dirty="0"/>
              <a:t>Features</a:t>
            </a:r>
            <a:r>
              <a:rPr lang="en-US" sz="1800" dirty="0"/>
              <a:t>: Integration with GPS and variable-rate technology to ensure precise application. Includes application scheduling and adjustment based on real-time data.</a:t>
            </a:r>
          </a:p>
          <a:p>
            <a:pPr algn="just">
              <a:lnSpc>
                <a:spcPct val="150000"/>
              </a:lnSpc>
              <a:buFont typeface="Arial" panose="020B0604020202020204" pitchFamily="34" charset="0"/>
              <a:buChar char="•"/>
            </a:pPr>
            <a:endParaRPr lang="en-US" sz="1800" dirty="0"/>
          </a:p>
          <a:p>
            <a:pPr marL="0" indent="0" algn="just">
              <a:lnSpc>
                <a:spcPct val="150000"/>
              </a:lnSpc>
              <a:buNone/>
            </a:pPr>
            <a:r>
              <a:rPr lang="en-US" sz="3600" b="1" dirty="0"/>
              <a:t>Weather and Climate Data Module</a:t>
            </a:r>
            <a:r>
              <a:rPr lang="en-US" sz="3600" dirty="0"/>
              <a:t>:</a:t>
            </a:r>
          </a:p>
          <a:p>
            <a:pPr algn="just">
              <a:lnSpc>
                <a:spcPct val="150000"/>
              </a:lnSpc>
              <a:buFont typeface="Arial" panose="020B0604020202020204" pitchFamily="34" charset="0"/>
              <a:buChar char="•"/>
            </a:pPr>
            <a:r>
              <a:rPr lang="en-US" sz="1800" b="1" dirty="0"/>
              <a:t>Purpose</a:t>
            </a:r>
            <a:r>
              <a:rPr lang="en-US" sz="1800" dirty="0"/>
              <a:t>: To account for weather conditions that affect fertilizer usage.</a:t>
            </a:r>
          </a:p>
          <a:p>
            <a:pPr algn="just">
              <a:lnSpc>
                <a:spcPct val="150000"/>
              </a:lnSpc>
              <a:buFont typeface="Arial" panose="020B0604020202020204" pitchFamily="34" charset="0"/>
              <a:buChar char="•"/>
            </a:pPr>
            <a:r>
              <a:rPr lang="en-US" sz="1800" b="1" dirty="0"/>
              <a:t>Features</a:t>
            </a:r>
            <a:r>
              <a:rPr lang="en-US" sz="1800" dirty="0"/>
              <a:t>: Integration with weather forecasting services to adjust application timing and avoid scenarios that could lead to nutrient runoff, such as heavy rain.</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798653" y="99329"/>
            <a:ext cx="10058400" cy="1449388"/>
          </a:xfrm>
        </p:spPr>
        <p:txBody>
          <a:bodyPr>
            <a:normAutofit fontScale="90000"/>
          </a:bodyPr>
          <a:lstStyle/>
          <a:p>
            <a:r>
              <a:rPr lang="en-IN" sz="4000" b="1" dirty="0"/>
              <a:t>Crop Growth Monitoring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798653" y="925974"/>
            <a:ext cx="9329195" cy="5510534"/>
          </a:xfrm>
        </p:spPr>
        <p:txBody>
          <a:bodyPr>
            <a:normAutofit/>
          </a:bodyPr>
          <a:lstStyle/>
          <a:p>
            <a:pPr algn="just">
              <a:lnSpc>
                <a:spcPct val="150000"/>
              </a:lnSpc>
              <a:buFont typeface="Arial" panose="020B0604020202020204" pitchFamily="34" charset="0"/>
              <a:buChar char="•"/>
            </a:pPr>
            <a:r>
              <a:rPr lang="en-US" sz="1800" b="1" dirty="0"/>
              <a:t>Purpose</a:t>
            </a:r>
            <a:r>
              <a:rPr lang="en-US" sz="1800" dirty="0"/>
              <a:t>: To track crop development and adjust fertilizer application accordingly.</a:t>
            </a:r>
          </a:p>
          <a:p>
            <a:pPr algn="just">
              <a:lnSpc>
                <a:spcPct val="150000"/>
              </a:lnSpc>
              <a:buFont typeface="Arial" panose="020B0604020202020204" pitchFamily="34" charset="0"/>
              <a:buChar char="•"/>
            </a:pPr>
            <a:r>
              <a:rPr lang="en-US" sz="1800" b="1" dirty="0"/>
              <a:t>Features</a:t>
            </a:r>
            <a:r>
              <a:rPr lang="en-US" sz="1800" dirty="0"/>
              <a:t>: Use of sensors, drones, or satellite imagery to monitor plant health, growth stages, and nutrient needs.</a:t>
            </a:r>
          </a:p>
          <a:p>
            <a:pPr algn="just">
              <a:lnSpc>
                <a:spcPct val="150000"/>
              </a:lnSpc>
              <a:buFont typeface="Arial" panose="020B0604020202020204" pitchFamily="34" charset="0"/>
              <a:buChar char="•"/>
            </a:pPr>
            <a:endParaRPr lang="en-US" sz="1800" dirty="0"/>
          </a:p>
          <a:p>
            <a:pPr marL="0" indent="0">
              <a:buNone/>
            </a:pPr>
            <a:r>
              <a:rPr lang="en-US" sz="3600" b="1" dirty="0" err="1"/>
              <a:t>Dat</a:t>
            </a:r>
            <a:r>
              <a:rPr lang="en-US" sz="2800" b="1" dirty="0" err="1"/>
              <a:t>Data</a:t>
            </a:r>
            <a:r>
              <a:rPr lang="en-US" sz="2800" b="1" dirty="0"/>
              <a:t> Integration and Management Module</a:t>
            </a:r>
          </a:p>
          <a:p>
            <a:pPr marL="0" indent="0">
              <a:buNone/>
            </a:pPr>
            <a:endParaRPr lang="en-US" sz="2800" b="1" dirty="0"/>
          </a:p>
          <a:p>
            <a:r>
              <a:rPr lang="en-US" sz="1800" b="1" dirty="0"/>
              <a:t>Purpose</a:t>
            </a:r>
            <a:r>
              <a:rPr lang="en-US" sz="1800" dirty="0"/>
              <a:t>: To consolidate and analyze data from various sources.</a:t>
            </a:r>
          </a:p>
          <a:p>
            <a:pPr algn="just">
              <a:lnSpc>
                <a:spcPct val="150000"/>
              </a:lnSpc>
              <a:buFont typeface="Arial" panose="020B0604020202020204" pitchFamily="34" charset="0"/>
              <a:buChar char="•"/>
            </a:pPr>
            <a:r>
              <a:rPr lang="en-US" sz="1800" b="1" dirty="0"/>
              <a:t>Features</a:t>
            </a:r>
            <a:r>
              <a:rPr lang="en-US" sz="1800" dirty="0"/>
              <a:t>: Centralized data management system that integrates soil tests, weather data, crop monitoring, and fertilizer application records. Provides insights and trend analysis.</a:t>
            </a:r>
          </a:p>
        </p:txBody>
      </p:sp>
    </p:spTree>
    <p:extLst>
      <p:ext uri="{BB962C8B-B14F-4D97-AF65-F5344CB8AC3E}">
        <p14:creationId xmlns:p14="http://schemas.microsoft.com/office/powerpoint/2010/main" val="14158529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358815" y="-18097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778166" y="1268412"/>
            <a:ext cx="9233935" cy="4843021"/>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243068" y="-290452"/>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324092" y="1158936"/>
            <a:ext cx="9213448" cy="4535809"/>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219919" y="-215900"/>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219919" y="1233488"/>
            <a:ext cx="10058400" cy="4542279"/>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46299" y="-24288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335666" y="1206500"/>
            <a:ext cx="9919504" cy="4872037"/>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451413" y="-136284"/>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066800" y="873267"/>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787079" y="-31751"/>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643604" y="1290315"/>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48419" y="-274638"/>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424597" y="937549"/>
            <a:ext cx="10058401" cy="5237546"/>
          </a:xfrm>
        </p:spPr>
        <p:txBody>
          <a:bodyPr>
            <a:noAutofit/>
          </a:bodyPr>
          <a:lstStyle/>
          <a:p>
            <a:pPr algn="just">
              <a:lnSpc>
                <a:spcPct val="150000"/>
              </a:lnSpc>
              <a:buFont typeface="Arial" panose="020B0604020202020204" pitchFamily="34" charset="0"/>
              <a:buChar char="•"/>
            </a:pPr>
            <a:r>
              <a:rPr lang="en-US" sz="1800" dirty="0"/>
              <a:t>The optimization approach and supporting tools were developed for different AEZs in 13 countries in SSA. It is an innovation approach with the potential to change smallholder and resource poor farmers to be able to maximize their returns to investment in fertilizer. </a:t>
            </a:r>
          </a:p>
          <a:p>
            <a:pPr algn="just">
              <a:lnSpc>
                <a:spcPct val="150000"/>
              </a:lnSpc>
              <a:buFont typeface="Arial" panose="020B0604020202020204" pitchFamily="34" charset="0"/>
              <a:buChar char="•"/>
            </a:pPr>
            <a:r>
              <a:rPr lang="en-US" sz="1800" dirty="0"/>
              <a:t>The approach will go a long way in creating a case of farmers’ ability to make profits through farming as well as the policy formulators in planning for fertilizer subsidy </a:t>
            </a:r>
            <a:r>
              <a:rPr lang="en-US" sz="1800" dirty="0" err="1"/>
              <a:t>programmes</a:t>
            </a:r>
            <a:r>
              <a:rPr lang="en-US" sz="1800" dirty="0"/>
              <a:t>. However, it is recommended that researchers to work closely with farmers to validate the approach comparing the predicted versus actual. </a:t>
            </a:r>
          </a:p>
          <a:p>
            <a:pPr algn="just">
              <a:lnSpc>
                <a:spcPct val="150000"/>
              </a:lnSpc>
              <a:buFont typeface="Arial" panose="020B0604020202020204" pitchFamily="34" charset="0"/>
              <a:buChar char="•"/>
            </a:pPr>
            <a:r>
              <a:rPr lang="en-US" sz="1800" dirty="0"/>
              <a:t>There is also need to further explore options of integrating the optimization approach with the input supply chain and also bringing in agricultural loan institutions as the approach provides the evidence that investment in fertilizer is profitable and would help in building a case to advance farmers loans. In other words the approach acts as a mini business plan to convince the bank to advance the loan.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Template>TM04033917[[fn=Berlin]]</Template>
  <TotalTime>80</TotalTime>
  <Words>2306</Words>
  <Application>Microsoft Office PowerPoint</Application>
  <PresentationFormat>Widescreen</PresentationFormat>
  <Paragraphs>93</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Times New Roman</vt:lpstr>
      <vt:lpstr>Trebuchet MS</vt:lpstr>
      <vt:lpstr>Berlin</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Soil Testing and Analysis Module  </vt:lpstr>
      <vt:lpstr>Precision Application Module  </vt:lpstr>
      <vt:lpstr>Crop Growth Monitoring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7</cp:revision>
  <dcterms:created xsi:type="dcterms:W3CDTF">2024-08-14T12:13:16Z</dcterms:created>
  <dcterms:modified xsi:type="dcterms:W3CDTF">2024-09-13T06:21:14Z</dcterms:modified>
</cp:coreProperties>
</file>