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69934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62224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13428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9325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566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37396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13-09-2024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177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32577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5180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68722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26035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11431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01432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2364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92910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919331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03669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13-09-2024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69363717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678690" y="2890391"/>
            <a:ext cx="6834620" cy="538609"/>
          </a:xfrm>
          <a:prstGeom prst="rect">
            <a:avLst/>
          </a:prstGeom>
          <a:noFill/>
        </p:spPr>
        <p:txBody>
          <a:bodyPr wrap="square">
            <a:spAutoFit/>
          </a:bodyPr>
          <a:lstStyle/>
          <a:p>
            <a:r>
              <a:rPr lang="en-IN" sz="2900" dirty="0"/>
              <a:t>Smart Irrigation System for Precision Farming</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184564" y="-262947"/>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465119" y="1051360"/>
            <a:ext cx="9615054" cy="500668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Water scarcity is a major challenge in agriculture, leading to inefficient water use and reduced crop yields. Traditional irrigation methods often result in overuse or underuse of water. Description: Develop a smart irrigation system that utilizes sensors and </a:t>
            </a:r>
            <a:r>
              <a:rPr lang="en-US" sz="1800" dirty="0" err="1">
                <a:latin typeface="Times New Roman" panose="02020603050405020304" pitchFamily="18" charset="0"/>
                <a:cs typeface="Times New Roman" panose="02020603050405020304" pitchFamily="18" charset="0"/>
              </a:rPr>
              <a:t>IoT</a:t>
            </a:r>
            <a:r>
              <a:rPr lang="en-US" sz="1800" dirty="0">
                <a:latin typeface="Times New Roman" panose="02020603050405020304" pitchFamily="18" charset="0"/>
                <a:cs typeface="Times New Roman" panose="02020603050405020304" pitchFamily="18" charset="0"/>
              </a:rPr>
              <a:t> technology to monitor soil moisture levels and weather conditions. </a:t>
            </a:r>
          </a:p>
          <a:p>
            <a:pPr algn="just">
              <a:lnSpc>
                <a:spcPct val="150000"/>
              </a:lnSpc>
            </a:pPr>
            <a:r>
              <a:rPr lang="en-US" sz="1800" dirty="0">
                <a:latin typeface="Times New Roman" panose="02020603050405020304" pitchFamily="18" charset="0"/>
                <a:cs typeface="Times New Roman" panose="02020603050405020304" pitchFamily="18" charset="0"/>
              </a:rPr>
              <a:t>This system will provide real-time data to farmers, enabling them to make informed decisions on irrigation scheduling, thus optimizing water usage and enhancing crop yield. Expected Solution: A smart irrigation module integrated with moisture sensors and a mobile application to provide farmers with timely irrigation alerts and recommendations based on real-time data.</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371600" y="-206375"/>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71600" y="1111827"/>
            <a:ext cx="9268547" cy="506037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Precision agriculture is the future. One of the main goals of precision agriculture is to utilize the available resources to it max with minimal resources wastage. The main objectives for this system: </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1.  Using IoT technologies to automate the irrigation process and save farmers time and           money spent on this process.</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2. Cut the farmers spending on water and electricity by managing the available resources with maximum efficiency. </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3. Managing the water resource by addressing water scarcity without impacting the crops health. </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4.Maintain the farmers up to date with fields and crops real time status.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350819" y="-278101"/>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350818" y="1049483"/>
            <a:ext cx="10058401" cy="515547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Smart irrigation systems for precision farming utilize a range of advanced technologies to optimize water usage and improve crop management. Companies such as </a:t>
            </a:r>
            <a:r>
              <a:rPr lang="en-US" sz="1800" b="1" dirty="0">
                <a:latin typeface="Times New Roman" panose="02020603050405020304" pitchFamily="18" charset="0"/>
                <a:cs typeface="Times New Roman" panose="02020603050405020304" pitchFamily="18" charset="0"/>
              </a:rPr>
              <a:t>Netafim</a:t>
            </a:r>
            <a:r>
              <a:rPr lang="en-US" sz="1800" dirty="0">
                <a:latin typeface="Times New Roman" panose="02020603050405020304" pitchFamily="18" charset="0"/>
                <a:cs typeface="Times New Roman" panose="02020603050405020304" pitchFamily="18" charset="0"/>
              </a:rPr>
              <a:t> and </a:t>
            </a:r>
            <a:r>
              <a:rPr lang="en-US" sz="1800" b="1" dirty="0">
                <a:latin typeface="Times New Roman" panose="02020603050405020304" pitchFamily="18" charset="0"/>
                <a:cs typeface="Times New Roman" panose="02020603050405020304" pitchFamily="18" charset="0"/>
              </a:rPr>
              <a:t>John Deere</a:t>
            </a:r>
            <a:r>
              <a:rPr lang="en-US" sz="1800" dirty="0">
                <a:latin typeface="Times New Roman" panose="02020603050405020304" pitchFamily="18" charset="0"/>
                <a:cs typeface="Times New Roman" panose="02020603050405020304" pitchFamily="18" charset="0"/>
              </a:rPr>
              <a:t> are leaders in this field, offering solutions that integrate soil moisture sensors, weather data, and automated controllers to ensure precise irrigation. </a:t>
            </a:r>
          </a:p>
          <a:p>
            <a:pPr algn="just">
              <a:lnSpc>
                <a:spcPct val="150000"/>
              </a:lnSpc>
            </a:pPr>
            <a:r>
              <a:rPr lang="en-US" sz="1800" b="1" dirty="0">
                <a:latin typeface="Times New Roman" panose="02020603050405020304" pitchFamily="18" charset="0"/>
                <a:cs typeface="Times New Roman" panose="02020603050405020304" pitchFamily="18" charset="0"/>
              </a:rPr>
              <a:t>Netafim’s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Techline</a:t>
            </a:r>
            <a:r>
              <a:rPr lang="en-US" sz="1800" dirty="0">
                <a:latin typeface="Times New Roman" panose="02020603050405020304" pitchFamily="18" charset="0"/>
                <a:cs typeface="Times New Roman" panose="02020603050405020304" pitchFamily="18" charset="0"/>
              </a:rPr>
              <a:t> and SmartNet systems, for example, help deliver the exact amount of water needed to crops, minimizing waste and enhancing yields. Similarly, </a:t>
            </a:r>
            <a:r>
              <a:rPr lang="en-US" sz="1800" b="1" dirty="0">
                <a:latin typeface="Times New Roman" panose="02020603050405020304" pitchFamily="18" charset="0"/>
                <a:cs typeface="Times New Roman" panose="02020603050405020304" pitchFamily="18" charset="0"/>
              </a:rPr>
              <a:t>John Deere’s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FieldConnect</a:t>
            </a:r>
            <a:r>
              <a:rPr lang="en-US" sz="1800" dirty="0">
                <a:latin typeface="Times New Roman" panose="02020603050405020304" pitchFamily="18" charset="0"/>
                <a:cs typeface="Times New Roman" panose="02020603050405020304" pitchFamily="18" charset="0"/>
              </a:rPr>
              <a:t> system integrates with their other agricultural equipment to provide real-time irrigation management.</a:t>
            </a:r>
          </a:p>
          <a:p>
            <a:pPr algn="just">
              <a:lnSpc>
                <a:spcPct val="150000"/>
              </a:lnSpc>
            </a:pPr>
            <a:r>
              <a:rPr lang="en-US" sz="1800" b="1" dirty="0" err="1">
                <a:latin typeface="Times New Roman" panose="02020603050405020304" pitchFamily="18" charset="0"/>
                <a:cs typeface="Times New Roman" panose="02020603050405020304" pitchFamily="18" charset="0"/>
              </a:rPr>
              <a:t>Rachio</a:t>
            </a:r>
            <a:r>
              <a:rPr lang="en-US" sz="1800" dirty="0">
                <a:latin typeface="Times New Roman" panose="02020603050405020304" pitchFamily="18" charset="0"/>
                <a:cs typeface="Times New Roman" panose="02020603050405020304" pitchFamily="18" charset="0"/>
              </a:rPr>
              <a:t>, known for its smart sprinkler controllers, brings ease of use to both residential and commercial applications, with features that include weather-based scheduling and soil moisture monitoring. </a:t>
            </a:r>
            <a:r>
              <a:rPr lang="en-US" sz="1800" b="1" dirty="0">
                <a:latin typeface="Times New Roman" panose="02020603050405020304" pitchFamily="18" charset="0"/>
                <a:cs typeface="Times New Roman" panose="02020603050405020304" pitchFamily="18" charset="0"/>
              </a:rPr>
              <a:t>Rain Bird</a:t>
            </a:r>
            <a:r>
              <a:rPr lang="en-US" sz="1800" dirty="0">
                <a:latin typeface="Times New Roman" panose="02020603050405020304" pitchFamily="18" charset="0"/>
                <a:cs typeface="Times New Roman" panose="02020603050405020304" pitchFamily="18" charset="0"/>
              </a:rPr>
              <a:t> offers a comprehensive suite of irrigation solutions, including the ESP-Me and IC System, which utilize weather-based controllers and data analytics to enhance irrigation efficiency.</a:t>
            </a:r>
          </a:p>
          <a:p>
            <a:pPr marL="0" indent="0">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330036" y="-356466"/>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435677" y="1092922"/>
            <a:ext cx="9320646" cy="5152014"/>
          </a:xfrm>
        </p:spPr>
        <p:txBody>
          <a:bodyPr>
            <a:normAutofit lnSpcReduction="10000"/>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High Initial Cost</a:t>
            </a:r>
            <a:r>
              <a:rPr lang="en-US" sz="1800" dirty="0">
                <a:latin typeface="Times New Roman" panose="02020603050405020304" pitchFamily="18" charset="0"/>
                <a:cs typeface="Times New Roman" panose="02020603050405020304" pitchFamily="18" charset="0"/>
              </a:rPr>
              <a:t>: The initial investment for smart irrigation systems can be significant. This includes the cost of sensors, controllers, software, and installation. For small-scale or less affluent farmers, this can be a barrier.</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Maintenance and Reliability</a:t>
            </a:r>
            <a:r>
              <a:rPr lang="en-US" sz="1800" dirty="0">
                <a:latin typeface="Times New Roman" panose="02020603050405020304" pitchFamily="18" charset="0"/>
                <a:cs typeface="Times New Roman" panose="02020603050405020304" pitchFamily="18" charset="0"/>
              </a:rPr>
              <a:t>: Smart irrigation systems rely on various components such as sensors, weather stations, and control units, which can require regular maintenance. Malfunctions or failures in any part of the system can affect overall performance.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Dependence on Technology</a:t>
            </a:r>
            <a:r>
              <a:rPr lang="en-US" sz="1800" dirty="0">
                <a:latin typeface="Times New Roman" panose="02020603050405020304" pitchFamily="18" charset="0"/>
                <a:cs typeface="Times New Roman" panose="02020603050405020304" pitchFamily="18" charset="0"/>
              </a:rPr>
              <a:t>: These systems depend on technology and power sources. In areas with unreliable electricity or internet connectivity, maintaining and operating the system could be problematic.</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Management</a:t>
            </a:r>
            <a:r>
              <a:rPr lang="en-US" sz="1800" dirty="0">
                <a:latin typeface="Times New Roman" panose="02020603050405020304" pitchFamily="18" charset="0"/>
                <a:cs typeface="Times New Roman" panose="02020603050405020304" pitchFamily="18" charset="0"/>
              </a:rPr>
              <a:t>: The amount of data generated by smart irrigation systems can be overwhelming. Farmers need to analyze and interpret this data effectively to make informed decisions, which might require additional tools or expertise.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184563" y="-388649"/>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267692" y="789709"/>
            <a:ext cx="10162308" cy="588125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the system initiation stage the system will load the crops and filed reference metrics that will be used in the decision-making process, then the system will check for user update on those metrics, the user will be able to change the fields layout and crops type and their reference values, if there is no update to the reference metrics values the system will proceeds with irrigation process.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process starts with the water pump status is off and if it’s a startup process the system will proceed to the next stage without entering the sleep status, else if it’s a user direct control to turn off the water pump the system will adjust the sleep timer based on user configuration, else if it’s a system control to turn the water pump off it will proceeds to the next stage without updating the sleep timer. In the next stage, the system will acquire the sensory data from the fields sensory stations and the water tank station.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First the system will check the rain sensor and based on its reading, it will decide whether to restart the process or to proceed to the next step. In the next step, the system will fetch the weather forecast by contacting weather forecast service API and it will use the element of the rain chance and compare it to the threshold value and decides whether to continue the process or restart it.</a:t>
            </a: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367703" y="-288636"/>
            <a:ext cx="10058400" cy="1449388"/>
          </a:xfrm>
        </p:spPr>
        <p:txBody>
          <a:bodyPr>
            <a:normAutofit/>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498889" y="964767"/>
            <a:ext cx="9927214" cy="492846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Water Efficiency</a:t>
            </a:r>
            <a:r>
              <a:rPr lang="en-US" sz="1800" dirty="0">
                <a:latin typeface="Times New Roman" panose="02020603050405020304" pitchFamily="18" charset="0"/>
                <a:cs typeface="Times New Roman" panose="02020603050405020304" pitchFamily="18" charset="0"/>
              </a:rPr>
              <a:t>: Smart irrigation systems use real-time data to optimize water use. This helps ensure that crops receive the right amount of water, reducing waste and conserving this precious resource.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 Savings</a:t>
            </a:r>
            <a:r>
              <a:rPr lang="en-US" sz="1800" dirty="0">
                <a:latin typeface="Times New Roman" panose="02020603050405020304" pitchFamily="18" charset="0"/>
                <a:cs typeface="Times New Roman" panose="02020603050405020304" pitchFamily="18" charset="0"/>
              </a:rPr>
              <a:t>: By optimizing water usage, these systems can lower water bills and reduce the need for energy to pump and distribute water. This can lead to significant cost savings over time.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Increased Crop Yields</a:t>
            </a:r>
            <a:r>
              <a:rPr lang="en-US" sz="1800" dirty="0">
                <a:latin typeface="Times New Roman" panose="02020603050405020304" pitchFamily="18" charset="0"/>
                <a:cs typeface="Times New Roman" panose="02020603050405020304" pitchFamily="18" charset="0"/>
              </a:rPr>
              <a:t>: Precision irrigation helps maintain optimal soil moisture levels, which can enhance crop health and increase yields. Healthy crops are less susceptible to stress and disease, leading to better overall production.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Labor</a:t>
            </a:r>
            <a:r>
              <a:rPr lang="en-US" sz="1800" dirty="0">
                <a:latin typeface="Times New Roman" panose="02020603050405020304" pitchFamily="18" charset="0"/>
                <a:cs typeface="Times New Roman" panose="02020603050405020304" pitchFamily="18" charset="0"/>
              </a:rPr>
              <a:t>: Automating the irrigation process reduces the need for manual monitoring and adjustment. This can save time and labor costs for farmers, allowing them to focus on other aspects of farm management.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350819" y="-392113"/>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634838" y="923131"/>
            <a:ext cx="9490362" cy="501173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Agriculture is one of the most important pillars of the economy and the stability of society depends on the stability of the availability of food commodities. All societies aspire to obtain this stability by producing what the society needs of food commodities locally, to do so societies seek to reclaim land, provide water sources, invest in the agricultural sector and work on developing it to reach the best yield from the available sources of land, water, and labor.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One of the ways to develop the agricultural sector is to work on improving the used irrigation systems. In traditional irrigation systems, the farmer manually and periodically starts the irrigation process.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worker determines the time intervals for the irrigation process and between them by visual observation, which may not be accurate due to the different levels of saturation between the surface of the soil from within, and this may lead to ineffective irrigation of crops and waste of limited water sources.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477241" y="446809"/>
            <a:ext cx="9237518" cy="516428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Or the opposite may happen, an insufficient and irregular irrigation will have a negative impact on crops health and yield. The Internet of Things (IoT) movement plays a major role in the development of various fields, and it does so by providing smart and easy-to-contain solutions to traditional and emerging problems.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IoT plays an important role in many areas, one of that is agricultural sector by which in future it will aliment millions of individuals on the earth. Precision agriculture relies heavily on the technological solutions that IoT provides, adopting at a wild scale for precision agriculture by the help of IoT will help to provide aliment to all societies in the future.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paper presents a smart irrigation system that deals with water scarcity and adapt the irrigation process based on the availability of water in the main tank and weather conditions while keeping the soil moister level within a certain range that is best for the farmed crops. </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340427" y="-221962"/>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227426"/>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Sensors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Control Units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Data Collection and Analysis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Communication Systems</a:t>
            </a: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222665" y="192449"/>
            <a:ext cx="10058400" cy="1449388"/>
          </a:xfrm>
        </p:spPr>
        <p:txBody>
          <a:bodyPr>
            <a:normAutofit fontScale="90000"/>
          </a:bodyPr>
          <a:lstStyle/>
          <a:p>
            <a:r>
              <a:rPr lang="en-IN" sz="4000" b="1" dirty="0"/>
              <a:t>Sensors</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711758" y="1039091"/>
            <a:ext cx="9209087" cy="5133831"/>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Soil Moisture Sensors</a:t>
            </a:r>
            <a:r>
              <a:rPr lang="en-US" sz="1800" dirty="0">
                <a:latin typeface="Times New Roman" panose="02020603050405020304" pitchFamily="18" charset="0"/>
                <a:cs typeface="Times New Roman" panose="02020603050405020304" pitchFamily="18" charset="0"/>
              </a:rPr>
              <a:t>: Measure the moisture levels in the soil to determine when and how much irrigation is needed.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Weather Sensors</a:t>
            </a:r>
            <a:r>
              <a:rPr lang="en-US" sz="1800" dirty="0">
                <a:latin typeface="Times New Roman" panose="02020603050405020304" pitchFamily="18" charset="0"/>
                <a:cs typeface="Times New Roman" panose="02020603050405020304" pitchFamily="18" charset="0"/>
              </a:rPr>
              <a:t>: Include rain gauges, temperature sensors, humidity sensors, and wind speed sensors to provide data on current and forecasted weather conditions.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Soil Temperature Sensors</a:t>
            </a:r>
            <a:r>
              <a:rPr lang="en-US" sz="1800" dirty="0">
                <a:latin typeface="Times New Roman" panose="02020603050405020304" pitchFamily="18" charset="0"/>
                <a:cs typeface="Times New Roman" panose="02020603050405020304" pitchFamily="18" charset="0"/>
              </a:rPr>
              <a:t>: Monitor soil temperature, which can influence plant growth and water needs.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Water Flow Sensors</a:t>
            </a:r>
            <a:r>
              <a:rPr lang="en-US" sz="1800" dirty="0">
                <a:latin typeface="Times New Roman" panose="02020603050405020304" pitchFamily="18" charset="0"/>
                <a:cs typeface="Times New Roman" panose="02020603050405020304" pitchFamily="18" charset="0"/>
              </a:rPr>
              <a:t>: Track the amount of water being used and detect any leaks or blockages in the irrigation system.</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267691" y="249382"/>
            <a:ext cx="10058400" cy="1449388"/>
          </a:xfrm>
        </p:spPr>
        <p:txBody>
          <a:bodyPr>
            <a:normAutofit fontScale="90000"/>
          </a:bodyPr>
          <a:lstStyle/>
          <a:p>
            <a:r>
              <a:rPr lang="en-IN" sz="4000" b="1" dirty="0"/>
              <a:t>Control Units</a:t>
            </a:r>
            <a:br>
              <a:rPr lang="en-IN" sz="2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171700" y="1174173"/>
            <a:ext cx="8752609" cy="503865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Irrigation Controllers</a:t>
            </a:r>
            <a:r>
              <a:rPr lang="en-US" sz="1800" dirty="0">
                <a:latin typeface="Times New Roman" panose="02020603050405020304" pitchFamily="18" charset="0"/>
                <a:cs typeface="Times New Roman" panose="02020603050405020304" pitchFamily="18" charset="0"/>
              </a:rPr>
              <a:t>: Automated devices that manage the timing and duration of irrigation based on input from sensors and weather forecasts.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Gate Valves and Solenoids</a:t>
            </a:r>
            <a:r>
              <a:rPr lang="en-US" sz="1800" dirty="0">
                <a:latin typeface="Times New Roman" panose="02020603050405020304" pitchFamily="18" charset="0"/>
                <a:cs typeface="Times New Roman" panose="02020603050405020304" pitchFamily="18" charset="0"/>
              </a:rPr>
              <a:t>: Regulate the flow of water to different zones or sections of the field based on controller commands.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319645" y="105858"/>
            <a:ext cx="10058400" cy="1449388"/>
          </a:xfrm>
        </p:spPr>
        <p:txBody>
          <a:bodyPr/>
          <a:lstStyle/>
          <a:p>
            <a:r>
              <a:rPr lang="en-IN" b="1" dirty="0"/>
              <a:t>Data Collection and Analysis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737014" y="1184563"/>
            <a:ext cx="8717972" cy="484288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Loggers</a:t>
            </a:r>
            <a:r>
              <a:rPr lang="en-US" sz="1800" dirty="0">
                <a:latin typeface="Times New Roman" panose="02020603050405020304" pitchFamily="18" charset="0"/>
                <a:cs typeface="Times New Roman" panose="02020603050405020304" pitchFamily="18" charset="0"/>
              </a:rPr>
              <a:t>: Record data from sensors and other inputs over time for analysis and historical reference.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Cloud-based Platforms</a:t>
            </a:r>
            <a:r>
              <a:rPr lang="en-US" sz="1800" dirty="0">
                <a:latin typeface="Times New Roman" panose="02020603050405020304" pitchFamily="18" charset="0"/>
                <a:cs typeface="Times New Roman" panose="02020603050405020304" pitchFamily="18" charset="0"/>
              </a:rPr>
              <a:t>: Store and process data collected from various sensors. These platforms often provide analytics, visualization tools, and historical data tracking.</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631373" y="-311727"/>
            <a:ext cx="9840192" cy="2337954"/>
          </a:xfrm>
        </p:spPr>
        <p:txBody>
          <a:bodyPr/>
          <a:lstStyle/>
          <a:p>
            <a:r>
              <a:rPr lang="en-IN" b="1" dirty="0"/>
              <a:t>Communication Systems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270414" y="1355870"/>
            <a:ext cx="8562109" cy="4313598"/>
          </a:xfrm>
        </p:spPr>
        <p:txBody>
          <a:bodyPr>
            <a:normAutofit/>
          </a:bodyPr>
          <a:lstStyle/>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Wireless Networks</a:t>
            </a:r>
            <a:r>
              <a:rPr lang="en-IN" sz="1800" dirty="0">
                <a:latin typeface="Times New Roman" panose="02020603050405020304" pitchFamily="18" charset="0"/>
                <a:cs typeface="Times New Roman" panose="02020603050405020304" pitchFamily="18" charset="0"/>
              </a:rPr>
              <a:t>: Enable communication between sensors, controllers, and central systems. Technologies include Wi-Fi, Zigbee, </a:t>
            </a:r>
            <a:r>
              <a:rPr lang="en-IN" sz="1800" dirty="0" err="1">
                <a:latin typeface="Times New Roman" panose="02020603050405020304" pitchFamily="18" charset="0"/>
                <a:cs typeface="Times New Roman" panose="02020603050405020304" pitchFamily="18" charset="0"/>
              </a:rPr>
              <a:t>LoRaWAN</a:t>
            </a:r>
            <a:r>
              <a:rPr lang="en-IN" sz="1800" dirty="0">
                <a:latin typeface="Times New Roman" panose="02020603050405020304" pitchFamily="18" charset="0"/>
                <a:cs typeface="Times New Roman" panose="02020603050405020304" pitchFamily="18" charset="0"/>
              </a:rPr>
              <a:t>, or cellular networks.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Internet of Things (IoT) Integration</a:t>
            </a:r>
            <a:r>
              <a:rPr lang="en-IN" sz="1800" dirty="0">
                <a:latin typeface="Times New Roman" panose="02020603050405020304" pitchFamily="18" charset="0"/>
                <a:cs typeface="Times New Roman" panose="02020603050405020304" pitchFamily="18" charset="0"/>
              </a:rPr>
              <a:t>: Connects various devices and sensors to a central system for seamless data exchange and control</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p:nvPr>
        </p:nvSpPr>
        <p:spPr>
          <a:xfrm>
            <a:off x="1286886" y="-140019"/>
            <a:ext cx="9905998" cy="1478570"/>
          </a:xfrm>
        </p:spPr>
        <p:txBody>
          <a:bodyPr/>
          <a:lstStyle/>
          <a:p>
            <a:r>
              <a:rPr lang="en-IN" b="1" dirty="0"/>
              <a:t>Software Details</a:t>
            </a:r>
          </a:p>
        </p:txBody>
      </p:sp>
      <p:sp>
        <p:nvSpPr>
          <p:cNvPr id="6" name="Content Placeholder 5">
            <a:extLst>
              <a:ext uri="{FF2B5EF4-FFF2-40B4-BE49-F238E27FC236}">
                <a16:creationId xmlns:a16="http://schemas.microsoft.com/office/drawing/2014/main" id="{AD1CB9D1-026A-3937-36FE-E047D9B38F15}"/>
              </a:ext>
            </a:extLst>
          </p:cNvPr>
          <p:cNvSpPr>
            <a:spLocks noGrp="1"/>
          </p:cNvSpPr>
          <p:nvPr>
            <p:ph idx="1"/>
          </p:nvPr>
        </p:nvSpPr>
        <p:spPr>
          <a:xfrm>
            <a:off x="1698120" y="1338551"/>
            <a:ext cx="9083529" cy="4452650"/>
          </a:xfrm>
        </p:spPr>
        <p:txBody>
          <a:bodyPr>
            <a:normAutofit/>
          </a:bodyPr>
          <a:lstStyle/>
          <a:p>
            <a:pPr algn="just">
              <a:lnSpc>
                <a:spcPct val="150000"/>
              </a:lnSpc>
            </a:pPr>
            <a:r>
              <a:rPr lang="en-US" sz="19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9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401113" y="0"/>
            <a:ext cx="3015023" cy="1219777"/>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724891" y="131286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246909" y="-356466"/>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444336" y="1092922"/>
            <a:ext cx="9382991" cy="512084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381991" y="-24288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2060864" y="971622"/>
            <a:ext cx="8749145" cy="4914756"/>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569027" y="-86302"/>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381991" y="1134485"/>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433946" y="-19006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143991" y="1259321"/>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413163" y="-274638"/>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536194" y="768928"/>
            <a:ext cx="9812338" cy="592281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quality and efficiency of the irrigation system in agriculture is a key factor to the success of crops. Water scarcity, desertification, and food shortage in many areas in the world has mad precision agriculture a necessity. From that, the idea of a smart irrigation system developed by utilizing new technologies in the field of IoT and new technologies in the field of agriculture to reach the goal of precision agriculture.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paper presents a model of a smart irrigation system that supports different fields and different crops. The proposed system utilizes sensory stations in each field that measures the soil moisture levels along with air temperature, humidity, and rain intensity and communicate that information to the main station wirelessly through ZigBee, in the main station it uses that information along with weather forecast to control the irrigation process, with an option of manual overwrites by the user.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system beneficial in reducing water wastage, keeping the crops in optimal conditions, reducing the need for manpower, save time and always keeps the farmer aware of the farm conditions. There are some limitations to the system, that’s include physical security of the sensory stations, the distance between the sensory station and the main station.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106</TotalTime>
  <Words>2291</Words>
  <Application>Microsoft Office PowerPoint</Application>
  <PresentationFormat>Widescreen</PresentationFormat>
  <Paragraphs>81</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Times New Roman</vt:lpstr>
      <vt:lpstr>Tw Cen MT</vt:lpstr>
      <vt:lpstr>Circuit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Sensors  </vt:lpstr>
      <vt:lpstr>Control Units  </vt:lpstr>
      <vt:lpstr>Data Collection and Analysis </vt:lpstr>
      <vt:lpstr>Communication Systems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17</cp:revision>
  <dcterms:created xsi:type="dcterms:W3CDTF">2024-08-14T12:13:16Z</dcterms:created>
  <dcterms:modified xsi:type="dcterms:W3CDTF">2024-09-13T16:01:22Z</dcterms:modified>
</cp:coreProperties>
</file>