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2" r:id="rId17"/>
    <p:sldId id="273" r:id="rId18"/>
    <p:sldId id="274" r:id="rId19"/>
    <p:sldId id="275" r:id="rId20"/>
    <p:sldId id="276"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0560683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7055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88692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37248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13-09-2024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43770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13-09-2024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42787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13-09-2024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89135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96719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11133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18503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467772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769802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582508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669264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088629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866464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03601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13-09-2024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397806690"/>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452255" y="2905780"/>
            <a:ext cx="8032172" cy="523220"/>
          </a:xfrm>
          <a:prstGeom prst="rect">
            <a:avLst/>
          </a:prstGeom>
          <a:noFill/>
        </p:spPr>
        <p:txBody>
          <a:bodyPr wrap="square">
            <a:spAutoFit/>
          </a:bodyPr>
          <a:lstStyle/>
          <a:p>
            <a:r>
              <a:rPr lang="en-IN" sz="2800" dirty="0"/>
              <a:t>Mobile App for Direct Market Access for Farmers</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249382" y="-132557"/>
            <a:ext cx="10058400" cy="1449388"/>
          </a:xfrm>
        </p:spPr>
        <p:txBody>
          <a:bodyPr/>
          <a:lstStyle/>
          <a:p>
            <a:r>
              <a:rPr lang="en-US" b="1" dirty="0"/>
              <a:t>Abstract</a:t>
            </a:r>
            <a:endParaRPr lang="en-IN" b="1"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246910" y="488372"/>
            <a:ext cx="9850581" cy="4696691"/>
          </a:xfrm>
        </p:spPr>
        <p:txBody>
          <a:bodyPr>
            <a:normAutofit/>
          </a:bodyPr>
          <a:lstStyle/>
          <a:p>
            <a:pPr algn="just">
              <a:lnSpc>
                <a:spcPct val="150000"/>
              </a:lnSpc>
              <a:buFont typeface="Arial" panose="020B0604020202020204" pitchFamily="34" charset="0"/>
              <a:buChar char="•"/>
            </a:pPr>
            <a:r>
              <a:rPr lang="en-US" sz="1800" dirty="0"/>
              <a:t>Background: Farmers often face challenges in accessing markets, leading to lower income due to middlemen. This gap restricts their ability to sell produce at fair prices. Description: Create a mobile application that connects farmers directly with consumers and retailers. </a:t>
            </a:r>
          </a:p>
          <a:p>
            <a:pPr algn="just">
              <a:lnSpc>
                <a:spcPct val="150000"/>
              </a:lnSpc>
            </a:pPr>
            <a:r>
              <a:rPr lang="en-US" sz="1800" dirty="0"/>
              <a:t>The app should include features for listing produce, negotiating prices, and managing transactions, thereby reducing dependence on intermediaries. Expected Solution: A user-friendly mobile platform that enables farmers to showcase their products and connect with buyers directly, enhancing their income potential.</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0391" y="-325293"/>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080656" y="686738"/>
            <a:ext cx="10349344" cy="5484523"/>
          </a:xfrm>
        </p:spPr>
        <p:txBody>
          <a:bodyPr>
            <a:noAutofit/>
          </a:bodyPr>
          <a:lstStyle/>
          <a:p>
            <a:pPr algn="just">
              <a:lnSpc>
                <a:spcPct val="150000"/>
              </a:lnSpc>
              <a:buFont typeface="Arial" panose="020B0604020202020204" pitchFamily="34" charset="0"/>
              <a:buChar char="•"/>
            </a:pPr>
            <a:r>
              <a:rPr lang="en-US" dirty="0"/>
              <a:t>The primary objective of a mobile app for direct market access for farmers is to empower agricultural producers by providing them with a streamlined, user-friendly platform to connect directly with buyers, thereby eliminating intermediaries and enhancing their market reach. </a:t>
            </a:r>
          </a:p>
          <a:p>
            <a:pPr algn="just">
              <a:lnSpc>
                <a:spcPct val="150000"/>
              </a:lnSpc>
              <a:buFont typeface="Arial" panose="020B0604020202020204" pitchFamily="34" charset="0"/>
              <a:buChar char="•"/>
            </a:pPr>
            <a:r>
              <a:rPr lang="en-US" dirty="0"/>
              <a:t>By facilitating direct transactions, the app aims to increase the profitability of farmers by enabling them to negotiate better prices and manage their sales more efficiently. It seeks to bridge the gap between rural producers and urban consumers, offering farmers valuable tools for inventory management, real-time order tracking, and market insights. </a:t>
            </a:r>
          </a:p>
          <a:p>
            <a:pPr algn="just">
              <a:lnSpc>
                <a:spcPct val="150000"/>
              </a:lnSpc>
              <a:buFont typeface="Arial" panose="020B0604020202020204" pitchFamily="34" charset="0"/>
              <a:buChar char="•"/>
            </a:pPr>
            <a:r>
              <a:rPr lang="en-US" dirty="0"/>
              <a:t>Additionally, the app is designed to enhance transparency and build trust between farmers and buyers through direct communication and reliable transaction processes. Ultimately, the goal is to foster a more equitable and sustainable agricultural marketplace where farmers can thrive, consumers have access to fresh, locally-sourced products, and the supply chain is optimized for efficiency and fairness.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460375"/>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270723" y="264319"/>
            <a:ext cx="9182532" cy="4894407"/>
          </a:xfrm>
        </p:spPr>
        <p:txBody>
          <a:bodyPr>
            <a:normAutofit/>
          </a:bodyPr>
          <a:lstStyle/>
          <a:p>
            <a:pPr algn="just">
              <a:lnSpc>
                <a:spcPct val="150000"/>
              </a:lnSpc>
              <a:buFont typeface="Arial" panose="020B0604020202020204" pitchFamily="34" charset="0"/>
              <a:buChar char="•"/>
            </a:pPr>
            <a:r>
              <a:rPr lang="en-US" dirty="0"/>
              <a:t>The Farmer's E-Commerce Application, henceforth referred to as "</a:t>
            </a:r>
            <a:r>
              <a:rPr lang="en-US" dirty="0" err="1"/>
              <a:t>HarvestHub</a:t>
            </a:r>
            <a:r>
              <a:rPr lang="en-US" dirty="0"/>
              <a:t>," emerges as a response to these challenges. </a:t>
            </a:r>
          </a:p>
          <a:p>
            <a:pPr algn="just">
              <a:lnSpc>
                <a:spcPct val="150000"/>
              </a:lnSpc>
              <a:buFont typeface="Arial" panose="020B0604020202020204" pitchFamily="34" charset="0"/>
              <a:buChar char="•"/>
            </a:pPr>
            <a:r>
              <a:rPr lang="en-US" dirty="0"/>
              <a:t>The application is envisioned as a comprehensive platform, encompassing the trading of perishable goods such as fruits and vegetables, the exchange of high-quality seeds, and the procurement of fertilizers. </a:t>
            </a:r>
          </a:p>
          <a:p>
            <a:pPr algn="just">
              <a:lnSpc>
                <a:spcPct val="150000"/>
              </a:lnSpc>
              <a:buFont typeface="Arial" panose="020B0604020202020204" pitchFamily="34" charset="0"/>
              <a:buChar char="•"/>
            </a:pPr>
            <a:r>
              <a:rPr lang="en-US" dirty="0"/>
              <a:t>Beyond its commercial aspects, </a:t>
            </a:r>
            <a:r>
              <a:rPr lang="en-US" dirty="0" err="1"/>
              <a:t>HarvestHub</a:t>
            </a:r>
            <a:r>
              <a:rPr lang="en-US" dirty="0"/>
              <a:t> aims to bridge the technological gap by incorporating an interface designed in the native language of the farmers it serves within the advanced agricultural sector.</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42081" y="-206375"/>
            <a:ext cx="10058400" cy="1449388"/>
          </a:xfrm>
        </p:spPr>
        <p:txBody>
          <a:bodyPr/>
          <a:lstStyle/>
          <a:p>
            <a:r>
              <a:rPr lang="en-US" b="1" dirty="0"/>
              <a:t>Disadvantage</a:t>
            </a:r>
            <a:endParaRPr lang="en-IN" b="1"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101436" y="976745"/>
            <a:ext cx="8936182" cy="5444835"/>
          </a:xfrm>
        </p:spPr>
        <p:txBody>
          <a:bodyPr>
            <a:normAutofit/>
          </a:bodyPr>
          <a:lstStyle/>
          <a:p>
            <a:pPr algn="just">
              <a:lnSpc>
                <a:spcPct val="150000"/>
              </a:lnSpc>
              <a:buFont typeface="Arial" panose="020B0604020202020204" pitchFamily="34" charset="0"/>
              <a:buChar char="•"/>
            </a:pPr>
            <a:r>
              <a:rPr lang="en-US" b="1" dirty="0"/>
              <a:t>Digital Literacy and Accessibility</a:t>
            </a:r>
            <a:r>
              <a:rPr lang="en-US" dirty="0"/>
              <a:t>: Not all farmers may be comfortable with or have access to modern technology. Those who are less tech-savvy or lack smartphone access could be excluded from using the app effectively</a:t>
            </a:r>
          </a:p>
          <a:p>
            <a:pPr algn="just">
              <a:lnSpc>
                <a:spcPct val="150000"/>
              </a:lnSpc>
              <a:buFont typeface="Arial" panose="020B0604020202020204" pitchFamily="34" charset="0"/>
              <a:buChar char="•"/>
            </a:pPr>
            <a:r>
              <a:rPr lang="en-US" b="1" dirty="0"/>
              <a:t>Internet Connectivity</a:t>
            </a:r>
            <a:r>
              <a:rPr lang="en-US" dirty="0"/>
              <a:t>: Reliable internet access is crucial for using mobile apps. In rural or remote areas, connectivity issues can hinder the app’s effectiveness, making it challenging for farmers to interact with the market.</a:t>
            </a:r>
          </a:p>
          <a:p>
            <a:pPr algn="just">
              <a:lnSpc>
                <a:spcPct val="150000"/>
              </a:lnSpc>
              <a:buFont typeface="Arial" panose="020B0604020202020204" pitchFamily="34" charset="0"/>
              <a:buChar char="•"/>
            </a:pPr>
            <a:r>
              <a:rPr lang="en-US" b="1" dirty="0"/>
              <a:t>Costs</a:t>
            </a:r>
            <a:r>
              <a:rPr lang="en-US" dirty="0"/>
              <a:t>: While the app itself might be free or low-cost, there can be hidden costs such as data usage charges or the need for a smartphone. These costs can be a burden for farmers with limited financial resources.</a:t>
            </a:r>
          </a:p>
          <a:p>
            <a:pPr algn="just">
              <a:lnSpc>
                <a:spcPct val="150000"/>
              </a:lnSpc>
              <a:buFont typeface="Arial" panose="020B0604020202020204" pitchFamily="34" charset="0"/>
              <a:buChar char="•"/>
            </a:pPr>
            <a:r>
              <a:rPr lang="en-US" b="1" dirty="0"/>
              <a:t>Market Saturation</a:t>
            </a:r>
            <a:r>
              <a:rPr lang="en-US" dirty="0"/>
              <a:t>: If many farmers use the same app, the market might become saturated with similar products, making it harder for individual farmers to stand out or get fair prices.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66254" y="-300038"/>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592282" y="800101"/>
            <a:ext cx="11274136" cy="5829300"/>
          </a:xfrm>
        </p:spPr>
        <p:txBody>
          <a:bodyPr>
            <a:noAutofit/>
          </a:bodyPr>
          <a:lstStyle/>
          <a:p>
            <a:pPr algn="just">
              <a:lnSpc>
                <a:spcPct val="150000"/>
              </a:lnSpc>
              <a:buFont typeface="Arial" panose="020B0604020202020204" pitchFamily="34" charset="0"/>
              <a:buChar char="•"/>
            </a:pPr>
            <a:r>
              <a:rPr lang="en-US" dirty="0"/>
              <a:t>However, unreliable internet access inhibits effective communication, hindering the flow of vital information to the farmers' doorstep. The lack of internet connectivity also impacts the education and training of farmers. Online workshops, webinars, and e-learning platforms have become instrumental in imparting knowledge about the latest farming techniques and sustainable practices.</a:t>
            </a:r>
          </a:p>
          <a:p>
            <a:pPr algn="just">
              <a:lnSpc>
                <a:spcPct val="150000"/>
              </a:lnSpc>
              <a:buFont typeface="Arial" panose="020B0604020202020204" pitchFamily="34" charset="0"/>
              <a:buChar char="•"/>
            </a:pPr>
            <a:r>
              <a:rPr lang="en-US" dirty="0"/>
              <a:t> But without proper access to these resources, farmers may find it challenging to stay updated and adapt to evolving agricultural trends. To address these issues and bridge the digital divide, concerted efforts are required from governments, NGOs, and private enterprises. </a:t>
            </a:r>
          </a:p>
          <a:p>
            <a:pPr algn="just">
              <a:lnSpc>
                <a:spcPct val="150000"/>
              </a:lnSpc>
              <a:buFont typeface="Arial" panose="020B0604020202020204" pitchFamily="34" charset="0"/>
              <a:buChar char="•"/>
            </a:pPr>
            <a:r>
              <a:rPr lang="en-US" dirty="0"/>
              <a:t>Investment in improving internet infrastructure in rural areas must be prioritized to enable farmers to harness the full potential of mobile applications and digital resources. Implementing cost-effective solutions like community Wi-Fi zones or satellite-based internet services can help extend connectivity to the remotest corners. </a:t>
            </a:r>
          </a:p>
          <a:p>
            <a:pPr algn="just">
              <a:lnSpc>
                <a:spcPct val="150000"/>
              </a:lnSpc>
              <a:buFont typeface="Arial" panose="020B0604020202020204" pitchFamily="34" charset="0"/>
              <a:buChar char="•"/>
            </a:pPr>
            <a:r>
              <a:rPr lang="en-US" dirty="0"/>
              <a:t>Additionally, the development of </a:t>
            </a:r>
            <a:r>
              <a:rPr lang="en-US" dirty="0" err="1"/>
              <a:t>offlinecapable</a:t>
            </a:r>
            <a:r>
              <a:rPr lang="en-US" dirty="0"/>
              <a:t> applications can prove beneficial, allowing farmers to access essential information even when offline and synchronize data once they regain internet connectivity. Such applications could store pertinent agricultural information and updates locally on the device, reducing dependence on continuous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207818" y="-200602"/>
            <a:ext cx="10058400" cy="1449388"/>
          </a:xfrm>
        </p:spPr>
        <p:txBody>
          <a:bodyPr>
            <a:normAutofit/>
          </a:bodyPr>
          <a:lstStyle/>
          <a:p>
            <a:r>
              <a:rPr lang="en-US" b="1" dirty="0"/>
              <a:t>Advantage</a:t>
            </a:r>
            <a:endParaRPr lang="en-IN" b="1"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012897" y="949326"/>
            <a:ext cx="10166205" cy="4779963"/>
          </a:xfrm>
        </p:spPr>
        <p:txBody>
          <a:bodyPr>
            <a:normAutofit/>
          </a:bodyPr>
          <a:lstStyle/>
          <a:p>
            <a:pPr algn="just">
              <a:lnSpc>
                <a:spcPct val="150000"/>
              </a:lnSpc>
              <a:buFont typeface="Arial" panose="020B0604020202020204" pitchFamily="34" charset="0"/>
              <a:buChar char="•"/>
            </a:pPr>
            <a:r>
              <a:rPr lang="en-US" b="1" dirty="0"/>
              <a:t>Better Pricing</a:t>
            </a:r>
            <a:r>
              <a:rPr lang="en-US" dirty="0"/>
              <a:t>: By bypassing intermediaries, farmers can often get better prices for their products and potentially increase their profit margins.</a:t>
            </a:r>
          </a:p>
          <a:p>
            <a:pPr algn="just">
              <a:lnSpc>
                <a:spcPct val="150000"/>
              </a:lnSpc>
              <a:buFont typeface="Arial" panose="020B0604020202020204" pitchFamily="34" charset="0"/>
              <a:buChar char="•"/>
            </a:pPr>
            <a:r>
              <a:rPr lang="en-US" b="1" dirty="0"/>
              <a:t>Direct Communication</a:t>
            </a:r>
            <a:r>
              <a:rPr lang="en-US" dirty="0"/>
              <a:t>: The app allows for direct communication between farmers and buyers, which can lead to clearer negotiations, customized orders, and better relationships.</a:t>
            </a:r>
          </a:p>
          <a:p>
            <a:pPr algn="just">
              <a:lnSpc>
                <a:spcPct val="150000"/>
              </a:lnSpc>
              <a:buFont typeface="Arial" panose="020B0604020202020204" pitchFamily="34" charset="0"/>
              <a:buChar char="•"/>
            </a:pPr>
            <a:r>
              <a:rPr lang="en-US" b="1" dirty="0"/>
              <a:t>Enhanced Efficiency</a:t>
            </a:r>
            <a:r>
              <a:rPr lang="en-US" dirty="0"/>
              <a:t>: Farmers can streamline the sales process, reduce paperwork, and manage orders more efficiently through digital platforms, saving time and effort.</a:t>
            </a:r>
          </a:p>
          <a:p>
            <a:pPr algn="just">
              <a:lnSpc>
                <a:spcPct val="150000"/>
              </a:lnSpc>
              <a:buFont typeface="Arial" panose="020B0604020202020204" pitchFamily="34" charset="0"/>
              <a:buChar char="•"/>
            </a:pPr>
            <a:r>
              <a:rPr lang="en-US" b="1" dirty="0"/>
              <a:t>Reduced Dependence on Intermediaries</a:t>
            </a:r>
            <a:r>
              <a:rPr lang="en-US" dirty="0"/>
              <a:t>: By selling directly through the app, farmers can reduce their reliance on middlemen and the associated costs, which can lead to higher profitability.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294986"/>
            <a:ext cx="10058400" cy="1449388"/>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363682" y="737755"/>
            <a:ext cx="11201400" cy="5766954"/>
          </a:xfrm>
        </p:spPr>
        <p:txBody>
          <a:bodyPr>
            <a:normAutofit lnSpcReduction="10000"/>
          </a:bodyPr>
          <a:lstStyle/>
          <a:p>
            <a:pPr algn="just">
              <a:lnSpc>
                <a:spcPct val="150000"/>
              </a:lnSpc>
              <a:buFont typeface="Arial" panose="020B0604020202020204" pitchFamily="34" charset="0"/>
              <a:buChar char="•"/>
            </a:pPr>
            <a:r>
              <a:rPr lang="en-US" dirty="0"/>
              <a:t>In the dynamic landscape of the modern world, mobile applications have emerged as a powerful force, revolutionizing various sectors, and shaping the way people interact with information, services, and markets [1]. </a:t>
            </a:r>
          </a:p>
          <a:p>
            <a:pPr algn="just">
              <a:lnSpc>
                <a:spcPct val="150000"/>
              </a:lnSpc>
              <a:buFont typeface="Arial" panose="020B0604020202020204" pitchFamily="34" charset="0"/>
              <a:buChar char="•"/>
            </a:pPr>
            <a:r>
              <a:rPr lang="en-US" dirty="0"/>
              <a:t>The agricultural sector, a vital component of global economies and livelihoods, has not been immune to the transformative potential of mobile technology. Smallholder farmers, who constitute a significant portion of the agricultural workforce, have long encountered challenges in accessing critical resources, market information, and financial services.</a:t>
            </a:r>
          </a:p>
          <a:p>
            <a:pPr algn="just">
              <a:lnSpc>
                <a:spcPct val="150000"/>
              </a:lnSpc>
              <a:buFont typeface="Arial" panose="020B0604020202020204" pitchFamily="34" charset="0"/>
              <a:buChar char="•"/>
            </a:pPr>
            <a:r>
              <a:rPr lang="en-US" dirty="0"/>
              <a:t> However, the proliferation of mobile applications has provided a unique opportunity to address these barriers, enabling increased productivity, financial inclusion, and sustainable agricultural development [2], [3]. This research study aims to delve into the profound impact of mobile applications on smallholder farmers and their contributions to agricultural development [2], [4].</a:t>
            </a:r>
          </a:p>
          <a:p>
            <a:pPr algn="just">
              <a:lnSpc>
                <a:spcPct val="150000"/>
              </a:lnSpc>
              <a:buFont typeface="Arial" panose="020B0604020202020204" pitchFamily="34" charset="0"/>
              <a:buChar char="•"/>
            </a:pPr>
            <a:r>
              <a:rPr lang="en-US" dirty="0"/>
              <a:t> By exploring the ways these apps empower farmers through real-time access to vital information, market linkages, financial services, resource management optimization, and extension services, we can gain valuable insights into the potential of mobile technology in enhancing rural livelihoods and promoting sustainable agricultural growth. </a:t>
            </a:r>
            <a:endParaRPr lang="en-IN" dirty="0"/>
          </a:p>
        </p:txBody>
      </p:sp>
    </p:spTree>
    <p:extLst>
      <p:ext uri="{BB962C8B-B14F-4D97-AF65-F5344CB8AC3E}">
        <p14:creationId xmlns:p14="http://schemas.microsoft.com/office/powerpoint/2010/main" val="334276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87036" y="-76489"/>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790700" y="846137"/>
            <a:ext cx="10058400" cy="4022725"/>
          </a:xfrm>
        </p:spPr>
        <p:txBody>
          <a:bodyPr>
            <a:normAutofit/>
          </a:bodyPr>
          <a:lstStyle/>
          <a:p>
            <a:pPr algn="just">
              <a:lnSpc>
                <a:spcPct val="150000"/>
              </a:lnSpc>
              <a:buFont typeface="Arial" panose="020B0604020202020204" pitchFamily="34" charset="0"/>
              <a:buChar char="•"/>
            </a:pPr>
            <a:r>
              <a:rPr lang="en-IN" sz="2800" b="1" dirty="0"/>
              <a:t>User Registration and Profiles</a:t>
            </a:r>
          </a:p>
          <a:p>
            <a:pPr algn="just">
              <a:lnSpc>
                <a:spcPct val="150000"/>
              </a:lnSpc>
              <a:buFont typeface="Arial" panose="020B0604020202020204" pitchFamily="34" charset="0"/>
              <a:buChar char="•"/>
            </a:pPr>
            <a:r>
              <a:rPr lang="en-IN" sz="2800" b="1" dirty="0"/>
              <a:t>Analytics and Reporting</a:t>
            </a:r>
          </a:p>
          <a:p>
            <a:pPr algn="just">
              <a:lnSpc>
                <a:spcPct val="150000"/>
              </a:lnSpc>
              <a:buFont typeface="Arial" panose="020B0604020202020204" pitchFamily="34" charset="0"/>
              <a:buChar char="•"/>
            </a:pPr>
            <a:r>
              <a:rPr lang="en-IN" sz="2800" b="1" dirty="0"/>
              <a:t>Order Management</a:t>
            </a:r>
          </a:p>
          <a:p>
            <a:pPr algn="just">
              <a:lnSpc>
                <a:spcPct val="150000"/>
              </a:lnSpc>
              <a:buFont typeface="Arial" panose="020B0604020202020204" pitchFamily="34" charset="0"/>
              <a:buChar char="•"/>
            </a:pPr>
            <a:r>
              <a:rPr lang="en-IN" sz="2800" b="1" dirty="0"/>
              <a:t>Payment Processing</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0" y="394853"/>
            <a:ext cx="10058400" cy="1449388"/>
          </a:xfrm>
        </p:spPr>
        <p:txBody>
          <a:bodyPr>
            <a:normAutofit fontScale="90000"/>
          </a:bodyPr>
          <a:lstStyle/>
          <a:p>
            <a:r>
              <a:rPr lang="en-IN" sz="4000" b="1" dirty="0"/>
              <a:t>User Registration and Profiles</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223386" y="394853"/>
            <a:ext cx="8835014" cy="5050704"/>
          </a:xfrm>
        </p:spPr>
        <p:txBody>
          <a:bodyPr>
            <a:normAutofit/>
          </a:bodyPr>
          <a:lstStyle/>
          <a:p>
            <a:pPr algn="just">
              <a:lnSpc>
                <a:spcPct val="150000"/>
              </a:lnSpc>
              <a:buFont typeface="Arial" panose="020B0604020202020204" pitchFamily="34" charset="0"/>
              <a:buChar char="•"/>
            </a:pPr>
            <a:r>
              <a:rPr lang="en-US" b="1" dirty="0"/>
              <a:t>Farmer Profiles</a:t>
            </a:r>
            <a:r>
              <a:rPr lang="en-US" dirty="0"/>
              <a:t>: Include personal and farm information, product offerings, and certifications.</a:t>
            </a:r>
          </a:p>
          <a:p>
            <a:pPr algn="just">
              <a:lnSpc>
                <a:spcPct val="150000"/>
              </a:lnSpc>
              <a:buFont typeface="Arial" panose="020B0604020202020204" pitchFamily="34" charset="0"/>
              <a:buChar char="•"/>
            </a:pPr>
            <a:r>
              <a:rPr lang="en-US" b="1" dirty="0"/>
              <a:t>Buyer Profiles</a:t>
            </a:r>
            <a:r>
              <a:rPr lang="en-US" dirty="0"/>
              <a:t>: Allow buyers to create profiles with preferences, purchase history, and payment information.</a:t>
            </a:r>
          </a:p>
          <a:p>
            <a:pPr algn="just">
              <a:lnSpc>
                <a:spcPct val="150000"/>
              </a:lnSpc>
              <a:buFont typeface="Arial" panose="020B0604020202020204" pitchFamily="34" charset="0"/>
              <a:buChar char="•"/>
            </a:pPr>
            <a:r>
              <a:rPr lang="en-US" b="1" dirty="0"/>
              <a:t>Authentication</a:t>
            </a:r>
            <a:r>
              <a:rPr lang="en-US" dirty="0"/>
              <a:t>: Secure sign-up and login processes, possibly including multi-factor authentication.</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76645" y="390813"/>
            <a:ext cx="10058400" cy="1449388"/>
          </a:xfrm>
        </p:spPr>
        <p:txBody>
          <a:bodyPr>
            <a:normAutofit fontScale="90000"/>
          </a:bodyPr>
          <a:lstStyle/>
          <a:p>
            <a:r>
              <a:rPr lang="en-IN" sz="4000" b="1" dirty="0"/>
              <a:t>Analytics and Reporting</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426297" y="799811"/>
            <a:ext cx="8268421" cy="5258377"/>
          </a:xfrm>
        </p:spPr>
        <p:txBody>
          <a:bodyPr>
            <a:normAutofit/>
          </a:bodyPr>
          <a:lstStyle/>
          <a:p>
            <a:pPr algn="just">
              <a:lnSpc>
                <a:spcPct val="150000"/>
              </a:lnSpc>
              <a:buFont typeface="Arial" panose="020B0604020202020204" pitchFamily="34" charset="0"/>
              <a:buChar char="•"/>
            </a:pPr>
            <a:r>
              <a:rPr lang="en-US" b="1" dirty="0"/>
              <a:t>Sales Reports</a:t>
            </a:r>
            <a:r>
              <a:rPr lang="en-US" dirty="0"/>
              <a:t>: Provide insights into sales performance, revenue, and other key metrics.</a:t>
            </a:r>
          </a:p>
          <a:p>
            <a:pPr algn="just">
              <a:lnSpc>
                <a:spcPct val="150000"/>
              </a:lnSpc>
              <a:buFont typeface="Arial" panose="020B0604020202020204" pitchFamily="34" charset="0"/>
              <a:buChar char="•"/>
            </a:pPr>
            <a:r>
              <a:rPr lang="en-US" b="1" dirty="0"/>
              <a:t>Customer Insights</a:t>
            </a:r>
            <a:r>
              <a:rPr lang="en-US" dirty="0"/>
              <a:t>: Analyze buyer behavior, preferences, and feedback to optimize sales strategies.</a:t>
            </a:r>
          </a:p>
          <a:p>
            <a:pPr algn="just">
              <a:lnSpc>
                <a:spcPct val="150000"/>
              </a:lnSpc>
              <a:buFont typeface="Arial" panose="020B0604020202020204" pitchFamily="34" charset="0"/>
              <a:buChar char="•"/>
            </a:pPr>
            <a:r>
              <a:rPr lang="en-US" b="1" dirty="0"/>
              <a:t>Market Trends</a:t>
            </a:r>
            <a:r>
              <a:rPr lang="en-US" dirty="0"/>
              <a:t>: Offer data on market trends and demand to help farmers make informed decisions</a:t>
            </a:r>
            <a:r>
              <a:rPr lang="en-US" sz="3200" dirty="0"/>
              <a:t>.</a:t>
            </a:r>
          </a:p>
          <a:p>
            <a:pPr marL="0" indent="0">
              <a:lnSpc>
                <a:spcPct val="120000"/>
              </a:lnSpc>
              <a:buNone/>
            </a:pPr>
            <a:r>
              <a:rPr lang="en-US" sz="2900" dirty="0">
                <a:latin typeface="Times New Roman" panose="02020603050405020304" pitchFamily="18" charset="0"/>
                <a:cs typeface="Times New Roman" panose="02020603050405020304" pitchFamily="18" charset="0"/>
              </a:rPr>
              <a:t>.</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27577" y="390669"/>
            <a:ext cx="10058400" cy="1449388"/>
          </a:xfrm>
        </p:spPr>
        <p:txBody>
          <a:bodyPr>
            <a:normAutofit fontScale="90000"/>
          </a:bodyPr>
          <a:lstStyle/>
          <a:p>
            <a:r>
              <a:rPr lang="en-IN" sz="4000" b="1" dirty="0"/>
              <a:t>Order Management</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381991" y="301337"/>
            <a:ext cx="8915400" cy="4894840"/>
          </a:xfrm>
        </p:spPr>
        <p:txBody>
          <a:bodyPr>
            <a:normAutofit/>
          </a:bodyPr>
          <a:lstStyle/>
          <a:p>
            <a:pPr algn="just">
              <a:lnSpc>
                <a:spcPct val="150000"/>
              </a:lnSpc>
              <a:buFont typeface="Arial" panose="020B0604020202020204" pitchFamily="34" charset="0"/>
              <a:buChar char="•"/>
            </a:pPr>
            <a:r>
              <a:rPr lang="en-US" b="1" dirty="0"/>
              <a:t>Order Placement</a:t>
            </a:r>
            <a:r>
              <a:rPr lang="en-US" dirty="0"/>
              <a:t>: Allow buyers to place orders, choose quantities, and specify delivery options.</a:t>
            </a:r>
          </a:p>
          <a:p>
            <a:pPr algn="just">
              <a:lnSpc>
                <a:spcPct val="150000"/>
              </a:lnSpc>
              <a:buFont typeface="Arial" panose="020B0604020202020204" pitchFamily="34" charset="0"/>
              <a:buChar char="•"/>
            </a:pPr>
            <a:r>
              <a:rPr lang="en-US" b="1" dirty="0"/>
              <a:t>Order Tracking</a:t>
            </a:r>
            <a:r>
              <a:rPr lang="en-US" dirty="0"/>
              <a:t>: Provide real-time updates on order status, including processing, shipping, and delivery.</a:t>
            </a:r>
          </a:p>
          <a:p>
            <a:pPr algn="just">
              <a:lnSpc>
                <a:spcPct val="150000"/>
              </a:lnSpc>
              <a:buFont typeface="Arial" panose="020B0604020202020204" pitchFamily="34" charset="0"/>
              <a:buChar char="•"/>
            </a:pPr>
            <a:r>
              <a:rPr lang="en-US" b="1" dirty="0"/>
              <a:t>Order History</a:t>
            </a:r>
            <a:r>
              <a:rPr lang="en-US" dirty="0"/>
              <a:t>: Both farmers and buyers can view past orders and transaction history.</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324427" y="453880"/>
            <a:ext cx="10058400" cy="1449388"/>
          </a:xfrm>
        </p:spPr>
        <p:txBody>
          <a:bodyPr>
            <a:normAutofit fontScale="90000"/>
          </a:bodyPr>
          <a:lstStyle/>
          <a:p>
            <a:r>
              <a:rPr lang="en-IN" sz="4000" b="1" dirty="0"/>
              <a:t>Payment Processing</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482435" y="856455"/>
            <a:ext cx="8125691" cy="4186959"/>
          </a:xfrm>
        </p:spPr>
        <p:txBody>
          <a:bodyPr>
            <a:normAutofit/>
          </a:bodyPr>
          <a:lstStyle/>
          <a:p>
            <a:pPr algn="just">
              <a:lnSpc>
                <a:spcPct val="150000"/>
              </a:lnSpc>
              <a:buFont typeface="Arial" panose="020B0604020202020204" pitchFamily="34" charset="0"/>
              <a:buChar char="•"/>
            </a:pPr>
            <a:r>
              <a:rPr lang="en-US" b="1" dirty="0"/>
              <a:t>Secure Payment Gateway</a:t>
            </a:r>
            <a:r>
              <a:rPr lang="en-US" dirty="0"/>
              <a:t>: Integrate a payment system for processing transactions securely.</a:t>
            </a:r>
          </a:p>
          <a:p>
            <a:pPr algn="just">
              <a:lnSpc>
                <a:spcPct val="150000"/>
              </a:lnSpc>
              <a:buFont typeface="Arial" panose="020B0604020202020204" pitchFamily="34" charset="0"/>
              <a:buChar char="•"/>
            </a:pPr>
            <a:r>
              <a:rPr lang="en-US" b="1" dirty="0"/>
              <a:t>Multiple Payment Options</a:t>
            </a:r>
            <a:r>
              <a:rPr lang="en-US" dirty="0"/>
              <a:t>: Support various payment methods such as credit/debit cards, mobile wallets, or bank transfers.</a:t>
            </a:r>
          </a:p>
          <a:p>
            <a:pPr algn="just">
              <a:lnSpc>
                <a:spcPct val="150000"/>
              </a:lnSpc>
              <a:buFont typeface="Arial" panose="020B0604020202020204" pitchFamily="34" charset="0"/>
              <a:buChar char="•"/>
            </a:pPr>
            <a:r>
              <a:rPr lang="en-US" b="1" dirty="0"/>
              <a:t>Invoicing and Receipts</a:t>
            </a:r>
            <a:r>
              <a:rPr lang="en-US" dirty="0"/>
              <a:t>: Generate and send invoices and receipts to buyers and farmers.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280555" y="-180976"/>
            <a:ext cx="10058400" cy="1449388"/>
          </a:xfrm>
        </p:spPr>
        <p:txBody>
          <a:bodyPr/>
          <a:lstStyle/>
          <a:p>
            <a:r>
              <a:rPr lang="en-IN" dirty="0"/>
              <a:t>Software </a:t>
            </a:r>
            <a:r>
              <a:rPr lang="en-IN" b="1" dirty="0"/>
              <a:t>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600201" y="1268412"/>
            <a:ext cx="7907482" cy="4051733"/>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374073" y="-294986"/>
            <a:ext cx="10058400" cy="1449388"/>
          </a:xfrm>
        </p:spPr>
        <p:txBody>
          <a:bodyPr/>
          <a:lstStyle/>
          <a:p>
            <a:r>
              <a:rPr lang="en-IN" b="1"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371600" y="1154402"/>
            <a:ext cx="8416637" cy="4357977"/>
          </a:xfrm>
        </p:spPr>
        <p:txBody>
          <a:bodyPr>
            <a:normAutofit lnSpcReduction="10000"/>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270164" y="-215900"/>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267690" y="826078"/>
            <a:ext cx="8458200" cy="4977244"/>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87037" y="-242888"/>
            <a:ext cx="10058400" cy="1449388"/>
          </a:xfrm>
        </p:spPr>
        <p:txBody>
          <a:bodyPr/>
          <a:lstStyle/>
          <a:p>
            <a:r>
              <a:rPr lang="en-IN" dirty="0"/>
              <a:t>Cloud </a:t>
            </a:r>
            <a:r>
              <a:rPr lang="en-IN" b="1" dirty="0"/>
              <a:t>Web</a:t>
            </a:r>
            <a:r>
              <a:rPr lang="en-IN" dirty="0"/>
              <a:t>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517074" y="481806"/>
            <a:ext cx="8728363" cy="632806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602673" y="-138257"/>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406236" y="0"/>
            <a:ext cx="10058400" cy="4022725"/>
          </a:xfrm>
        </p:spPr>
        <p:txBody>
          <a:bodyPr/>
          <a:lstStyle/>
          <a:p>
            <a:pPr algn="just">
              <a:lnSpc>
                <a:spcPct val="150000"/>
              </a:lnSpc>
              <a:buFont typeface="Arial" panose="020B0604020202020204" pitchFamily="34" charset="0"/>
              <a:buChar char="•"/>
            </a:pPr>
            <a:endParaRPr lang="en-US" sz="2000" dirty="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509155" y="-242022"/>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005446" y="482672"/>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59183" y="-215900"/>
            <a:ext cx="10058400" cy="1449388"/>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179366" y="602672"/>
            <a:ext cx="10058400" cy="6047509"/>
          </a:xfrm>
        </p:spPr>
        <p:txBody>
          <a:bodyPr>
            <a:noAutofit/>
          </a:bodyPr>
          <a:lstStyle/>
          <a:p>
            <a:pPr algn="just">
              <a:lnSpc>
                <a:spcPct val="150000"/>
              </a:lnSpc>
              <a:buFont typeface="Arial" panose="020B0604020202020204" pitchFamily="34" charset="0"/>
              <a:buChar char="•"/>
            </a:pPr>
            <a:r>
              <a:rPr lang="en-US" dirty="0"/>
              <a:t>Mobile technology is transforming access to information among farming masses. Emergence of digital revolution and internet penetration in the rural areas has enthralled farmers to access to new apps that would keep pace with the modern technology. A number of new apps are emerging in response to new requirements and challenges in agriculture and allied sector.</a:t>
            </a:r>
          </a:p>
          <a:p>
            <a:pPr algn="just">
              <a:lnSpc>
                <a:spcPct val="150000"/>
              </a:lnSpc>
              <a:buFont typeface="Arial" panose="020B0604020202020204" pitchFamily="34" charset="0"/>
              <a:buChar char="•"/>
            </a:pPr>
            <a:r>
              <a:rPr lang="en-US" dirty="0"/>
              <a:t> As the number of apps continue to increase it is important to be selective in choosing the app, review and ensure that the App provides credible and current information and meets requirements. Since agricultural work is context-based, which is primarily distinguishable by different geographical locations, smart phone applications already available in one scope of context can be developed to fit other crops or countries or regions. </a:t>
            </a:r>
          </a:p>
          <a:p>
            <a:pPr algn="just">
              <a:lnSpc>
                <a:spcPct val="150000"/>
              </a:lnSpc>
              <a:buFont typeface="Arial" panose="020B0604020202020204" pitchFamily="34" charset="0"/>
              <a:buChar char="•"/>
            </a:pPr>
            <a:r>
              <a:rPr lang="en-US" dirty="0"/>
              <a:t>Hence, mobile app should aim at holistic rural development and forge closer links between farmers and consumers through gender-sensitive technology, training and capacity building of the farmers through technology-driven platforms for income generation activities.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Celestial</Template>
  <TotalTime>77</TotalTime>
  <Words>1944</Words>
  <Application>Microsoft Office PowerPoint</Application>
  <PresentationFormat>Widescreen</PresentationFormat>
  <Paragraphs>81</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Times New Roman</vt:lpstr>
      <vt:lpstr>Celestial</vt:lpstr>
      <vt:lpstr>PowerPoint Presentation</vt:lpstr>
      <vt:lpstr>Abstract</vt:lpstr>
      <vt:lpstr>Objective</vt:lpstr>
      <vt:lpstr>Existing System</vt:lpstr>
      <vt:lpstr>Disadvantage</vt:lpstr>
      <vt:lpstr>PROPOSED SYSTEM :</vt:lpstr>
      <vt:lpstr>Advantage</vt:lpstr>
      <vt:lpstr>Introduction</vt:lpstr>
      <vt:lpstr>MODULES</vt:lpstr>
      <vt:lpstr>User Registration and Profiles  </vt:lpstr>
      <vt:lpstr>Analytics and Reporting  </vt:lpstr>
      <vt:lpstr>Order Management  </vt:lpstr>
      <vt:lpstr>Payment Processing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4</cp:revision>
  <dcterms:created xsi:type="dcterms:W3CDTF">2024-08-14T12:13:16Z</dcterms:created>
  <dcterms:modified xsi:type="dcterms:W3CDTF">2024-09-13T16:01:15Z</dcterms:modified>
</cp:coreProperties>
</file>