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7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A23C765A-790E-4DDD-B720-A3DC44661A02}" type="datetimeFigureOut">
              <a:rPr lang="en-IN" smtClean="0"/>
              <a:t>10-09-2024</a:t>
            </a:fld>
            <a:endParaRPr lang="en-IN"/>
          </a:p>
        </p:txBody>
      </p:sp>
      <p:sp>
        <p:nvSpPr>
          <p:cNvPr id="5" name="Footer Placeholder 4"/>
          <p:cNvSpPr>
            <a:spLocks noGrp="1"/>
          </p:cNvSpPr>
          <p:nvPr>
            <p:ph type="ftr" sz="quarter" idx="11"/>
          </p:nvPr>
        </p:nvSpPr>
        <p:spPr>
          <a:xfrm>
            <a:off x="1371600" y="4323845"/>
            <a:ext cx="6400800" cy="365125"/>
          </a:xfrm>
        </p:spPr>
        <p:txBody>
          <a:bodyPr/>
          <a:lstStyle/>
          <a:p>
            <a:endParaRPr lang="en-IN"/>
          </a:p>
        </p:txBody>
      </p:sp>
      <p:sp>
        <p:nvSpPr>
          <p:cNvPr id="6" name="Slide Number Placeholder 5"/>
          <p:cNvSpPr>
            <a:spLocks noGrp="1"/>
          </p:cNvSpPr>
          <p:nvPr>
            <p:ph type="sldNum" sz="quarter" idx="12"/>
          </p:nvPr>
        </p:nvSpPr>
        <p:spPr>
          <a:xfrm>
            <a:off x="8077200" y="1430866"/>
            <a:ext cx="2743200"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755658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30283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A23C765A-790E-4DDD-B720-A3DC44661A02}" type="datetimeFigureOut">
              <a:rPr lang="en-IN" smtClean="0"/>
              <a:t>10-09-2024</a:t>
            </a:fld>
            <a:endParaRPr lang="en-IN"/>
          </a:p>
        </p:txBody>
      </p:sp>
      <p:sp>
        <p:nvSpPr>
          <p:cNvPr id="5" name="Footer Placeholder 4"/>
          <p:cNvSpPr>
            <a:spLocks noGrp="1"/>
          </p:cNvSpPr>
          <p:nvPr>
            <p:ph type="ftr" sz="quarter" idx="11"/>
          </p:nvPr>
        </p:nvSpPr>
        <p:spPr>
          <a:xfrm>
            <a:off x="685800" y="381001"/>
            <a:ext cx="6991492" cy="36406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97921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29734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5198159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08044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10-09-2024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97404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37896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8833939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586586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A23C765A-790E-4DDD-B720-A3DC44661A02}" type="datetimeFigureOut">
              <a:rPr lang="en-IN" smtClean="0"/>
              <a:t>10-09-2024</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766125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A23C765A-790E-4DDD-B720-A3DC44661A02}" type="datetimeFigureOut">
              <a:rPr lang="en-IN" smtClean="0"/>
              <a:t>10-09-2024</a:t>
            </a:fld>
            <a:endParaRPr lang="en-IN"/>
          </a:p>
        </p:txBody>
      </p:sp>
      <p:sp>
        <p:nvSpPr>
          <p:cNvPr id="6" name="Footer Placeholder 5"/>
          <p:cNvSpPr>
            <a:spLocks noGrp="1"/>
          </p:cNvSpPr>
          <p:nvPr>
            <p:ph type="ftr" sz="quarter" idx="11"/>
          </p:nvPr>
        </p:nvSpPr>
        <p:spPr>
          <a:xfrm>
            <a:off x="685800" y="379941"/>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789619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A23C765A-790E-4DDD-B720-A3DC44661A02}" type="datetimeFigureOut">
              <a:rPr lang="en-IN" smtClean="0"/>
              <a:t>10-09-2024</a:t>
            </a:fld>
            <a:endParaRPr lang="en-IN"/>
          </a:p>
        </p:txBody>
      </p:sp>
      <p:sp>
        <p:nvSpPr>
          <p:cNvPr id="6" name="Footer Placeholder 5"/>
          <p:cNvSpPr>
            <a:spLocks noGrp="1"/>
          </p:cNvSpPr>
          <p:nvPr>
            <p:ph type="ftr" sz="quarter" idx="11"/>
          </p:nvPr>
        </p:nvSpPr>
        <p:spPr>
          <a:xfrm>
            <a:off x="685800" y="378883"/>
            <a:ext cx="6991492" cy="365125"/>
          </a:xfrm>
        </p:spPr>
        <p:txBody>
          <a:bodyPr/>
          <a:lstStyle/>
          <a:p>
            <a:endParaRPr lang="en-IN"/>
          </a:p>
        </p:txBody>
      </p:sp>
      <p:sp>
        <p:nvSpPr>
          <p:cNvPr id="7" name="Slide Number Placeholder 6"/>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6271754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7205093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A23C765A-790E-4DDD-B720-A3DC44661A02}" type="datetimeFigureOut">
              <a:rPr lang="en-IN" smtClean="0"/>
              <a:t>10-09-2024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54924231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1036499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A23C765A-790E-4DDD-B720-A3DC44661A02}" type="datetimeFigureOut">
              <a:rPr lang="en-IN" smtClean="0"/>
              <a:t>10-09-2024</a:t>
            </a:fld>
            <a:endParaRPr lang="en-IN"/>
          </a:p>
        </p:txBody>
      </p:sp>
      <p:sp>
        <p:nvSpPr>
          <p:cNvPr id="5" name="Footer Placeholder 4"/>
          <p:cNvSpPr>
            <a:spLocks noGrp="1"/>
          </p:cNvSpPr>
          <p:nvPr>
            <p:ph type="ftr" sz="quarter" idx="11"/>
          </p:nvPr>
        </p:nvSpPr>
        <p:spPr>
          <a:xfrm>
            <a:off x="685800" y="381000"/>
            <a:ext cx="6991492" cy="365125"/>
          </a:xfrm>
        </p:spPr>
        <p:txBody>
          <a:bodyPr/>
          <a:lstStyle/>
          <a:p>
            <a:endParaRPr lang="en-IN"/>
          </a:p>
        </p:txBody>
      </p:sp>
      <p:sp>
        <p:nvSpPr>
          <p:cNvPr id="6" name="Slide Number Placeholder 5"/>
          <p:cNvSpPr>
            <a:spLocks noGrp="1"/>
          </p:cNvSpPr>
          <p:nvPr>
            <p:ph type="sldNum" sz="quarter" idx="12"/>
          </p:nvPr>
        </p:nvSpPr>
        <p:spPr>
          <a:xfrm>
            <a:off x="10862452" y="381000"/>
            <a:ext cx="643748" cy="365125"/>
          </a:xfrm>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8769341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A23C765A-790E-4DDD-B720-A3DC44661A02}" type="datetimeFigureOut">
              <a:rPr lang="en-IN" smtClean="0"/>
              <a:t>10-09-2024</a:t>
            </a:fld>
            <a:endParaRPr lang="en-IN"/>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1570174049"/>
      </p:ext>
    </p:extLst>
  </p:cSld>
  <p:clrMap bg1="dk1" tx1="lt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1849582" y="2796082"/>
            <a:ext cx="8673812" cy="954107"/>
          </a:xfrm>
          <a:prstGeom prst="rect">
            <a:avLst/>
          </a:prstGeom>
          <a:noFill/>
        </p:spPr>
        <p:txBody>
          <a:bodyPr wrap="square">
            <a:spAutoFit/>
          </a:bodyPr>
          <a:lstStyle/>
          <a:p>
            <a:r>
              <a:rPr lang="en-IN" sz="2800" dirty="0">
                <a:latin typeface="Bahnschrift SemiCondensed" panose="020B0502040204020203" pitchFamily="34" charset="0"/>
              </a:rPr>
              <a:t>Farmers Disease Diagnostic/Reporting Portal - Mobile Portal Al Based</a:t>
            </a:r>
            <a:endParaRPr lang="en-IN" sz="2800" dirty="0">
              <a:latin typeface="Bahnschrift SemiCondensed" panose="020B0502040204020203" pitchFamily="34" charset="0"/>
              <a:cs typeface="Times New Roman" panose="02020603050405020304" pitchFamily="18" charset="0"/>
            </a:endParaRPr>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0" y="-221384"/>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332509" y="1467861"/>
            <a:ext cx="11149013" cy="51720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Background- Agricultural productivity and food security are heavily dependent on the health of crops and livestock. Farmers, especially in remote or resource-limited areas, often face challenges in diagnosing and reporting diseases that affect their livestock and crops.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Early diagnosis and timely reporting are crucial for effective disease management and prevention of widespread outbreaks. Description - A mobile portal powered by Artificial </a:t>
            </a:r>
            <a:r>
              <a:rPr lang="en-US" sz="1800" dirty="0" err="1">
                <a:latin typeface="Times New Roman" panose="02020603050405020304" pitchFamily="18" charset="0"/>
                <a:cs typeface="Times New Roman" panose="02020603050405020304" pitchFamily="18" charset="0"/>
              </a:rPr>
              <a:t>lntelligence</a:t>
            </a:r>
            <a:r>
              <a:rPr lang="en-US" sz="1800" dirty="0">
                <a:latin typeface="Times New Roman" panose="02020603050405020304" pitchFamily="18" charset="0"/>
                <a:cs typeface="Times New Roman" panose="02020603050405020304" pitchFamily="18" charset="0"/>
              </a:rPr>
              <a:t> (Al) for disease diagnosis and reporting can revolutionize how farmers manage animal and plant health.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portal enables farmers to use their smartphones to access diagnostic tools, report symptoms, and receive actionable advice. Al algorithms can analyze reported data to provide accurate diagnoses and suggest appropriate treatments or interventions.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This technology can empower farmers with the knowledge and tools to manage diseases more effectively, ensuring the health and productivity of their farms. </a:t>
            </a:r>
          </a:p>
          <a:p>
            <a:pPr algn="just">
              <a:lnSpc>
                <a:spcPct val="150000"/>
              </a:lnSpc>
              <a:buFont typeface="Arial" panose="020B0604020202020204" pitchFamily="34" charset="0"/>
              <a:buChar char="•"/>
            </a:pPr>
            <a:endParaRPr lang="en-US" sz="1800" dirty="0"/>
          </a:p>
        </p:txBody>
      </p:sp>
    </p:spTree>
    <p:extLst>
      <p:ext uri="{BB962C8B-B14F-4D97-AF65-F5344CB8AC3E}">
        <p14:creationId xmlns:p14="http://schemas.microsoft.com/office/powerpoint/2010/main" val="39463584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B96E0F93-0131-5549-1871-53FACFC0EB5D}"/>
              </a:ext>
            </a:extLst>
          </p:cNvPr>
          <p:cNvSpPr>
            <a:spLocks noGrp="1"/>
          </p:cNvSpPr>
          <p:nvPr>
            <p:ph idx="4294967295"/>
          </p:nvPr>
        </p:nvSpPr>
        <p:spPr>
          <a:xfrm>
            <a:off x="384464" y="1726334"/>
            <a:ext cx="10820400" cy="4024313"/>
          </a:xfrm>
        </p:spPr>
        <p:txBody>
          <a:bodyPr>
            <a:normAutofit/>
          </a:bodyPr>
          <a:lstStyle/>
          <a:p>
            <a:pPr algn="just">
              <a:lnSpc>
                <a:spcPct val="150000"/>
              </a:lnSpc>
            </a:pPr>
            <a:r>
              <a:rPr lang="en-US" sz="1800" dirty="0" err="1">
                <a:latin typeface="Times New Roman" panose="02020603050405020304" pitchFamily="18" charset="0"/>
                <a:cs typeface="Times New Roman" panose="02020603050405020304" pitchFamily="18" charset="0"/>
              </a:rPr>
              <a:t>lntegrate</a:t>
            </a:r>
            <a:r>
              <a:rPr lang="en-US" sz="1800" dirty="0">
                <a:latin typeface="Times New Roman" panose="02020603050405020304" pitchFamily="18" charset="0"/>
                <a:cs typeface="Times New Roman" panose="02020603050405020304" pitchFamily="18" charset="0"/>
              </a:rPr>
              <a:t> Al-based software with existing NDLM to allow farmers to submit images and descriptions of disease signs and symptoms. The Al will generate suspected disease/condition reports with preventive measures and send alerts to veterinarians for appropriate action (Al-based software, Mobile application). </a:t>
            </a:r>
          </a:p>
          <a:p>
            <a:pPr algn="just">
              <a:lnSpc>
                <a:spcPct val="150000"/>
              </a:lnSpc>
            </a:pPr>
            <a:r>
              <a:rPr lang="en-US" sz="1800" dirty="0">
                <a:latin typeface="Times New Roman" panose="02020603050405020304" pitchFamily="18" charset="0"/>
                <a:cs typeface="Times New Roman" panose="02020603050405020304" pitchFamily="18" charset="0"/>
              </a:rPr>
              <a:t>Expected Outcomes . Enhanced Disease Diagnosis: . Timely Reporting and </a:t>
            </a:r>
            <a:r>
              <a:rPr lang="en-US" sz="1800" dirty="0" err="1">
                <a:latin typeface="Times New Roman" panose="02020603050405020304" pitchFamily="18" charset="0"/>
                <a:cs typeface="Times New Roman" panose="02020603050405020304" pitchFamily="18" charset="0"/>
              </a:rPr>
              <a:t>lntervention</a:t>
            </a:r>
            <a:r>
              <a:rPr lang="en-US" sz="1800" dirty="0">
                <a:latin typeface="Times New Roman" panose="02020603050405020304" pitchFamily="18" charset="0"/>
                <a:cs typeface="Times New Roman" panose="02020603050405020304" pitchFamily="18" charset="0"/>
              </a:rPr>
              <a:t>: . </a:t>
            </a:r>
            <a:r>
              <a:rPr lang="en-US" sz="1800" dirty="0" err="1">
                <a:latin typeface="Times New Roman" panose="02020603050405020304" pitchFamily="18" charset="0"/>
                <a:cs typeface="Times New Roman" panose="02020603050405020304" pitchFamily="18" charset="0"/>
              </a:rPr>
              <a:t>lncreased</a:t>
            </a:r>
            <a:r>
              <a:rPr lang="en-US" sz="1800" dirty="0">
                <a:latin typeface="Times New Roman" panose="02020603050405020304" pitchFamily="18" charset="0"/>
                <a:cs typeface="Times New Roman" panose="02020603050405020304" pitchFamily="18" charset="0"/>
              </a:rPr>
              <a:t> Access to Expert Knowledge: . </a:t>
            </a:r>
            <a:r>
              <a:rPr lang="en-US" sz="1800" dirty="0" err="1">
                <a:latin typeface="Times New Roman" panose="02020603050405020304" pitchFamily="18" charset="0"/>
                <a:cs typeface="Times New Roman" panose="02020603050405020304" pitchFamily="18" charset="0"/>
              </a:rPr>
              <a:t>lmproved</a:t>
            </a:r>
            <a:r>
              <a:rPr lang="en-US" sz="1800" dirty="0">
                <a:latin typeface="Times New Roman" panose="02020603050405020304" pitchFamily="18" charset="0"/>
                <a:cs typeface="Times New Roman" panose="02020603050405020304" pitchFamily="18" charset="0"/>
              </a:rPr>
              <a:t> Farm Productivity. </a:t>
            </a:r>
          </a:p>
          <a:p>
            <a:pPr algn="just">
              <a:lnSpc>
                <a:spcPct val="150000"/>
              </a:lnSpc>
            </a:pPr>
            <a:r>
              <a:rPr lang="en-US" sz="1800" dirty="0">
                <a:latin typeface="Times New Roman" panose="02020603050405020304" pitchFamily="18" charset="0"/>
                <a:cs typeface="Times New Roman" panose="02020603050405020304" pitchFamily="18" charset="0"/>
              </a:rPr>
              <a:t>Data Collection and Analysis: Cost-Effective </a:t>
            </a:r>
            <a:r>
              <a:rPr lang="en-US" sz="1800" dirty="0" err="1">
                <a:latin typeface="Times New Roman" panose="02020603050405020304" pitchFamily="18" charset="0"/>
                <a:cs typeface="Times New Roman" panose="02020603050405020304" pitchFamily="18" charset="0"/>
              </a:rPr>
              <a:t>DiseaseManagement</a:t>
            </a:r>
            <a:r>
              <a:rPr lang="en-US" sz="1800" dirty="0">
                <a:latin typeface="Times New Roman" panose="02020603050405020304" pitchFamily="18" charset="0"/>
                <a:cs typeface="Times New Roman" panose="02020603050405020304" pitchFamily="18" charset="0"/>
              </a:rPr>
              <a:t>: Empowerment and Education of Farmers: </a:t>
            </a:r>
            <a:r>
              <a:rPr lang="en-US" sz="1800" dirty="0" err="1">
                <a:latin typeface="Times New Roman" panose="02020603050405020304" pitchFamily="18" charset="0"/>
                <a:cs typeface="Times New Roman" panose="02020603050405020304" pitchFamily="18" charset="0"/>
              </a:rPr>
              <a:t>lntegration</a:t>
            </a:r>
            <a:r>
              <a:rPr lang="en-US" sz="1800" dirty="0">
                <a:latin typeface="Times New Roman" panose="02020603050405020304" pitchFamily="18" charset="0"/>
                <a:cs typeface="Times New Roman" panose="02020603050405020304" pitchFamily="18" charset="0"/>
              </a:rPr>
              <a:t> with Existing Surveillance Systems . Community Engagement and Support: Sustainable Agriculture Practices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625684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259773" y="-262948"/>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661555" y="1346921"/>
            <a:ext cx="10868890" cy="5313652"/>
          </a:xfrm>
        </p:spPr>
        <p:txBody>
          <a:bodyPr>
            <a:no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Project's goal is to develop a mobile application that uses deep learning to diagnose plant diseases. And it’s consisting of three stages of the layer. User layers are used to upload or capture the image of the plant leaf, algorithm layer is used to identify whether the plant leaf is healthy or unhealthy.</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In the android application layer, the final layer displays the leaf status using the deep learning algorithm of the fast R-CNN technique. </a:t>
            </a:r>
          </a:p>
          <a:p>
            <a:pPr marL="0" indent="0">
              <a:lnSpc>
                <a:spcPct val="150000"/>
              </a:lnSpc>
              <a:buNone/>
            </a:pPr>
            <a:r>
              <a:rPr lang="en-US" sz="1800" dirty="0">
                <a:latin typeface="Times New Roman" panose="02020603050405020304" pitchFamily="18" charset="0"/>
                <a:cs typeface="Times New Roman" panose="02020603050405020304" pitchFamily="18" charset="0"/>
              </a:rPr>
              <a:t>    1. This project can help farmers by detecting diseases at earlier stages.</a:t>
            </a:r>
          </a:p>
          <a:p>
            <a:pPr marL="0" indent="0">
              <a:lnSpc>
                <a:spcPct val="150000"/>
              </a:lnSpc>
              <a:buNone/>
            </a:pPr>
            <a:r>
              <a:rPr lang="en-US" sz="1800" dirty="0">
                <a:latin typeface="Times New Roman" panose="02020603050405020304" pitchFamily="18" charset="0"/>
                <a:cs typeface="Times New Roman" panose="02020603050405020304" pitchFamily="18" charset="0"/>
              </a:rPr>
              <a:t>    2. Better quality crops can be harvested as the diseases are found easily by the farmers. </a:t>
            </a:r>
          </a:p>
          <a:p>
            <a:pPr marL="0" indent="0">
              <a:lnSpc>
                <a:spcPct val="150000"/>
              </a:lnSpc>
              <a:buNone/>
            </a:pPr>
            <a:r>
              <a:rPr lang="en-US" sz="1800" dirty="0">
                <a:latin typeface="Times New Roman" panose="02020603050405020304" pitchFamily="18" charset="0"/>
                <a:cs typeface="Times New Roman" panose="02020603050405020304" pitchFamily="18" charset="0"/>
              </a:rPr>
              <a:t>    3. It gives recommendations on how the affected leaf can be prevented and cured. </a:t>
            </a:r>
          </a:p>
          <a:p>
            <a:pPr marL="0" indent="0">
              <a:lnSpc>
                <a:spcPct val="150000"/>
              </a:lnSpc>
              <a:buNone/>
            </a:pPr>
            <a:r>
              <a:rPr lang="en-US" sz="1800" dirty="0">
                <a:latin typeface="Times New Roman" panose="02020603050405020304" pitchFamily="18" charset="0"/>
                <a:cs typeface="Times New Roman" panose="02020603050405020304" pitchFamily="18" charset="0"/>
              </a:rPr>
              <a:t>    4. It is easy to maintain and user-friendly.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overall goal of the project is to predict diseases on the leaf. The images are divided into 80:20 training and testing phases.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During the training period, the leaf is subjected to the fast RCNN algorithm, which is used to determine the plant's labels. During the testing phase, we can determine the diseases of a plant using an Android application by capturing a real-time image or uploading images from the dataset.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1392382" y="-96693"/>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1288473" y="1503797"/>
            <a:ext cx="8818418" cy="4969740"/>
          </a:xfrm>
        </p:spPr>
        <p:txBody>
          <a:bodyPr>
            <a:normAutofit/>
          </a:bodyPr>
          <a:lstStyle/>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previous work, The user application takes a picture of a leaf with the phone's camera. The trained model included in the "Plant Buddy" app is then used to process the taken image.</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Based on the precision of the image, the </a:t>
            </a:r>
            <a:r>
              <a:rPr lang="en-US" sz="1800" dirty="0" err="1">
                <a:latin typeface="Times New Roman" panose="02020603050405020304" pitchFamily="18" charset="0"/>
                <a:cs typeface="Times New Roman" panose="02020603050405020304" pitchFamily="18" charset="0"/>
              </a:rPr>
              <a:t>programme</a:t>
            </a:r>
            <a:r>
              <a:rPr lang="en-US" sz="1800" dirty="0">
                <a:latin typeface="Times New Roman" panose="02020603050405020304" pitchFamily="18" charset="0"/>
                <a:cs typeface="Times New Roman" panose="02020603050405020304" pitchFamily="18" charset="0"/>
              </a:rPr>
              <a:t> then decides if the plant is healthy or unhealthy.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The suggested model performs 10–20% worse when photographs are taken outside. </a:t>
            </a:r>
          </a:p>
          <a:p>
            <a:pPr>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An image dataset that was taken in a real-world environment can be used to get around this restriction.</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066800" y="-123247"/>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311727" y="1492395"/>
            <a:ext cx="10671464" cy="525130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Limited Internet Access: Many rural areas where farmers operate may have poor or unreliable internet connectivity. This can limit the effectiveness and accessibility of a mobile AI-based portal.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Data Privacy Concerns: Collecting and storing sensitive information about farm conditions and potentially proprietary farming practices can raise privacy and security issues. Ensuring data protection and compliance with relevant regulations is critical.</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Technology Adoption Barriers: Some farmers may be hesitant or lack the technical skills to use mobile applications or AI-based tools. This can be due to a lack of familiarity with technology or resistance to change from traditional methods.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AI Accuracy and Reliability: AI systems depend on the quality and quantity of data used for training. If the AI model is not well-trained or if it encounters unfamiliar conditions, its diagnostic accuracy may suffer, potentially leading to incorrect recommendations.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1066800" y="-160049"/>
            <a:ext cx="10058400" cy="1449388"/>
          </a:xfrm>
        </p:spPr>
        <p:txBody>
          <a:bodyPr/>
          <a:lstStyle/>
          <a:p>
            <a:r>
              <a:rPr lang="en-US"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651164" y="1423554"/>
            <a:ext cx="11194472" cy="5288973"/>
          </a:xfrm>
        </p:spPr>
        <p:txBody>
          <a:bodyPr>
            <a:normAutofit fontScale="92500" lnSpcReduction="10000"/>
          </a:bodyPr>
          <a:lstStyle/>
          <a:p>
            <a:pPr algn="just">
              <a:lnSpc>
                <a:spcPct val="150000"/>
              </a:lnSpc>
            </a:pPr>
            <a:r>
              <a:rPr lang="en-US" sz="1900" dirty="0">
                <a:latin typeface="Times New Roman" panose="02020603050405020304" pitchFamily="18" charset="0"/>
                <a:cs typeface="Times New Roman" panose="02020603050405020304" pitchFamily="18" charset="0"/>
              </a:rPr>
              <a:t>This innovative platform integrates a user-friendly mobile interface with a robust backend infrastructure to deliver rapid and accurate disease diagnostics directly to farmers. Users can easily report symptoms or upload images of affected crops and livestock, which are then analyzed by advanced AI algorithms to provide near-instantaneous diagnostic results. </a:t>
            </a:r>
          </a:p>
          <a:p>
            <a:pPr algn="just">
              <a:lnSpc>
                <a:spcPct val="150000"/>
              </a:lnSpc>
            </a:pPr>
            <a:r>
              <a:rPr lang="en-US" sz="1900" dirty="0">
                <a:latin typeface="Times New Roman" panose="02020603050405020304" pitchFamily="18" charset="0"/>
                <a:cs typeface="Times New Roman" panose="02020603050405020304" pitchFamily="18" charset="0"/>
              </a:rPr>
              <a:t>The system also offers personalized treatment recommendations and best practices based on the diagnosed conditions.</a:t>
            </a:r>
          </a:p>
          <a:p>
            <a:pPr algn="just">
              <a:lnSpc>
                <a:spcPct val="150000"/>
              </a:lnSpc>
            </a:pPr>
            <a:r>
              <a:rPr lang="en-US" sz="1900" dirty="0">
                <a:latin typeface="Times New Roman" panose="02020603050405020304" pitchFamily="18" charset="0"/>
                <a:cs typeface="Times New Roman" panose="02020603050405020304" pitchFamily="18" charset="0"/>
              </a:rPr>
              <a:t>The portal features a real-time reporting mechanism that enables farmers to track and report new issues, while a data management system consolidates historical reports and trends for in-depth analysis. </a:t>
            </a:r>
          </a:p>
          <a:p>
            <a:pPr algn="just">
              <a:lnSpc>
                <a:spcPct val="150000"/>
              </a:lnSpc>
            </a:pPr>
            <a:r>
              <a:rPr lang="en-US" sz="1900" dirty="0">
                <a:latin typeface="Times New Roman" panose="02020603050405020304" pitchFamily="18" charset="0"/>
                <a:cs typeface="Times New Roman" panose="02020603050405020304" pitchFamily="18" charset="0"/>
              </a:rPr>
              <a:t>Integration with external data sources, such as local weather and market information, enriches the diagnostic and treatment recommendations, making them more contextually relevant. </a:t>
            </a:r>
          </a:p>
          <a:p>
            <a:pPr algn="just">
              <a:lnSpc>
                <a:spcPct val="150000"/>
              </a:lnSpc>
            </a:pPr>
            <a:r>
              <a:rPr lang="en-US" sz="1900" dirty="0">
                <a:latin typeface="Times New Roman" panose="02020603050405020304" pitchFamily="18" charset="0"/>
                <a:cs typeface="Times New Roman" panose="02020603050405020304" pitchFamily="18" charset="0"/>
              </a:rPr>
              <a:t>To ensure data security and user privacy, the platform employs robust encryption and complies with data protection regulations.</a:t>
            </a:r>
          </a:p>
          <a:p>
            <a:pPr>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1097972" y="-132557"/>
            <a:ext cx="9996055" cy="1449388"/>
          </a:xfrm>
        </p:spPr>
        <p:txBody>
          <a:bodyPr/>
          <a:lstStyle/>
          <a:p>
            <a:r>
              <a:rPr lang="en-US" sz="4800"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702687" y="1441306"/>
            <a:ext cx="10103860" cy="5094576"/>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Rapid Diagnosis</a:t>
            </a:r>
            <a:r>
              <a:rPr lang="en-US" sz="1800" dirty="0">
                <a:latin typeface="Times New Roman" panose="02020603050405020304" pitchFamily="18" charset="0"/>
                <a:cs typeface="Times New Roman" panose="02020603050405020304" pitchFamily="18" charset="0"/>
              </a:rPr>
              <a:t>: AI-powered tools can quickly analyze data from images, symptoms, or environmental conditions to provide near-instant diagnostics, helping farmers address issues before they become severe.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Accessibility</a:t>
            </a:r>
            <a:r>
              <a:rPr lang="en-US" sz="1800" dirty="0">
                <a:latin typeface="Times New Roman" panose="02020603050405020304" pitchFamily="18" charset="0"/>
                <a:cs typeface="Times New Roman" panose="02020603050405020304" pitchFamily="18" charset="0"/>
              </a:rPr>
              <a:t>: Mobile portals make it easier for farmers in remote or rural areas to access diagnostic tools and information without needing to travel to specialized centers.</a:t>
            </a:r>
            <a:r>
              <a:rPr lang="en-US" sz="1800" b="1" dirty="0">
                <a:latin typeface="Times New Roman" panose="02020603050405020304" pitchFamily="18" charset="0"/>
                <a:cs typeface="Times New Roman" panose="02020603050405020304" pitchFamily="18" charset="0"/>
              </a:rPr>
              <a:t> </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Early Detection</a:t>
            </a:r>
            <a:r>
              <a:rPr lang="en-US" sz="1800" dirty="0">
                <a:latin typeface="Times New Roman" panose="02020603050405020304" pitchFamily="18" charset="0"/>
                <a:cs typeface="Times New Roman" panose="02020603050405020304" pitchFamily="18" charset="0"/>
              </a:rPr>
              <a:t>: AI systems can identify patterns and early signs of disease that might be missed by the human eye, enabling earlier intervention and potentially reducing crop or livestock losses.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Personalized Recommendations</a:t>
            </a:r>
            <a:r>
              <a:rPr lang="en-US" sz="1800" dirty="0">
                <a:latin typeface="Times New Roman" panose="02020603050405020304" pitchFamily="18" charset="0"/>
                <a:cs typeface="Times New Roman" panose="02020603050405020304" pitchFamily="18" charset="0"/>
              </a:rPr>
              <a:t>: AI can offer tailored advice based on the specific conditions of a farm, such as local climate, soil type, and crop variety, leading to more effective disease management strategies.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Cost Efficiency</a:t>
            </a:r>
            <a:r>
              <a:rPr lang="en-US" sz="1800" dirty="0">
                <a:latin typeface="Times New Roman" panose="02020603050405020304" pitchFamily="18" charset="0"/>
                <a:cs typeface="Times New Roman" panose="02020603050405020304" pitchFamily="18" charset="0"/>
              </a:rPr>
              <a:t>: By reducing the need for on-site expert consultations and enabling self-diagnosis, AI-driven mobile portals can lower costs for farmers and agricultural businesses.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194954" y="-222250"/>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394855" y="1424566"/>
            <a:ext cx="10577945" cy="5007407"/>
          </a:xfrm>
        </p:spPr>
        <p:txBody>
          <a:bodyPr>
            <a:normAutofit fontScale="85000" lnSpcReduction="10000"/>
          </a:bodyPr>
          <a:lstStyle/>
          <a:p>
            <a:pPr algn="just">
              <a:lnSpc>
                <a:spcPct val="17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India is a major agricultural-producing country that is heavily reliant on food production. Agriculture is also the main industry and source of wealth in India. </a:t>
            </a:r>
          </a:p>
          <a:p>
            <a:pPr algn="just">
              <a:lnSpc>
                <a:spcPct val="17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Agriculture is also the primary source of employment, food, and income for many Indians. </a:t>
            </a:r>
          </a:p>
          <a:p>
            <a:pPr algn="just">
              <a:lnSpc>
                <a:spcPct val="17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Good agricultural production is influenced by a variety of things. A few of the variables are the application of fertilizers, the quantity and distribution of rain, the fertility and condition of the soil, and others.</a:t>
            </a:r>
          </a:p>
          <a:p>
            <a:pPr algn="just">
              <a:lnSpc>
                <a:spcPct val="17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 Crop diseases are the main problem that people encounter. Farmers can lack a thorough understanding of the diseases, which can result in incorrect disease diagnoses and poor problem-solving techniques. </a:t>
            </a:r>
          </a:p>
          <a:p>
            <a:pPr algn="just">
              <a:lnSpc>
                <a:spcPct val="170000"/>
              </a:lnSpc>
              <a:buFont typeface="Arial" panose="020B0604020202020204" pitchFamily="34" charset="0"/>
              <a:buChar char="•"/>
            </a:pPr>
            <a:r>
              <a:rPr lang="en-US" sz="2100" dirty="0">
                <a:latin typeface="Times New Roman" panose="02020603050405020304" pitchFamily="18" charset="0"/>
                <a:cs typeface="Times New Roman" panose="02020603050405020304" pitchFamily="18" charset="0"/>
              </a:rPr>
              <a:t>An intelligent mobile plant disease diagnostic system, on the other hand, has become valuable because of its utility in the early diagnosis and detection of plant diseases using leaf images, whether healthy or unhealthy.</a:t>
            </a:r>
          </a:p>
          <a:p>
            <a:pPr marL="0" indent="0">
              <a:buNone/>
            </a:pPr>
            <a:endParaRPr lang="en-IN" dirty="0"/>
          </a:p>
        </p:txBody>
      </p:sp>
    </p:spTree>
    <p:extLst>
      <p:ext uri="{BB962C8B-B14F-4D97-AF65-F5344CB8AC3E}">
        <p14:creationId xmlns:p14="http://schemas.microsoft.com/office/powerpoint/2010/main" val="334276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311728" y="1482725"/>
            <a:ext cx="10120745" cy="5468793"/>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 Mobile apps that use artificial intelligence to assist farmers in identifying plant-affected diseases are one such tool being investigated. In this mobile application, we use deep learning technology to accurately determine the disease.</a:t>
            </a:r>
          </a:p>
          <a:p>
            <a:pPr algn="just">
              <a:lnSpc>
                <a:spcPct val="150000"/>
              </a:lnSpc>
            </a:pPr>
            <a:r>
              <a:rPr lang="en-US" sz="1800" dirty="0">
                <a:latin typeface="Times New Roman" panose="02020603050405020304" pitchFamily="18" charset="0"/>
                <a:cs typeface="Times New Roman" panose="02020603050405020304" pitchFamily="18" charset="0"/>
              </a:rPr>
              <a:t> The region-based convolution neural network model is being used (fast R-CNN). It is made up of three simple steps: Take a photograph with your camera first.</a:t>
            </a:r>
          </a:p>
          <a:p>
            <a:pPr algn="just">
              <a:lnSpc>
                <a:spcPct val="150000"/>
              </a:lnSpc>
            </a:pPr>
            <a:r>
              <a:rPr lang="en-US" sz="1800" dirty="0">
                <a:latin typeface="Times New Roman" panose="02020603050405020304" pitchFamily="18" charset="0"/>
                <a:cs typeface="Times New Roman" panose="02020603050405020304" pitchFamily="18" charset="0"/>
              </a:rPr>
              <a:t> The second step is to generate a diagnosis report, which will inform the user about the disease and whether the leaf is healthy or unhealthy. The third step suggests treating the disease with fertilizer.</a:t>
            </a:r>
            <a:endParaRPr lang="en-IN" sz="18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0" y="-377825"/>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645228" y="1521548"/>
            <a:ext cx="10058400" cy="4022725"/>
          </a:xfrm>
        </p:spPr>
        <p:txBody>
          <a:bodyPr>
            <a:normAutofit/>
          </a:bodyPr>
          <a:lstStyle/>
          <a:p>
            <a:pPr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User Authentication and Profile Management</a:t>
            </a:r>
            <a:endParaRPr lang="en-IN" sz="24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Disease Diagnostics Module</a:t>
            </a:r>
            <a:endParaRPr lang="en-IN" sz="24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Reporting and Feedback Module</a:t>
            </a:r>
            <a:endParaRPr lang="en-IN" sz="2400"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sz="2400" b="1" dirty="0">
                <a:latin typeface="Times New Roman" panose="02020603050405020304" pitchFamily="18" charset="0"/>
                <a:cs typeface="Times New Roman" panose="02020603050405020304" pitchFamily="18" charset="0"/>
              </a:rPr>
              <a:t>Treatment and Management Recommendations</a:t>
            </a:r>
          </a:p>
        </p:txBody>
      </p:sp>
    </p:spTree>
    <p:extLst>
      <p:ext uri="{BB962C8B-B14F-4D97-AF65-F5344CB8AC3E}">
        <p14:creationId xmlns:p14="http://schemas.microsoft.com/office/powerpoint/2010/main" val="29887384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3990107" y="927533"/>
            <a:ext cx="10058400" cy="1449388"/>
          </a:xfrm>
        </p:spPr>
        <p:txBody>
          <a:bodyPr>
            <a:normAutofit fontScale="90000"/>
          </a:bodyPr>
          <a:lstStyle/>
          <a:p>
            <a:pPr algn="l"/>
            <a:r>
              <a:rPr lang="en-IN" sz="3600" b="1" dirty="0">
                <a:latin typeface="Times New Roman" panose="02020603050405020304" pitchFamily="18" charset="0"/>
                <a:cs typeface="Times New Roman" panose="02020603050405020304" pitchFamily="18" charset="0"/>
              </a:rPr>
              <a:t>User Authentication and Profile Management</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672669" y="2251868"/>
            <a:ext cx="9811758" cy="4458423"/>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Registration and Login</a:t>
            </a:r>
            <a:r>
              <a:rPr lang="en-US" sz="1800" dirty="0">
                <a:latin typeface="Times New Roman" panose="02020603050405020304" pitchFamily="18" charset="0"/>
                <a:cs typeface="Times New Roman" panose="02020603050405020304" pitchFamily="18" charset="0"/>
              </a:rPr>
              <a:t>: Secure sign-up and login processes.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User Profiles</a:t>
            </a:r>
            <a:r>
              <a:rPr lang="en-US" sz="1800" dirty="0">
                <a:latin typeface="Times New Roman" panose="02020603050405020304" pitchFamily="18" charset="0"/>
                <a:cs typeface="Times New Roman" panose="02020603050405020304" pitchFamily="18" charset="0"/>
              </a:rPr>
              <a:t>: Personalized profiles for storing farm-specific data and preferences.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Role Management</a:t>
            </a:r>
            <a:r>
              <a:rPr lang="en-US" sz="1800" dirty="0">
                <a:latin typeface="Times New Roman" panose="02020603050405020304" pitchFamily="18" charset="0"/>
                <a:cs typeface="Times New Roman" panose="02020603050405020304" pitchFamily="18" charset="0"/>
              </a:rPr>
              <a:t>: Different access levels for farm workers, managers, and consultants.</a:t>
            </a:r>
          </a:p>
        </p:txBody>
      </p:sp>
    </p:spTree>
    <p:extLst>
      <p:ext uri="{BB962C8B-B14F-4D97-AF65-F5344CB8AC3E}">
        <p14:creationId xmlns:p14="http://schemas.microsoft.com/office/powerpoint/2010/main" val="2015973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1558636" y="358198"/>
            <a:ext cx="10058400" cy="1449388"/>
          </a:xfrm>
        </p:spPr>
        <p:txBody>
          <a:bodyPr/>
          <a:lstStyle/>
          <a:p>
            <a:r>
              <a:rPr lang="en-IN" sz="3200" b="1" dirty="0">
                <a:latin typeface="Times New Roman" panose="02020603050405020304" pitchFamily="18" charset="0"/>
                <a:cs typeface="Times New Roman" panose="02020603050405020304" pitchFamily="18" charset="0"/>
              </a:rPr>
              <a:t>Disease Diagnostics Module</a:t>
            </a:r>
            <a:br>
              <a:rPr lang="en-IN" sz="4000"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749517" y="1807586"/>
            <a:ext cx="9558265" cy="4416714"/>
          </a:xfrm>
        </p:spPr>
        <p:txBody>
          <a:bodyPr>
            <a:normAutofit/>
          </a:bodyPr>
          <a:lstStyle/>
          <a:p>
            <a:pPr algn="just">
              <a:lnSpc>
                <a:spcPct val="150000"/>
              </a:lnSpc>
            </a:pPr>
            <a:r>
              <a:rPr lang="en-US" sz="1800" dirty="0">
                <a:latin typeface="Times New Roman" panose="02020603050405020304" pitchFamily="18" charset="0"/>
                <a:cs typeface="Times New Roman" panose="02020603050405020304" pitchFamily="18" charset="0"/>
              </a:rPr>
              <a:t>Symptom Input: Forms or image upload features for users to input symptoms or upload pictures of affected plants or animals.</a:t>
            </a:r>
          </a:p>
          <a:p>
            <a:pPr algn="just">
              <a:lnSpc>
                <a:spcPct val="150000"/>
              </a:lnSpc>
            </a:pPr>
            <a:r>
              <a:rPr lang="en-US" sz="1800" dirty="0">
                <a:latin typeface="Times New Roman" panose="02020603050405020304" pitchFamily="18" charset="0"/>
                <a:cs typeface="Times New Roman" panose="02020603050405020304" pitchFamily="18" charset="0"/>
              </a:rPr>
              <a:t>AI Analysis: AI algorithms analyze symptoms and images to identify potential diseases.</a:t>
            </a:r>
          </a:p>
          <a:p>
            <a:pPr algn="just">
              <a:lnSpc>
                <a:spcPct val="150000"/>
              </a:lnSpc>
            </a:pPr>
            <a:r>
              <a:rPr lang="en-US" sz="1800" dirty="0">
                <a:latin typeface="Times New Roman" panose="02020603050405020304" pitchFamily="18" charset="0"/>
                <a:cs typeface="Times New Roman" panose="02020603050405020304" pitchFamily="18" charset="0"/>
              </a:rPr>
              <a:t>Diagnostic Results: Display of results with confidence levels and possible diseases</a:t>
            </a:r>
            <a:r>
              <a:rPr lang="en-US" dirty="0"/>
              <a:t>.</a:t>
            </a:r>
            <a:endParaRPr lang="en-IN" dirty="0"/>
          </a:p>
        </p:txBody>
      </p:sp>
    </p:spTree>
    <p:extLst>
      <p:ext uri="{BB962C8B-B14F-4D97-AF65-F5344CB8AC3E}">
        <p14:creationId xmlns:p14="http://schemas.microsoft.com/office/powerpoint/2010/main" val="173937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839768" y="816986"/>
            <a:ext cx="10058400" cy="1449388"/>
          </a:xfrm>
        </p:spPr>
        <p:txBody>
          <a:bodyPr>
            <a:normAutofit fontScale="90000"/>
          </a:bodyPr>
          <a:lstStyle/>
          <a:p>
            <a:r>
              <a:rPr lang="en-IN" sz="3600" b="1" dirty="0">
                <a:latin typeface="Times New Roman" panose="02020603050405020304" pitchFamily="18" charset="0"/>
                <a:cs typeface="Times New Roman" panose="02020603050405020304" pitchFamily="18" charset="0"/>
              </a:rPr>
              <a:t>Reporting and Feedback Module</a:t>
            </a:r>
            <a:br>
              <a:rPr lang="en-IN" sz="4800"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852055" y="1756064"/>
            <a:ext cx="8645236" cy="4593936"/>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Issue Reporting</a:t>
            </a:r>
            <a:r>
              <a:rPr lang="en-US" sz="1800" dirty="0">
                <a:latin typeface="Times New Roman" panose="02020603050405020304" pitchFamily="18" charset="0"/>
                <a:cs typeface="Times New Roman" panose="02020603050405020304" pitchFamily="18" charset="0"/>
              </a:rPr>
              <a:t>: Tools for users to report problems or symptoms in real-time.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Feedback Mechanism</a:t>
            </a:r>
            <a:r>
              <a:rPr lang="en-US" sz="1800" dirty="0">
                <a:latin typeface="Times New Roman" panose="02020603050405020304" pitchFamily="18" charset="0"/>
                <a:cs typeface="Times New Roman" panose="02020603050405020304" pitchFamily="18" charset="0"/>
              </a:rPr>
              <a:t>: Allow users to provide feedback on diagnostic accuracy and app functionality.</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History and Tracking</a:t>
            </a:r>
            <a:r>
              <a:rPr lang="en-US" sz="1800" dirty="0">
                <a:latin typeface="Times New Roman" panose="02020603050405020304" pitchFamily="18" charset="0"/>
                <a:cs typeface="Times New Roman" panose="02020603050405020304" pitchFamily="18" charset="0"/>
              </a:rPr>
              <a:t>: Access to historical reports and diagnostics for tracking disease trends.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2006600" y="620134"/>
            <a:ext cx="10058400" cy="1449388"/>
          </a:xfrm>
        </p:spPr>
        <p:txBody>
          <a:bodyPr>
            <a:noAutofit/>
          </a:bodyPr>
          <a:lstStyle/>
          <a:p>
            <a:r>
              <a:rPr lang="en-IN" sz="3200" b="1" dirty="0">
                <a:latin typeface="Times New Roman" panose="02020603050405020304" pitchFamily="18" charset="0"/>
                <a:cs typeface="Times New Roman" panose="02020603050405020304" pitchFamily="18" charset="0"/>
              </a:rPr>
              <a:t>Treatment and Management Recommendations</a:t>
            </a:r>
            <a:br>
              <a:rPr lang="en-IN" sz="3200" b="1" dirty="0">
                <a:latin typeface="Times New Roman" panose="02020603050405020304" pitchFamily="18" charset="0"/>
                <a:cs typeface="Times New Roman" panose="02020603050405020304" pitchFamily="18" charset="0"/>
              </a:rPr>
            </a:br>
            <a:br>
              <a:rPr lang="en-IN" sz="3200" b="1" dirty="0">
                <a:latin typeface="Times New Roman" panose="02020603050405020304" pitchFamily="18" charset="0"/>
                <a:cs typeface="Times New Roman" panose="02020603050405020304" pitchFamily="18" charset="0"/>
              </a:rPr>
            </a:br>
            <a:endParaRPr lang="en-IN" sz="3200"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469901" y="1867045"/>
            <a:ext cx="10185400" cy="4865687"/>
          </a:xfrm>
        </p:spPr>
        <p:txBody>
          <a:bodyPr>
            <a:normAutofit/>
          </a:bodyPr>
          <a:lstStyle/>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Treatment Suggestions</a:t>
            </a:r>
            <a:r>
              <a:rPr lang="en-US" sz="1800" dirty="0">
                <a:latin typeface="Times New Roman" panose="02020603050405020304" pitchFamily="18" charset="0"/>
                <a:cs typeface="Times New Roman" panose="02020603050405020304" pitchFamily="18" charset="0"/>
              </a:rPr>
              <a:t>: AI-driven recommendations for treatment based on the diagnosed disease.</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Best Practices</a:t>
            </a:r>
            <a:r>
              <a:rPr lang="en-US" sz="1800" dirty="0">
                <a:latin typeface="Times New Roman" panose="02020603050405020304" pitchFamily="18" charset="0"/>
                <a:cs typeface="Times New Roman" panose="02020603050405020304" pitchFamily="18" charset="0"/>
              </a:rPr>
              <a:t>: Guidance on disease prevention and management strategies.</a:t>
            </a:r>
          </a:p>
          <a:p>
            <a:pPr algn="just">
              <a:lnSpc>
                <a:spcPct val="150000"/>
              </a:lnSpc>
              <a:buFont typeface="Arial" panose="020B0604020202020204" pitchFamily="34" charset="0"/>
              <a:buChar char="•"/>
            </a:pPr>
            <a:r>
              <a:rPr lang="en-US" sz="1800" b="1" dirty="0">
                <a:latin typeface="Times New Roman" panose="02020603050405020304" pitchFamily="18" charset="0"/>
                <a:cs typeface="Times New Roman" panose="02020603050405020304" pitchFamily="18" charset="0"/>
              </a:rPr>
              <a:t>Resource Links</a:t>
            </a:r>
            <a:r>
              <a:rPr lang="en-US" sz="1800" dirty="0">
                <a:latin typeface="Times New Roman" panose="02020603050405020304" pitchFamily="18" charset="0"/>
                <a:cs typeface="Times New Roman" panose="02020603050405020304" pitchFamily="18" charset="0"/>
              </a:rPr>
              <a:t>: Links to additional resources, such as manuals or expert advice.</a:t>
            </a:r>
          </a:p>
          <a:p>
            <a:pPr algn="just">
              <a:lnSpc>
                <a:spcPct val="100000"/>
              </a:lnSpc>
            </a:pPr>
            <a:endParaRPr lang="en-US" sz="1800" dirty="0">
              <a:latin typeface="Times New Roman" panose="02020603050405020304" pitchFamily="18" charset="0"/>
              <a:cs typeface="Times New Roman" panose="02020603050405020304" pitchFamily="18" charset="0"/>
            </a:endParaRP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623455" y="-180976"/>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477982" y="1476230"/>
            <a:ext cx="9590088" cy="4491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311728" y="-211859"/>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311728" y="1535113"/>
            <a:ext cx="9161463" cy="4232275"/>
          </a:xfrm>
        </p:spPr>
        <p:txBody>
          <a:bodyPr>
            <a:normAutofit/>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290946" y="-127866"/>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290946" y="1607560"/>
            <a:ext cx="10058400" cy="4022725"/>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935182" y="-86302"/>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238991" y="1518227"/>
            <a:ext cx="10058400" cy="4872038"/>
          </a:xfrm>
        </p:spPr>
        <p:txBody>
          <a:bodyPr/>
          <a:lstStyle/>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1194955" y="11112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353291" y="1417637"/>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Operating System	: Windows 10</a:t>
            </a:r>
          </a:p>
          <a:p>
            <a:pPr lvl="0" algn="just">
              <a:lnSpc>
                <a:spcPct val="150000"/>
              </a:lnSpc>
              <a:buFont typeface="Arial" panose="020B0604020202020204" pitchFamily="34" charset="0"/>
              <a:buChar char="•"/>
            </a:pPr>
            <a:r>
              <a:rPr lang="en-US" sz="2000" dirty="0">
                <a:latin typeface="Times New Roman" pitchFamily="18" charset="0"/>
                <a:cs typeface="Times New Roman" pitchFamily="18" charset="0"/>
              </a:rPr>
              <a:t>Language	               :PYTHON Google </a:t>
            </a:r>
            <a:r>
              <a:rPr lang="en-US" sz="2000" dirty="0" err="1">
                <a:latin typeface="Times New Roman" pitchFamily="18" charset="0"/>
                <a:cs typeface="Times New Roman" pitchFamily="18" charset="0"/>
              </a:rPr>
              <a:t>Colab</a:t>
            </a:r>
            <a:endParaRPr lang="en-US" sz="20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1330036" y="80097"/>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955963" y="1739756"/>
            <a:ext cx="10058400" cy="4022725"/>
          </a:xfrm>
        </p:spPr>
        <p:txBody>
          <a:bodyPr/>
          <a:lstStyle/>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Keyboard</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Mouse </a:t>
            </a:r>
          </a:p>
          <a:p>
            <a:pPr algn="just">
              <a:lnSpc>
                <a:spcPct val="150000"/>
              </a:lnSpc>
              <a:buFont typeface="Arial" panose="020B0604020202020204" pitchFamily="34" charset="0"/>
              <a:buChar char="•"/>
            </a:pPr>
            <a:r>
              <a:rPr lang="en-US" sz="2000" dirty="0" err="1">
                <a:latin typeface="Times New Roman" pitchFamily="18" charset="0"/>
                <a:cs typeface="Times New Roman" pitchFamily="18" charset="0"/>
              </a:rPr>
              <a:t>Harddisk</a:t>
            </a:r>
            <a:r>
              <a:rPr lang="en-US" sz="2000" dirty="0">
                <a:latin typeface="Times New Roman" pitchFamily="18" charset="0"/>
                <a:cs typeface="Times New Roman" pitchFamily="18" charset="0"/>
              </a:rPr>
              <a:t>	</a:t>
            </a:r>
          </a:p>
          <a:p>
            <a:pPr algn="just">
              <a:lnSpc>
                <a:spcPct val="150000"/>
              </a:lnSpc>
              <a:buFont typeface="Arial" panose="020B0604020202020204" pitchFamily="34" charset="0"/>
              <a:buChar char="•"/>
            </a:pPr>
            <a:r>
              <a:rPr lang="en-US" sz="20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540327" y="-21590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301336" y="1555605"/>
            <a:ext cx="11014364" cy="4969885"/>
          </a:xfrm>
        </p:spPr>
        <p:txBody>
          <a:bodyPr>
            <a:noAutofit/>
          </a:bodyPr>
          <a:lstStyle/>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In this study, a mobile application for Android has been created to quickly and accurately identify and detect plant illnesses. The model's high accuracy, which was reached using a huge public dataset of plant photos, demonstrates the model's acceptance. I</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n this essay, it is suggested that an Android app be created to detect plant leaf disease. Using the Fast RCNN technique, the disease detection model in this approach analyses a plant leaf image as input before detecting and identifying the disease. With low-end hardware, this suggested way application also runs and performs well.</a:t>
            </a:r>
          </a:p>
          <a:p>
            <a:pPr algn="just">
              <a:lnSpc>
                <a:spcPct val="200000"/>
              </a:lnSpc>
              <a:buFont typeface="Arial" panose="020B0604020202020204" pitchFamily="34" charset="0"/>
              <a:buChar char="•"/>
            </a:pPr>
            <a:r>
              <a:rPr lang="en-US" sz="1800" dirty="0">
                <a:latin typeface="Times New Roman" panose="02020603050405020304" pitchFamily="18" charset="0"/>
                <a:cs typeface="Times New Roman" panose="02020603050405020304" pitchFamily="18" charset="0"/>
              </a:rPr>
              <a:t> The user interface for the application is likewise fairly simple. So, farmers may use the </a:t>
            </a:r>
            <a:r>
              <a:rPr lang="en-US" sz="1800" dirty="0" err="1">
                <a:latin typeface="Times New Roman" panose="02020603050405020304" pitchFamily="18" charset="0"/>
                <a:cs typeface="Times New Roman" panose="02020603050405020304" pitchFamily="18" charset="0"/>
              </a:rPr>
              <a:t>programme</a:t>
            </a:r>
            <a:r>
              <a:rPr lang="en-US" sz="1800" dirty="0">
                <a:latin typeface="Times New Roman" panose="02020603050405020304" pitchFamily="18" charset="0"/>
                <a:cs typeface="Times New Roman" panose="02020603050405020304" pitchFamily="18" charset="0"/>
              </a:rPr>
              <a:t> pretty well. It can be used by farmers in remote places to correctly identify plant illnesses and administer the required treatments.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docProps/app.xml><?xml version="1.0" encoding="utf-8"?>
<Properties xmlns="http://schemas.openxmlformats.org/officeDocument/2006/extended-properties" xmlns:vt="http://schemas.openxmlformats.org/officeDocument/2006/docPropsVTypes">
  <Template>Vapor Trail</Template>
  <TotalTime>86</TotalTime>
  <Words>2179</Words>
  <Application>Microsoft Office PowerPoint</Application>
  <PresentationFormat>Widescreen</PresentationFormat>
  <Paragraphs>97</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Bahnschrift SemiCondensed</vt:lpstr>
      <vt:lpstr>Century Gothic</vt:lpstr>
      <vt:lpstr>Times New Roman</vt:lpstr>
      <vt:lpstr>Vapor Trail</vt:lpstr>
      <vt:lpstr>PowerPoint Presentation</vt:lpstr>
      <vt:lpstr>Abstract</vt:lpstr>
      <vt:lpstr>PowerPoint Presentation</vt:lpstr>
      <vt:lpstr>Objective</vt:lpstr>
      <vt:lpstr>Existing System</vt:lpstr>
      <vt:lpstr>Disadvantage</vt:lpstr>
      <vt:lpstr>PROPOSED SYSTEM </vt:lpstr>
      <vt:lpstr>Advantage</vt:lpstr>
      <vt:lpstr>Introduction</vt:lpstr>
      <vt:lpstr>PowerPoint Presentation</vt:lpstr>
      <vt:lpstr>MODULES</vt:lpstr>
      <vt:lpstr>User Authentication and Profile Management  </vt:lpstr>
      <vt:lpstr>Disease Diagnostics Module </vt:lpstr>
      <vt:lpstr>Reporting and Feedback Module  </vt:lpstr>
      <vt:lpstr>Treatment and Management Recommendations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15</cp:revision>
  <dcterms:created xsi:type="dcterms:W3CDTF">2024-08-14T12:13:16Z</dcterms:created>
  <dcterms:modified xsi:type="dcterms:W3CDTF">2024-09-10T16:10:05Z</dcterms:modified>
</cp:coreProperties>
</file>