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78" r:id="rId5"/>
    <p:sldId id="279"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07965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41961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07424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34888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51581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49362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13-09-2024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43150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95299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4813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64802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81389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77797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82028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24058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09541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88342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30005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13-09-2024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161871791"/>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891146" y="2872632"/>
            <a:ext cx="9660947" cy="954107"/>
          </a:xfrm>
          <a:prstGeom prst="rect">
            <a:avLst/>
          </a:prstGeom>
          <a:noFill/>
        </p:spPr>
        <p:txBody>
          <a:bodyPr wrap="square">
            <a:spAutoFit/>
          </a:bodyPr>
          <a:lstStyle/>
          <a:p>
            <a:r>
              <a:rPr lang="en-US" sz="2800" dirty="0"/>
              <a:t>Drone-Based Intelligent System for Apple Orchard Management in Himachal Pradesh</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636443" y="789709"/>
            <a:ext cx="10919114" cy="5787736"/>
          </a:xfrm>
        </p:spPr>
        <p:txBody>
          <a:bodyPr>
            <a:noAutofit/>
          </a:bodyPr>
          <a:lstStyle/>
          <a:p>
            <a:pPr algn="just">
              <a:lnSpc>
                <a:spcPct val="150000"/>
              </a:lnSpc>
              <a:buFont typeface="Arial" panose="020B0604020202020204" pitchFamily="34" charset="0"/>
              <a:buChar char="•"/>
            </a:pPr>
            <a:r>
              <a:rPr lang="en-US" sz="1800" dirty="0"/>
              <a:t>Background: Himachal Pradesh, a northern state in India, is renowned for its apple production, contributing significantly to the local economy and livelihoods. With an annual apple production of approximately 600,000 metric tons, the region's apple orchards face challenges related to tree health monitoring, nutrient management, pest and disease control, and accurate production estimation. Traditional methods for managing these aspects are labor-intensive, time-consuming, and often lack precision. </a:t>
            </a:r>
          </a:p>
          <a:p>
            <a:pPr algn="just">
              <a:lnSpc>
                <a:spcPct val="150000"/>
              </a:lnSpc>
              <a:buFont typeface="Arial" panose="020B0604020202020204" pitchFamily="34" charset="0"/>
              <a:buChar char="•"/>
            </a:pPr>
            <a:r>
              <a:rPr lang="en-US" sz="1800" dirty="0"/>
              <a:t>Modern technology, particularly drone-based systems, offers a promising solution to enhance efficiency, accuracy, and profitability in apple orchard management. Description: 1. Monitoring Tree Health Objective: Utilize drone technology to monitor the health of apple trees across extensive orchards efficiently. Method: Multispectral Imaging: Drones equipped with multispectral cameras will capture detailed images of apple orchards. </a:t>
            </a:r>
          </a:p>
          <a:p>
            <a:pPr algn="just">
              <a:lnSpc>
                <a:spcPct val="150000"/>
              </a:lnSpc>
              <a:buFont typeface="Arial" panose="020B0604020202020204" pitchFamily="34" charset="0"/>
              <a:buChar char="•"/>
            </a:pPr>
            <a:r>
              <a:rPr lang="en-US" sz="1800" dirty="0"/>
              <a:t>These images can be analyzed to assess various health parameters such as chlorophyll content, leaf moisture, and overall vitality of the trees. </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ACE90E-4D7A-0221-C737-5C8130DA279D}"/>
              </a:ext>
            </a:extLst>
          </p:cNvPr>
          <p:cNvSpPr>
            <a:spLocks noGrp="1"/>
          </p:cNvSpPr>
          <p:nvPr>
            <p:ph idx="4294967295"/>
          </p:nvPr>
        </p:nvSpPr>
        <p:spPr>
          <a:xfrm>
            <a:off x="436418" y="270162"/>
            <a:ext cx="11055928" cy="6141028"/>
          </a:xfrm>
        </p:spPr>
        <p:txBody>
          <a:bodyPr>
            <a:noAutofit/>
          </a:bodyPr>
          <a:lstStyle/>
          <a:p>
            <a:pPr algn="just">
              <a:lnSpc>
                <a:spcPct val="150000"/>
              </a:lnSpc>
            </a:pPr>
            <a:r>
              <a:rPr lang="en-US" sz="1800" dirty="0"/>
              <a:t>• Thermal Imaging: Thermal sensors can detect temperature variations in the canopy, helping identify water stress and early signs of disease or pest infestation. Implementation: </a:t>
            </a:r>
          </a:p>
          <a:p>
            <a:pPr algn="just">
              <a:lnSpc>
                <a:spcPct val="150000"/>
              </a:lnSpc>
            </a:pPr>
            <a:r>
              <a:rPr lang="en-US" sz="1800" dirty="0"/>
              <a:t>• Regular drone flights over the orchards, especially during critical growth stages. • Image analysis using AI algorithms to detect anomalies and provide actionable insights to farmers. </a:t>
            </a:r>
          </a:p>
          <a:p>
            <a:pPr algn="just">
              <a:lnSpc>
                <a:spcPct val="150000"/>
              </a:lnSpc>
            </a:pPr>
            <a:r>
              <a:rPr lang="en-US" sz="1800" dirty="0"/>
              <a:t>2. Managing Nutrients, Pests, and Diseases Objective: Develop an integrated pest and nutrient management system using drones for precise application and monitoring. Method: Precision Agriculture: Drones can apply fertilizers, pesticides, and fungicides precisely where needed, reducing wastage and environmental impact.</a:t>
            </a:r>
          </a:p>
          <a:p>
            <a:pPr algn="just">
              <a:lnSpc>
                <a:spcPct val="150000"/>
              </a:lnSpc>
            </a:pPr>
            <a:r>
              <a:rPr lang="en-US" sz="1800" dirty="0"/>
              <a:t>  Real-Time Monitoring: Continuous monitoring for signs of nutrient deficiencies, pest outbreaks, or disease symptoms using advanced imaging techniques. Data Analytics: Use of machine learning to predict pest and disease outbreaks based on historical data and current environmental conditions. Implementation:  Implementing a scheduled drone surveillance program to monitor and apply treatments as needed. </a:t>
            </a:r>
          </a:p>
        </p:txBody>
      </p:sp>
    </p:spTree>
    <p:extLst>
      <p:ext uri="{BB962C8B-B14F-4D97-AF65-F5344CB8AC3E}">
        <p14:creationId xmlns:p14="http://schemas.microsoft.com/office/powerpoint/2010/main" val="440706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2A63D3-727A-1C00-6218-5FFB8E28C27A}"/>
              </a:ext>
            </a:extLst>
          </p:cNvPr>
          <p:cNvSpPr>
            <a:spLocks noGrp="1"/>
          </p:cNvSpPr>
          <p:nvPr>
            <p:ph idx="4294967295"/>
          </p:nvPr>
        </p:nvSpPr>
        <p:spPr>
          <a:xfrm>
            <a:off x="633846" y="613064"/>
            <a:ext cx="10723418" cy="5240482"/>
          </a:xfrm>
        </p:spPr>
        <p:txBody>
          <a:bodyPr>
            <a:normAutofit/>
          </a:bodyPr>
          <a:lstStyle/>
          <a:p>
            <a:pPr algn="just">
              <a:lnSpc>
                <a:spcPct val="150000"/>
              </a:lnSpc>
            </a:pPr>
            <a:r>
              <a:rPr lang="en-US" sz="1800" dirty="0"/>
              <a:t>Training local farmers on interpreting data and taking timely actions based on drone-generated reports. 3. Production Estimation Objective: Accurately estimate apple production to facilitate better planning and market strategies. Method: • Image Analysis: Using high-resolution images to count blossoms and estimate fruit set.</a:t>
            </a:r>
          </a:p>
          <a:p>
            <a:pPr algn="just">
              <a:lnSpc>
                <a:spcPct val="150000"/>
              </a:lnSpc>
            </a:pPr>
            <a:r>
              <a:rPr lang="en-US" sz="1800" dirty="0"/>
              <a:t> • Machine Learning Models: Developing models that predict yield based on factors like tree health, climatic conditions, and historical yield data. Implementation: • Conducting pre-harvest drone surveys to estimate production. </a:t>
            </a:r>
            <a:endParaRPr lang="en-IN" sz="1800" dirty="0"/>
          </a:p>
          <a:p>
            <a:pPr algn="just">
              <a:lnSpc>
                <a:spcPct val="150000"/>
              </a:lnSpc>
            </a:pPr>
            <a:r>
              <a:rPr lang="en-US" sz="1800" dirty="0"/>
              <a:t>• Using data to optimize logistics, storage, and market supply. 4. Creating Marketing Tools Objective: Leverage technology to create effective marketing tools that enhance the visibility and profitability of apple produce. Method: • Virtual Tours: Creating virtual tours of apple orchards using drone footage to attract tourists and buyers..</a:t>
            </a:r>
            <a:endParaRPr lang="en-IN" sz="1800" dirty="0"/>
          </a:p>
        </p:txBody>
      </p:sp>
    </p:spTree>
    <p:extLst>
      <p:ext uri="{BB962C8B-B14F-4D97-AF65-F5344CB8AC3E}">
        <p14:creationId xmlns:p14="http://schemas.microsoft.com/office/powerpoint/2010/main" val="62186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D2AAB7-E739-7316-C94E-2B312A91A6B2}"/>
              </a:ext>
            </a:extLst>
          </p:cNvPr>
          <p:cNvSpPr>
            <a:spLocks noGrp="1"/>
          </p:cNvSpPr>
          <p:nvPr>
            <p:ph idx="4294967295"/>
          </p:nvPr>
        </p:nvSpPr>
        <p:spPr>
          <a:xfrm>
            <a:off x="374072" y="166254"/>
            <a:ext cx="11596255" cy="6525491"/>
          </a:xfrm>
        </p:spPr>
        <p:txBody>
          <a:bodyPr>
            <a:noAutofit/>
          </a:bodyPr>
          <a:lstStyle/>
          <a:p>
            <a:pPr algn="just">
              <a:lnSpc>
                <a:spcPct val="150000"/>
              </a:lnSpc>
            </a:pPr>
            <a:r>
              <a:rPr lang="en-US" sz="1800" dirty="0"/>
              <a:t>• Traceability Systems: Implementing blockchain-based traceability to provide end consumers with information about the origin, quality, and journey of apples. • Digital Marketing: Using drone-generated content for promotional campaigns on social media and other digital platforms. Implementation: </a:t>
            </a:r>
          </a:p>
          <a:p>
            <a:pPr algn="just">
              <a:lnSpc>
                <a:spcPct val="150000"/>
              </a:lnSpc>
            </a:pPr>
            <a:r>
              <a:rPr lang="en-US" sz="1800" dirty="0"/>
              <a:t> Developing a user-friendly platform for virtual tours and traceability information. •Collaborating with marketing experts to create engaging content and campaigns. Expected Solution: The implementation of a drone-based intelligent system in the apple orchards of Himachal Pradesh is expected to bring multiple benefits: </a:t>
            </a:r>
          </a:p>
          <a:p>
            <a:pPr algn="just">
              <a:lnSpc>
                <a:spcPct val="150000"/>
              </a:lnSpc>
            </a:pPr>
            <a:r>
              <a:rPr lang="en-US" sz="1800" dirty="0"/>
              <a:t>1. Enhanced Tree Health Monitoring: Improved early detection of health issues will lead to timely interventions, resulting in healthier trees and better yields. 2. Efficient Nutrient and Pest Management: Precision application of inputs will reduce costs and environmental impact while maintaining high productivity. </a:t>
            </a:r>
          </a:p>
          <a:p>
            <a:pPr algn="just">
              <a:lnSpc>
                <a:spcPct val="150000"/>
              </a:lnSpc>
            </a:pPr>
            <a:r>
              <a:rPr lang="en-US" sz="1800" dirty="0"/>
              <a:t>3. Accurate Production Estimation: Reliable yield forecasts will aid in better planning and decision-making, reducing wastage and maximizing profits. 4. Innovative Marketing Tools: Advanced marketing strategies will increase the visibility of Himachal apples in national and international markets, boosting sales and brand recognition.</a:t>
            </a:r>
            <a:endParaRPr lang="en-IN" sz="1800" dirty="0"/>
          </a:p>
        </p:txBody>
      </p:sp>
    </p:spTree>
    <p:extLst>
      <p:ext uri="{BB962C8B-B14F-4D97-AF65-F5344CB8AC3E}">
        <p14:creationId xmlns:p14="http://schemas.microsoft.com/office/powerpoint/2010/main" val="4053847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342900" y="-206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824633" y="1070264"/>
            <a:ext cx="9576667" cy="5133110"/>
          </a:xfrm>
        </p:spPr>
        <p:txBody>
          <a:bodyPr>
            <a:noAutofit/>
          </a:bodyPr>
          <a:lstStyle/>
          <a:p>
            <a:pPr algn="just">
              <a:lnSpc>
                <a:spcPct val="150000"/>
              </a:lnSpc>
              <a:buFont typeface="Arial" panose="020B0604020202020204" pitchFamily="34" charset="0"/>
              <a:buChar char="•"/>
            </a:pPr>
            <a:r>
              <a:rPr lang="en-US" sz="1800" dirty="0" err="1"/>
              <a:t>Evenas</a:t>
            </a:r>
            <a:r>
              <a:rPr lang="en-US" sz="1800" dirty="0"/>
              <a:t> the apple growers in Himachal Pradesh always have their fingers crossed over the uncertainty that hangs over the fruit crop in the midst of general climate change, the weather Gods have so far showered hope for them this season. The fruit market has, therefore plays a great role in the improvement of the rural economy of the State with respect to: </a:t>
            </a:r>
          </a:p>
          <a:p>
            <a:pPr algn="just">
              <a:lnSpc>
                <a:spcPct val="150000"/>
              </a:lnSpc>
              <a:buFont typeface="Arial" panose="020B0604020202020204" pitchFamily="34" charset="0"/>
              <a:buChar char="•"/>
            </a:pPr>
            <a:r>
              <a:rPr lang="en-US" sz="1800" dirty="0"/>
              <a:t> Generation of foundations for income to the rural people</a:t>
            </a:r>
          </a:p>
          <a:p>
            <a:pPr algn="just">
              <a:lnSpc>
                <a:spcPct val="150000"/>
              </a:lnSpc>
              <a:buFont typeface="Arial" panose="020B0604020202020204" pitchFamily="34" charset="0"/>
              <a:buChar char="•"/>
            </a:pPr>
            <a:r>
              <a:rPr lang="en-US" sz="1800" dirty="0"/>
              <a:t>  Generation of employment openings in the pre and postharvest sectors of the fruit industry, </a:t>
            </a:r>
          </a:p>
          <a:p>
            <a:pPr algn="just">
              <a:lnSpc>
                <a:spcPct val="150000"/>
              </a:lnSpc>
              <a:buFont typeface="Arial" panose="020B0604020202020204" pitchFamily="34" charset="0"/>
              <a:buChar char="•"/>
            </a:pPr>
            <a:r>
              <a:rPr lang="en-US" sz="1800" dirty="0"/>
              <a:t> Satisfaction of the aesthetic needs of the people, and </a:t>
            </a:r>
          </a:p>
          <a:p>
            <a:pPr algn="just">
              <a:lnSpc>
                <a:spcPct val="150000"/>
              </a:lnSpc>
              <a:buFont typeface="Arial" panose="020B0604020202020204" pitchFamily="34" charset="0"/>
              <a:buChar char="•"/>
            </a:pPr>
            <a:r>
              <a:rPr lang="en-US" sz="1800" dirty="0"/>
              <a:t> Development of a justifiable system of stable agriculture in the hilly areas.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72737" y="-350838"/>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524741" y="1098550"/>
            <a:ext cx="11142518" cy="5312641"/>
          </a:xfrm>
        </p:spPr>
        <p:txBody>
          <a:bodyPr>
            <a:noAutofit/>
          </a:bodyPr>
          <a:lstStyle/>
          <a:p>
            <a:pPr algn="just">
              <a:lnSpc>
                <a:spcPct val="150000"/>
              </a:lnSpc>
              <a:buFont typeface="Arial" panose="020B0604020202020204" pitchFamily="34" charset="0"/>
              <a:buChar char="•"/>
            </a:pPr>
            <a:r>
              <a:rPr lang="en-US" sz="1600" dirty="0"/>
              <a:t>Currently, drones equipped with high-resolution cameras, multispectral sensors, and thermal imaging are being utilized to monitor crop health, assess soil moisture, and detect pest infestations. These drones provide a comprehensive aerial view, enabling precise data collection over large orchard areas quickly and efficiently. </a:t>
            </a:r>
          </a:p>
          <a:p>
            <a:pPr algn="just">
              <a:lnSpc>
                <a:spcPct val="150000"/>
              </a:lnSpc>
              <a:buFont typeface="Arial" panose="020B0604020202020204" pitchFamily="34" charset="0"/>
              <a:buChar char="•"/>
            </a:pPr>
            <a:r>
              <a:rPr lang="en-US" sz="1600" dirty="0"/>
              <a:t>Data processing platforms such as Pix4D and </a:t>
            </a:r>
            <a:r>
              <a:rPr lang="en-US" sz="1600" dirty="0" err="1"/>
              <a:t>DroneDeploy</a:t>
            </a:r>
            <a:r>
              <a:rPr lang="en-US" sz="1600" dirty="0"/>
              <a:t> are employed to analyze this information, generating detailed maps and actionable insights. Despite the promising advancements, challenges such as high initial costs, the need for technical expertise, and regulatory compliance remain.</a:t>
            </a:r>
          </a:p>
          <a:p>
            <a:pPr algn="just">
              <a:lnSpc>
                <a:spcPct val="150000"/>
              </a:lnSpc>
              <a:buFont typeface="Arial" panose="020B0604020202020204" pitchFamily="34" charset="0"/>
              <a:buChar char="•"/>
            </a:pPr>
            <a:r>
              <a:rPr lang="en-US" sz="1600" dirty="0"/>
              <a:t> The Directorate General of Civil Aviation (DGCA) oversees the regulations for drone use in India, which includes guidelines on registration and operational restrictions. Pilot projects and research initiatives are underway, often supported by government and academic institutions, to evaluate and refine the use of drones in agriculture. </a:t>
            </a:r>
          </a:p>
          <a:p>
            <a:pPr algn="just">
              <a:lnSpc>
                <a:spcPct val="150000"/>
              </a:lnSpc>
              <a:buFont typeface="Arial" panose="020B0604020202020204" pitchFamily="34" charset="0"/>
              <a:buChar char="•"/>
            </a:pPr>
            <a:r>
              <a:rPr lang="en-US" sz="1600" dirty="0"/>
              <a:t>As technology advances and becomes more affordable, the adoption of drone-based systems is expected to increase, offering significant benefits for orchard management, including improved crop yields and more efficient resource use.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270164" y="-310284"/>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779318" y="1139104"/>
            <a:ext cx="10380518" cy="5438342"/>
          </a:xfrm>
        </p:spPr>
        <p:txBody>
          <a:bodyPr>
            <a:noAutofit/>
          </a:bodyPr>
          <a:lstStyle/>
          <a:p>
            <a:pPr algn="just">
              <a:lnSpc>
                <a:spcPct val="150000"/>
              </a:lnSpc>
              <a:buFont typeface="Arial" panose="020B0604020202020204" pitchFamily="34" charset="0"/>
              <a:buChar char="•"/>
            </a:pPr>
            <a:r>
              <a:rPr lang="en-US" sz="1800" b="1" dirty="0"/>
              <a:t>High Initial Costs</a:t>
            </a:r>
            <a:r>
              <a:rPr lang="en-US" sz="1800" dirty="0"/>
              <a:t>: The setup cost for drones, including purchasing the drones, sensors, and software, can be substantial. This may be prohibitive for smaller orchards or farmers with limited budgets.</a:t>
            </a:r>
          </a:p>
          <a:p>
            <a:pPr algn="just">
              <a:lnSpc>
                <a:spcPct val="150000"/>
              </a:lnSpc>
              <a:buFont typeface="Arial" panose="020B0604020202020204" pitchFamily="34" charset="0"/>
              <a:buChar char="•"/>
            </a:pPr>
            <a:r>
              <a:rPr lang="en-US" sz="1800" b="1" dirty="0"/>
              <a:t>Technical Expertise Required</a:t>
            </a:r>
            <a:r>
              <a:rPr lang="en-US" sz="1800" dirty="0"/>
              <a:t>: Operating and maintaining drone systems requires technical knowledge. Farmers or orchard managers may need training or specialized personnel to handle the technology effectively.</a:t>
            </a:r>
          </a:p>
          <a:p>
            <a:pPr algn="just">
              <a:lnSpc>
                <a:spcPct val="150000"/>
              </a:lnSpc>
              <a:buFont typeface="Arial" panose="020B0604020202020204" pitchFamily="34" charset="0"/>
              <a:buChar char="•"/>
            </a:pPr>
            <a:r>
              <a:rPr lang="en-US" sz="1800" b="1" dirty="0"/>
              <a:t>Maintenance and Repairs</a:t>
            </a:r>
            <a:r>
              <a:rPr lang="en-US" sz="1800" dirty="0"/>
              <a:t>: Drones are complex devices that can be prone to mechanical issues or require regular maintenance. Repairs can be costly and may require specialized technicians.</a:t>
            </a:r>
          </a:p>
          <a:p>
            <a:pPr algn="just">
              <a:lnSpc>
                <a:spcPct val="150000"/>
              </a:lnSpc>
              <a:buFont typeface="Arial" panose="020B0604020202020204" pitchFamily="34" charset="0"/>
              <a:buChar char="•"/>
            </a:pPr>
            <a:r>
              <a:rPr lang="en-US" sz="1800" b="1" dirty="0"/>
              <a:t>Regulatory Challenges</a:t>
            </a:r>
            <a:r>
              <a:rPr lang="en-US" sz="1800" dirty="0"/>
              <a:t>: There are regulations and restrictions around drone usage that can vary by region. Compliance with these regulations can be a hurdle, especially in areas with strict airspace rules.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3909"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727364" y="1253259"/>
            <a:ext cx="9805988" cy="4076700"/>
          </a:xfrm>
        </p:spPr>
        <p:txBody>
          <a:bodyPr>
            <a:normAutofit/>
          </a:bodyPr>
          <a:lstStyle/>
          <a:p>
            <a:pPr algn="just">
              <a:lnSpc>
                <a:spcPct val="150000"/>
              </a:lnSpc>
              <a:buFont typeface="Arial" panose="020B0604020202020204" pitchFamily="34" charset="0"/>
              <a:buChar char="•"/>
            </a:pPr>
            <a:r>
              <a:rPr lang="en-US" sz="1800" dirty="0"/>
              <a:t>1]In Agriculture/Horticulture each type of pest and diseases are considered </a:t>
            </a:r>
            <a:r>
              <a:rPr lang="en-US" sz="1800" dirty="0" err="1"/>
              <a:t>asinjurious</a:t>
            </a:r>
            <a:r>
              <a:rPr lang="en-US" sz="1800" dirty="0"/>
              <a:t> to plants, fruits and has a great </a:t>
            </a:r>
            <a:r>
              <a:rPr lang="en-US" sz="1800" dirty="0" err="1"/>
              <a:t>divergenteffect</a:t>
            </a:r>
            <a:r>
              <a:rPr lang="en-US" sz="1800" dirty="0"/>
              <a:t> on it. In addition to falling crop productivity and quality, insecticides or fungicides which could cause environmental pollution, and becomes a need to </a:t>
            </a:r>
            <a:r>
              <a:rPr lang="en-US" sz="1800" dirty="0" err="1"/>
              <a:t>destroydiseases</a:t>
            </a:r>
            <a:r>
              <a:rPr lang="en-US" sz="1800" dirty="0"/>
              <a:t> and pests[2].</a:t>
            </a:r>
          </a:p>
          <a:p>
            <a:pPr algn="just">
              <a:lnSpc>
                <a:spcPct val="150000"/>
              </a:lnSpc>
              <a:buFont typeface="Arial" panose="020B0604020202020204" pitchFamily="34" charset="0"/>
              <a:buChar char="•"/>
            </a:pPr>
            <a:r>
              <a:rPr lang="en-US" sz="1800" dirty="0"/>
              <a:t>Consequently, an IoT based prediction system is proposed to monitor the temperature and humidity/moisture level of the orchard and to predict when the pests appear conditions met in order to </a:t>
            </a:r>
            <a:r>
              <a:rPr lang="en-US" sz="1800" dirty="0" err="1"/>
              <a:t>dropthe</a:t>
            </a:r>
            <a:r>
              <a:rPr lang="en-US" sz="1800" dirty="0"/>
              <a:t> appearance of diseases.</a:t>
            </a:r>
          </a:p>
          <a:p>
            <a:pPr algn="just">
              <a:lnSpc>
                <a:spcPct val="150000"/>
              </a:lnSpc>
              <a:buFont typeface="Arial" panose="020B0604020202020204" pitchFamily="34" charset="0"/>
              <a:buChar char="•"/>
            </a:pPr>
            <a:r>
              <a:rPr lang="en-US" sz="1800" dirty="0"/>
              <a:t> In other words, authors proposed a system that provides information regarding disease prediction so that farmers can timely manage their crop.</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477981" y="-114446"/>
            <a:ext cx="10058400" cy="1449388"/>
          </a:xfrm>
        </p:spPr>
        <p:txBody>
          <a:bodyPr>
            <a:normAutofit/>
          </a:bodyPr>
          <a:lstStyle/>
          <a:p>
            <a:r>
              <a:rPr lang="en-US" sz="3600" dirty="0"/>
              <a:t>Advantage</a:t>
            </a:r>
            <a:endParaRPr lang="en-IN" sz="36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13076" y="1553152"/>
            <a:ext cx="10948987" cy="5032375"/>
          </a:xfrm>
        </p:spPr>
        <p:txBody>
          <a:bodyPr>
            <a:normAutofit/>
          </a:bodyPr>
          <a:lstStyle/>
          <a:p>
            <a:pPr algn="just">
              <a:lnSpc>
                <a:spcPct val="150000"/>
              </a:lnSpc>
              <a:buFont typeface="Arial" panose="020B0604020202020204" pitchFamily="34" charset="0"/>
              <a:buChar char="•"/>
            </a:pPr>
            <a:r>
              <a:rPr lang="en-US" sz="1600" b="1" dirty="0"/>
              <a:t>Enhanced Monitoring and Surveillance</a:t>
            </a:r>
            <a:r>
              <a:rPr lang="en-US" sz="1600" dirty="0"/>
              <a:t>: Drones provide a bird’s-eye view of the orchard, allowing for real-time monitoring of crop health, pest infestations, and disease outbreaks. This aerial perspective can be more comprehensive than ground-based inspections.</a:t>
            </a:r>
          </a:p>
          <a:p>
            <a:pPr algn="just">
              <a:lnSpc>
                <a:spcPct val="150000"/>
              </a:lnSpc>
              <a:buFont typeface="Arial" panose="020B0604020202020204" pitchFamily="34" charset="0"/>
              <a:buChar char="•"/>
            </a:pPr>
            <a:r>
              <a:rPr lang="en-US" sz="1600" b="1" dirty="0"/>
              <a:t>Precision Agriculture</a:t>
            </a:r>
            <a:r>
              <a:rPr lang="en-US" sz="1600" dirty="0"/>
              <a:t>: Drones equipped with various sensors (such as multispectral or thermal cameras) can collect detailed data on plant health, soil moisture levels, and nutrient deficiencies. This precision allows for targeted interventions and more efficient use of resources like water, fertilizers, and pesticides.</a:t>
            </a:r>
          </a:p>
          <a:p>
            <a:pPr algn="just">
              <a:lnSpc>
                <a:spcPct val="150000"/>
              </a:lnSpc>
              <a:buFont typeface="Arial" panose="020B0604020202020204" pitchFamily="34" charset="0"/>
              <a:buChar char="•"/>
            </a:pPr>
            <a:r>
              <a:rPr lang="en-US" sz="1600" b="1" dirty="0"/>
              <a:t>Increased Efficiency</a:t>
            </a:r>
            <a:r>
              <a:rPr lang="en-US" sz="1600" dirty="0"/>
              <a:t>: Drones can cover large areas quickly compared to traditional methods. This efficiency can lead to faster data collection and analysis, enabling timely decision-making and actions.</a:t>
            </a:r>
          </a:p>
          <a:p>
            <a:pPr algn="just">
              <a:lnSpc>
                <a:spcPct val="150000"/>
              </a:lnSpc>
              <a:buFont typeface="Arial" panose="020B0604020202020204" pitchFamily="34" charset="0"/>
              <a:buChar char="•"/>
            </a:pPr>
            <a:r>
              <a:rPr lang="en-US" sz="1600" b="1" dirty="0"/>
              <a:t>Cost Savings</a:t>
            </a:r>
            <a:r>
              <a:rPr lang="en-US" sz="1600" dirty="0"/>
              <a:t>: Although the initial investment might be high, drones can reduce long-term costs by minimizing the need for manual labor and improving resource management. They also help in identifying issues early, which can prevent costly damage and losses.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529937" y="-222250"/>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63681" y="1227138"/>
            <a:ext cx="11222182" cy="4841875"/>
          </a:xfrm>
        </p:spPr>
        <p:txBody>
          <a:bodyPr>
            <a:normAutofit/>
          </a:bodyPr>
          <a:lstStyle/>
          <a:p>
            <a:pPr>
              <a:lnSpc>
                <a:spcPct val="150000"/>
              </a:lnSpc>
              <a:buFont typeface="Arial" panose="020B0604020202020204" pitchFamily="34" charset="0"/>
              <a:buChar char="•"/>
            </a:pPr>
            <a:r>
              <a:rPr lang="en-US" sz="1800" dirty="0"/>
              <a:t>The Internet of Things (IoT) is </a:t>
            </a:r>
            <a:r>
              <a:rPr lang="en-US" sz="1800" dirty="0" err="1"/>
              <a:t>atechnologyof</a:t>
            </a:r>
            <a:r>
              <a:rPr lang="en-US" sz="1800" dirty="0"/>
              <a:t> interrelated physical devices or "things that are being combined with electronics, software, sensors, actuators and internet connectivity and powerful data analytic capabilities, which allows these objects to accumulate and share data. </a:t>
            </a:r>
          </a:p>
          <a:p>
            <a:pPr>
              <a:lnSpc>
                <a:spcPct val="150000"/>
              </a:lnSpc>
              <a:buFont typeface="Arial" panose="020B0604020202020204" pitchFamily="34" charset="0"/>
              <a:buChar char="•"/>
            </a:pPr>
            <a:r>
              <a:rPr lang="en-US" sz="1800" dirty="0"/>
              <a:t>Internet of Things (IoT) rises as a power </a:t>
            </a:r>
            <a:r>
              <a:rPr lang="en-US" sz="1800" dirty="0" err="1"/>
              <a:t>ful</a:t>
            </a:r>
            <a:r>
              <a:rPr lang="en-US" sz="1800" dirty="0"/>
              <a:t> domain where connected devices and sensors can connect and share information over the Internet. </a:t>
            </a:r>
          </a:p>
          <a:p>
            <a:pPr>
              <a:lnSpc>
                <a:spcPct val="150000"/>
              </a:lnSpc>
              <a:buFont typeface="Arial" panose="020B0604020202020204" pitchFamily="34" charset="0"/>
              <a:buChar char="•"/>
            </a:pPr>
            <a:r>
              <a:rPr lang="en-US" sz="1800" dirty="0"/>
              <a:t>At present many agriculture and horticultural industries </a:t>
            </a:r>
            <a:r>
              <a:rPr lang="en-US" sz="1800" dirty="0" err="1"/>
              <a:t>areleaned</a:t>
            </a:r>
            <a:r>
              <a:rPr lang="en-US" sz="1800" dirty="0"/>
              <a:t> to accept IoT platform for smart farming to increase efficiency, productivity, and minimize human involvement, time and cost etc. </a:t>
            </a:r>
          </a:p>
          <a:p>
            <a:pPr>
              <a:lnSpc>
                <a:spcPct val="150000"/>
              </a:lnSpc>
              <a:buFont typeface="Arial" panose="020B0604020202020204" pitchFamily="34" charset="0"/>
              <a:buChar char="•"/>
            </a:pPr>
            <a:r>
              <a:rPr lang="en-US" sz="1800" dirty="0"/>
              <a:t>The revolution in the technology ensures that the sensors are getting smaller, refined and more economic. At present the internet are also easily accessible everywhere so that smart monitoring can be achieved with full security. </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40328" y="474807"/>
            <a:ext cx="10525125" cy="5635625"/>
          </a:xfrm>
        </p:spPr>
        <p:txBody>
          <a:bodyPr>
            <a:normAutofit/>
          </a:bodyPr>
          <a:lstStyle/>
          <a:p>
            <a:pPr algn="just">
              <a:lnSpc>
                <a:spcPct val="150000"/>
              </a:lnSpc>
              <a:buFont typeface="Arial" panose="020B0604020202020204" pitchFamily="34" charset="0"/>
              <a:buChar char="•"/>
            </a:pPr>
            <a:r>
              <a:rPr lang="en-US" sz="1800" dirty="0"/>
              <a:t>Many of the problems regarding smart farming can be done using smart phones and IoT devices. Farmer can get any required data or information about the field as well can monitor his/her agriculture area. </a:t>
            </a:r>
          </a:p>
          <a:p>
            <a:pPr algn="just">
              <a:lnSpc>
                <a:spcPct val="150000"/>
              </a:lnSpc>
              <a:buFont typeface="Arial" panose="020B0604020202020204" pitchFamily="34" charset="0"/>
              <a:buChar char="•"/>
            </a:pPr>
            <a:r>
              <a:rPr lang="en-US" sz="1800" dirty="0"/>
              <a:t>India secured place in top ten apple producing </a:t>
            </a:r>
            <a:r>
              <a:rPr lang="en-US" sz="1800" dirty="0" err="1"/>
              <a:t>nationsand</a:t>
            </a:r>
            <a:r>
              <a:rPr lang="en-US" sz="1800" dirty="0"/>
              <a:t> its involvement to the overall production is 3%. </a:t>
            </a:r>
          </a:p>
          <a:p>
            <a:pPr algn="just">
              <a:lnSpc>
                <a:spcPct val="150000"/>
              </a:lnSpc>
              <a:buFont typeface="Arial" panose="020B0604020202020204" pitchFamily="34" charset="0"/>
              <a:buChar char="•"/>
            </a:pPr>
            <a:r>
              <a:rPr lang="en-US" sz="1800" dirty="0"/>
              <a:t>Although India secured a place in top countries for apple cultivation but, the cultivation and quality of production is not so good as compared to others because of several kind of diseases and pests, which cause great damage to the fruit in the state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211571"/>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32264" y="1417637"/>
            <a:ext cx="10058400" cy="4022725"/>
          </a:xfrm>
        </p:spPr>
        <p:txBody>
          <a:bodyPr>
            <a:normAutofit/>
          </a:bodyPr>
          <a:lstStyle/>
          <a:p>
            <a:pPr algn="just">
              <a:lnSpc>
                <a:spcPct val="150000"/>
              </a:lnSpc>
              <a:buFont typeface="Arial" panose="020B0604020202020204" pitchFamily="34" charset="0"/>
              <a:buChar char="•"/>
            </a:pPr>
            <a:r>
              <a:rPr lang="en-IN" sz="2800" dirty="0"/>
              <a:t>Aerial Data Acquisition Module</a:t>
            </a:r>
          </a:p>
          <a:p>
            <a:pPr algn="just">
              <a:lnSpc>
                <a:spcPct val="150000"/>
              </a:lnSpc>
              <a:buFont typeface="Arial" panose="020B0604020202020204" pitchFamily="34" charset="0"/>
              <a:buChar char="•"/>
            </a:pPr>
            <a:r>
              <a:rPr lang="en-US" sz="2800" dirty="0"/>
              <a:t>Data Processing and Analysis Module</a:t>
            </a:r>
            <a:endParaRPr lang="en-IN" sz="2800" dirty="0"/>
          </a:p>
          <a:p>
            <a:pPr algn="just">
              <a:lnSpc>
                <a:spcPct val="150000"/>
              </a:lnSpc>
              <a:buFont typeface="Arial" panose="020B0604020202020204" pitchFamily="34" charset="0"/>
              <a:buChar char="•"/>
            </a:pPr>
            <a:r>
              <a:rPr lang="en-IN" sz="2800" dirty="0"/>
              <a:t>Mapping and Visualization Module</a:t>
            </a:r>
          </a:p>
          <a:p>
            <a:pPr algn="just">
              <a:lnSpc>
                <a:spcPct val="150000"/>
              </a:lnSpc>
              <a:buFont typeface="Arial" panose="020B0604020202020204" pitchFamily="34" charset="0"/>
              <a:buChar char="•"/>
            </a:pPr>
            <a:r>
              <a:rPr lang="en-IN" sz="2800" dirty="0"/>
              <a:t>Decision Support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32509" y="363682"/>
            <a:ext cx="10058400" cy="1449388"/>
          </a:xfrm>
        </p:spPr>
        <p:txBody>
          <a:bodyPr>
            <a:normAutofit fontScale="90000"/>
          </a:bodyPr>
          <a:lstStyle/>
          <a:p>
            <a:r>
              <a:rPr lang="en-IN" sz="4000" dirty="0">
                <a:effectLst/>
              </a:rPr>
              <a:t>Aerial Data Acquisition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63614" y="1527464"/>
            <a:ext cx="10684596" cy="4655849"/>
          </a:xfrm>
        </p:spPr>
        <p:txBody>
          <a:bodyPr>
            <a:normAutofit/>
          </a:bodyPr>
          <a:lstStyle/>
          <a:p>
            <a:pPr algn="just">
              <a:lnSpc>
                <a:spcPct val="150000"/>
              </a:lnSpc>
              <a:buFont typeface="Arial" panose="020B0604020202020204" pitchFamily="34" charset="0"/>
              <a:buChar char="•"/>
            </a:pPr>
            <a:r>
              <a:rPr lang="en-US" sz="1800" b="1" dirty="0"/>
              <a:t>Drones</a:t>
            </a:r>
            <a:r>
              <a:rPr lang="en-US" sz="1800" dirty="0"/>
              <a:t>: Equipped with high-resolution cameras, multispectral sensors, and thermal imaging devices to capture detailed imagery and data.</a:t>
            </a:r>
          </a:p>
          <a:p>
            <a:pPr algn="just">
              <a:lnSpc>
                <a:spcPct val="150000"/>
              </a:lnSpc>
              <a:buFont typeface="Arial" panose="020B0604020202020204" pitchFamily="34" charset="0"/>
              <a:buChar char="•"/>
            </a:pPr>
            <a:r>
              <a:rPr lang="en-US" sz="1800" b="1" dirty="0"/>
              <a:t>Flight Planning</a:t>
            </a:r>
            <a:r>
              <a:rPr lang="en-US" sz="1800" dirty="0"/>
              <a:t>: Software to plan and execute drone flights, including automated flight paths and scheduling.</a:t>
            </a:r>
          </a:p>
          <a:p>
            <a:pPr algn="just">
              <a:lnSpc>
                <a:spcPct val="150000"/>
              </a:lnSpc>
              <a:buFont typeface="Arial" panose="020B0604020202020204" pitchFamily="34" charset="0"/>
              <a:buChar char="•"/>
            </a:pPr>
            <a:r>
              <a:rPr lang="en-US" sz="1800" b="1" dirty="0"/>
              <a:t>Data Capture</a:t>
            </a:r>
            <a:r>
              <a:rPr lang="en-US" sz="1800" dirty="0"/>
              <a:t>: Tools to collect images, videos, and sensor data from various angles and altitudes.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446810" y="453159"/>
            <a:ext cx="10058400" cy="1449388"/>
          </a:xfrm>
        </p:spPr>
        <p:txBody>
          <a:bodyPr>
            <a:normAutofit fontScale="90000"/>
          </a:bodyPr>
          <a:lstStyle/>
          <a:p>
            <a:r>
              <a:rPr lang="en-US" sz="4000" dirty="0"/>
              <a:t>Data Processing and Analysis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208088" y="1614632"/>
            <a:ext cx="9047739" cy="4790209"/>
          </a:xfrm>
        </p:spPr>
        <p:txBody>
          <a:bodyPr>
            <a:normAutofit/>
          </a:bodyPr>
          <a:lstStyle/>
          <a:p>
            <a:pPr algn="just">
              <a:lnSpc>
                <a:spcPct val="150000"/>
              </a:lnSpc>
            </a:pPr>
            <a:r>
              <a:rPr lang="en-US" sz="1800" dirty="0"/>
              <a:t>Image Processing: Algorithms to analyze aerial images for detecting crop health, pest infestations, and disease.</a:t>
            </a:r>
          </a:p>
          <a:p>
            <a:pPr algn="just">
              <a:lnSpc>
                <a:spcPct val="150000"/>
              </a:lnSpc>
            </a:pPr>
            <a:r>
              <a:rPr lang="en-US" sz="1800" dirty="0"/>
              <a:t>Data Analytics: Software to process sensor data, including multispectral and thermal data, to assess soil moisture, plant health, and nutrient levels.</a:t>
            </a:r>
          </a:p>
          <a:p>
            <a:pPr algn="just">
              <a:lnSpc>
                <a:spcPct val="150000"/>
              </a:lnSpc>
            </a:pPr>
            <a:r>
              <a:rPr lang="en-US" sz="1800" dirty="0"/>
              <a:t>Machine Learning: Advanced analytics using machine learning models to identify patterns, predict issues, and provide actionable insights.</a:t>
            </a:r>
            <a:endParaRPr lang="en-IN" sz="1800"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654628" y="286759"/>
            <a:ext cx="10058400" cy="1449388"/>
          </a:xfrm>
        </p:spPr>
        <p:txBody>
          <a:bodyPr>
            <a:normAutofit fontScale="90000"/>
          </a:bodyPr>
          <a:lstStyle/>
          <a:p>
            <a:r>
              <a:rPr lang="en-IN" sz="4000" dirty="0"/>
              <a:t>Mapping and Visualization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478972" y="1247773"/>
            <a:ext cx="9268691" cy="5121853"/>
          </a:xfrm>
        </p:spPr>
        <p:txBody>
          <a:bodyPr>
            <a:normAutofit/>
          </a:bodyPr>
          <a:lstStyle/>
          <a:p>
            <a:pPr algn="just">
              <a:lnSpc>
                <a:spcPct val="150000"/>
              </a:lnSpc>
              <a:buFont typeface="Arial" panose="020B0604020202020204" pitchFamily="34" charset="0"/>
              <a:buChar char="•"/>
            </a:pPr>
            <a:r>
              <a:rPr lang="en-US" sz="1800" b="1" dirty="0"/>
              <a:t>Geospatial Mapping</a:t>
            </a:r>
            <a:r>
              <a:rPr lang="en-US" sz="1800" dirty="0"/>
              <a:t>: Tools to create detailed maps of the orchard, highlighting areas of concern such as pest hotspots or nutrient deficiencies.</a:t>
            </a:r>
          </a:p>
          <a:p>
            <a:pPr algn="just">
              <a:lnSpc>
                <a:spcPct val="150000"/>
              </a:lnSpc>
              <a:buFont typeface="Arial" panose="020B0604020202020204" pitchFamily="34" charset="0"/>
              <a:buChar char="•"/>
            </a:pPr>
            <a:r>
              <a:rPr lang="en-US" sz="1800" b="1" dirty="0"/>
              <a:t>3D Visualization</a:t>
            </a:r>
            <a:r>
              <a:rPr lang="en-US" sz="1800" dirty="0"/>
              <a:t>: Software to generate 3D models of the orchard for more intuitive analysis and planning.</a:t>
            </a:r>
          </a:p>
          <a:p>
            <a:pPr algn="just">
              <a:lnSpc>
                <a:spcPct val="150000"/>
              </a:lnSpc>
              <a:buFont typeface="Arial" panose="020B0604020202020204" pitchFamily="34" charset="0"/>
              <a:buChar char="•"/>
            </a:pPr>
            <a:r>
              <a:rPr lang="en-US" sz="1800" b="1" dirty="0"/>
              <a:t>Heatmaps and Charts</a:t>
            </a:r>
            <a:r>
              <a:rPr lang="en-US" sz="1800" dirty="0"/>
              <a:t>: Visualization tools to display data such as temperature variations, moisture levels, and plant health metrics.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38991" y="256453"/>
            <a:ext cx="10058400" cy="1449388"/>
          </a:xfrm>
        </p:spPr>
        <p:txBody>
          <a:bodyPr>
            <a:normAutofit fontScale="90000"/>
          </a:bodyPr>
          <a:lstStyle/>
          <a:p>
            <a:r>
              <a:rPr lang="en-IN" sz="4000" dirty="0"/>
              <a:t>Decision Support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143001" y="1153391"/>
            <a:ext cx="9362208" cy="4768849"/>
          </a:xfrm>
        </p:spPr>
        <p:txBody>
          <a:bodyPr>
            <a:normAutofit/>
          </a:bodyPr>
          <a:lstStyle/>
          <a:p>
            <a:pPr algn="just">
              <a:lnSpc>
                <a:spcPct val="150000"/>
              </a:lnSpc>
              <a:buFont typeface="Arial" panose="020B0604020202020204" pitchFamily="34" charset="0"/>
              <a:buChar char="•"/>
            </a:pPr>
            <a:r>
              <a:rPr lang="en-US" b="1" dirty="0"/>
              <a:t>Recommendation Engine</a:t>
            </a:r>
            <a:r>
              <a:rPr lang="en-US" dirty="0"/>
              <a:t>: System to provide actionable recommendations based on data analysis, such as optimal irrigation schedules, fertilizer application rates, or pest control measures.</a:t>
            </a:r>
          </a:p>
          <a:p>
            <a:pPr algn="just">
              <a:lnSpc>
                <a:spcPct val="150000"/>
              </a:lnSpc>
              <a:buFont typeface="Arial" panose="020B0604020202020204" pitchFamily="34" charset="0"/>
              <a:buChar char="•"/>
            </a:pPr>
            <a:r>
              <a:rPr lang="en-US" b="1" dirty="0"/>
              <a:t>Alerts and Notifications</a:t>
            </a:r>
            <a:r>
              <a:rPr lang="en-US" dirty="0"/>
              <a:t>: Automated alerts for immediate issues like pest outbreaks or disease signs, enabling rapid response.</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65019" y="1183481"/>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26381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91045" y="1312862"/>
            <a:ext cx="9161463" cy="423227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45472"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02673" y="1327006"/>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01336"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758536" y="1206500"/>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26028" y="-16942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48246" y="1072139"/>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540327" y="-200459"/>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618509" y="1155410"/>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101436" y="1111827"/>
            <a:ext cx="9268691" cy="4634345"/>
          </a:xfrm>
        </p:spPr>
        <p:txBody>
          <a:bodyPr>
            <a:noAutofit/>
          </a:bodyPr>
          <a:lstStyle/>
          <a:p>
            <a:pPr algn="just">
              <a:lnSpc>
                <a:spcPct val="150000"/>
              </a:lnSpc>
              <a:buFont typeface="Arial" panose="020B0604020202020204" pitchFamily="34" charset="0"/>
              <a:buChar char="•"/>
            </a:pPr>
            <a:r>
              <a:rPr lang="en-US" sz="1800" dirty="0"/>
              <a:t>In this paper, an IoT based prediction system has been proposed to inform apple growers about the climatic situation when </a:t>
            </a:r>
            <a:r>
              <a:rPr lang="en-US" sz="1800" dirty="0" err="1"/>
              <a:t>theinsects</a:t>
            </a:r>
            <a:r>
              <a:rPr lang="en-US" sz="1800" dirty="0"/>
              <a:t> and diseases can make an unexpected appearance in apple.</a:t>
            </a:r>
          </a:p>
          <a:p>
            <a:pPr algn="just">
              <a:lnSpc>
                <a:spcPct val="150000"/>
              </a:lnSpc>
              <a:buFont typeface="Arial" panose="020B0604020202020204" pitchFamily="34" charset="0"/>
              <a:buChar char="•"/>
            </a:pPr>
            <a:r>
              <a:rPr lang="en-US" sz="1800" dirty="0"/>
              <a:t> In other words, the purpose </a:t>
            </a:r>
            <a:r>
              <a:rPr lang="en-US" sz="1800" dirty="0" err="1"/>
              <a:t>forthis</a:t>
            </a:r>
            <a:r>
              <a:rPr lang="en-US" sz="1800" dirty="0"/>
              <a:t> study is to develop a system for predicting pests and diseases, </a:t>
            </a:r>
            <a:r>
              <a:rPr lang="en-US" sz="1800" dirty="0" err="1"/>
              <a:t>analysing</a:t>
            </a:r>
            <a:r>
              <a:rPr lang="en-US" sz="1800" dirty="0"/>
              <a:t> factors like humidity and temperature which can affect the fruit using IoT sensors.</a:t>
            </a:r>
          </a:p>
          <a:p>
            <a:pPr algn="just">
              <a:lnSpc>
                <a:spcPct val="150000"/>
              </a:lnSpc>
              <a:buFont typeface="Arial" panose="020B0604020202020204" pitchFamily="34" charset="0"/>
              <a:buChar char="•"/>
            </a:pPr>
            <a:r>
              <a:rPr lang="en-US" sz="1800" dirty="0"/>
              <a:t>Also the proposed system will recommend a possible solution for the control/ avoidance of disease appearance in the fruit. As a result, orchard owners can use this system to help them make necessary and instant control decisions.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docProps/app.xml><?xml version="1.0" encoding="utf-8"?>
<Properties xmlns="http://schemas.openxmlformats.org/officeDocument/2006/extended-properties" xmlns:vt="http://schemas.openxmlformats.org/officeDocument/2006/docPropsVTypes">
  <Template>Damask</Template>
  <TotalTime>78</TotalTime>
  <Words>2574</Words>
  <Application>Microsoft Office PowerPoint</Application>
  <PresentationFormat>Widescreen</PresentationFormat>
  <Paragraphs>96</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Bookman Old Style</vt:lpstr>
      <vt:lpstr>Rockwell</vt:lpstr>
      <vt:lpstr>Times New Roman</vt:lpstr>
      <vt:lpstr>Damask</vt:lpstr>
      <vt:lpstr>PowerPoint Presentation</vt:lpstr>
      <vt:lpstr>Abstract</vt:lpstr>
      <vt:lpstr>PowerPoint Presentation</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Aerial Data Acquisition Module  </vt:lpstr>
      <vt:lpstr>Data Processing and Analysis Module  </vt:lpstr>
      <vt:lpstr>Mapping and Visualization Module  </vt:lpstr>
      <vt:lpstr>Decision Support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19</cp:revision>
  <dcterms:created xsi:type="dcterms:W3CDTF">2024-08-14T12:13:16Z</dcterms:created>
  <dcterms:modified xsi:type="dcterms:W3CDTF">2024-09-13T16:48:15Z</dcterms:modified>
</cp:coreProperties>
</file>