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77" r:id="rId7"/>
    <p:sldId id="261" r:id="rId8"/>
    <p:sldId id="262" r:id="rId9"/>
    <p:sldId id="278"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4441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03643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10124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27601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11-09-2024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08079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11-09-2024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88665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11-09-2024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84438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669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92912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1404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81047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156390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866110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871949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858334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606493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823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11-09-2024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142451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473036" y="2529730"/>
            <a:ext cx="9006321" cy="1384995"/>
          </a:xfrm>
          <a:prstGeom prst="rect">
            <a:avLst/>
          </a:prstGeom>
          <a:noFill/>
        </p:spPr>
        <p:txBody>
          <a:bodyPr wrap="square">
            <a:spAutoFit/>
          </a:bodyPr>
          <a:lstStyle/>
          <a:p>
            <a:r>
              <a:rPr lang="en-US" sz="2800" dirty="0"/>
              <a:t>Development of AI-ML based models for predicting prices of </a:t>
            </a:r>
            <a:r>
              <a:rPr lang="en-US" sz="2800" dirty="0" err="1"/>
              <a:t>agri</a:t>
            </a:r>
            <a:r>
              <a:rPr lang="en-US" sz="2800" dirty="0"/>
              <a:t>-horticultural commodities such as pulses and vegetable (onion, potato, onion)</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675409" y="-254579"/>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558637" y="706583"/>
            <a:ext cx="10370127" cy="495660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Department of Consumer Affairs monitors the daily prices of 22 essential food commodities through 550 price reporting </a:t>
            </a:r>
            <a:r>
              <a:rPr lang="en-US" sz="1800" dirty="0" err="1">
                <a:latin typeface="Times New Roman" panose="02020603050405020304" pitchFamily="18" charset="0"/>
                <a:cs typeface="Times New Roman" panose="02020603050405020304" pitchFamily="18" charset="0"/>
              </a:rPr>
              <a:t>centres</a:t>
            </a:r>
            <a:r>
              <a:rPr lang="en-US" sz="1800" dirty="0">
                <a:latin typeface="Times New Roman" panose="02020603050405020304" pitchFamily="18" charset="0"/>
                <a:cs typeface="Times New Roman" panose="02020603050405020304" pitchFamily="18" charset="0"/>
              </a:rPr>
              <a:t> across the country. The Department also maintains buffer stock of pulses, viz., gram, </a:t>
            </a:r>
            <a:r>
              <a:rPr lang="en-US" sz="1800" dirty="0" err="1">
                <a:latin typeface="Times New Roman" panose="02020603050405020304" pitchFamily="18" charset="0"/>
                <a:cs typeface="Times New Roman" panose="02020603050405020304" pitchFamily="18" charset="0"/>
              </a:rPr>
              <a:t>tur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urad</a:t>
            </a:r>
            <a:r>
              <a:rPr lang="en-US" sz="1800" dirty="0">
                <a:latin typeface="Times New Roman" panose="02020603050405020304" pitchFamily="18" charset="0"/>
                <a:cs typeface="Times New Roman" panose="02020603050405020304" pitchFamily="18" charset="0"/>
              </a:rPr>
              <a:t>, moon and </a:t>
            </a:r>
            <a:r>
              <a:rPr lang="en-US" sz="1800" dirty="0" err="1">
                <a:latin typeface="Times New Roman" panose="02020603050405020304" pitchFamily="18" charset="0"/>
                <a:cs typeface="Times New Roman" panose="02020603050405020304" pitchFamily="18" charset="0"/>
              </a:rPr>
              <a:t>masur</a:t>
            </a:r>
            <a:r>
              <a:rPr lang="en-US" sz="1800" dirty="0">
                <a:latin typeface="Times New Roman" panose="02020603050405020304" pitchFamily="18" charset="0"/>
                <a:cs typeface="Times New Roman" panose="02020603050405020304" pitchFamily="18" charset="0"/>
              </a:rPr>
              <a:t>, and onion for strategic market interventions to stabilize the volatility in prices. </a:t>
            </a:r>
          </a:p>
          <a:p>
            <a:pPr algn="just">
              <a:lnSpc>
                <a:spcPct val="150000"/>
              </a:lnSpc>
            </a:pPr>
            <a:r>
              <a:rPr lang="en-US" sz="1800" dirty="0">
                <a:latin typeface="Times New Roman" panose="02020603050405020304" pitchFamily="18" charset="0"/>
                <a:cs typeface="Times New Roman" panose="02020603050405020304" pitchFamily="18" charset="0"/>
              </a:rPr>
              <a:t>Decisions for market interventions such as release of stocks from the buffer are taken on the basis of the price trends and outlook. At present, the analyses of prices are based on the seasonality, historical and emerging trends, market </a:t>
            </a:r>
          </a:p>
          <a:p>
            <a:pPr algn="just">
              <a:lnSpc>
                <a:spcPct val="150000"/>
              </a:lnSpc>
            </a:pPr>
            <a:r>
              <a:rPr lang="en-US" sz="1800" dirty="0">
                <a:latin typeface="Times New Roman" panose="02020603050405020304" pitchFamily="18" charset="0"/>
                <a:cs typeface="Times New Roman" panose="02020603050405020304" pitchFamily="18" charset="0"/>
              </a:rPr>
              <a:t>intelligence inputs, crop sowing and production estimates. ARIMA based economic models have also been used to examine and forecast prices of pulses.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290945" y="-314902"/>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350818" y="932008"/>
            <a:ext cx="10744201" cy="5333710"/>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Therefore, studies on the forecasting of agricultural products are particularly important in terms of developing stable quantities of agricultural products and supporting the growth and relations of the economy [1].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Artificial Intelligence is bringing one of the oldest sectors into the age of artificial intelligence. in the future. The number of applications of artificial intelligence in agriculture is staggering. Artificial intelligence makes agriculture more efficient.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Additionally, AI can analyze business needs, predict prices, and determine the best time to plant and harvest crops. AI in agriculture can help detect soil health, collect feedback, monitor weather, and recommend fertilizers and pesticides.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Predicting and improving agriculture and crop management to ensure high quality crops and inputs. Thanks to satellite images and weather data, companies can make instant decisions about planting areas and monitor crop health. 28, 29 Companies can use big data, artificial intelligence, and machine learning to predict prices, calculate tomato and crop yields, and identify pests and diseases.</a:t>
            </a: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603106" y="-356466"/>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530494" y="852055"/>
            <a:ext cx="9670905" cy="45307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Despite its great potential, agriculture price prediction is challenging due to the complex and dynamic nature of the agricultural market, which is influenced by a wide range of factors, including weather variability, supply and demand dynamics, market interdependencies, data availability, and the complexities of agrarian systems [12-20].</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Machine learning algorithms have the potential to revolutionize agricultural price prediction [21, 22] by improving accuracy, real-time prediction, customization, and  integration.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study, we systematically review the </a:t>
            </a:r>
            <a:r>
              <a:rPr lang="en-US" sz="1800" dirty="0" err="1">
                <a:latin typeface="Times New Roman" panose="02020603050405020304" pitchFamily="18" charset="0"/>
                <a:cs typeface="Times New Roman" panose="02020603050405020304" pitchFamily="18" charset="0"/>
              </a:rPr>
              <a:t>stateof</a:t>
            </a:r>
            <a:r>
              <a:rPr lang="en-US" sz="1800" dirty="0">
                <a:latin typeface="Times New Roman" panose="02020603050405020304" pitchFamily="18" charset="0"/>
                <a:cs typeface="Times New Roman" panose="02020603050405020304" pitchFamily="18" charset="0"/>
              </a:rPr>
              <a:t>-the-art research in agriculture price prediction. We systematize the themes, common problems, approaches, and current progress. Based on that, we identify and recommend future research directions.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506682" y="858549"/>
            <a:ext cx="10342563" cy="4960937"/>
          </a:xfrm>
        </p:spPr>
        <p:txBody>
          <a:bodyPr>
            <a:normAutofit fontScale="92500" lnSpcReduction="20000"/>
          </a:bodyPr>
          <a:lstStyle/>
          <a:p>
            <a:pPr marL="0" indent="0" algn="just">
              <a:lnSpc>
                <a:spcPct val="150000"/>
              </a:lnSpc>
              <a:buNone/>
            </a:pPr>
            <a:r>
              <a:rPr lang="en-US" sz="1800" b="1" dirty="0">
                <a:latin typeface="Times New Roman" panose="02020603050405020304" pitchFamily="18" charset="0"/>
                <a:cs typeface="Times New Roman" panose="02020603050405020304" pitchFamily="18" charset="0"/>
              </a:rPr>
              <a:t>1. Data Quality and Availability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Incomplete Data</a:t>
            </a:r>
            <a:r>
              <a:rPr lang="en-US" sz="1800" dirty="0">
                <a:latin typeface="Times New Roman" panose="02020603050405020304" pitchFamily="18" charset="0"/>
                <a:cs typeface="Times New Roman" panose="02020603050405020304" pitchFamily="18" charset="0"/>
              </a:rPr>
              <a:t>: Historical price data might be incomplete or missing, making it difficult to train accurate models.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Inconsistent Data</a:t>
            </a:r>
            <a:r>
              <a:rPr lang="en-US" sz="1800" dirty="0">
                <a:latin typeface="Times New Roman" panose="02020603050405020304" pitchFamily="18" charset="0"/>
                <a:cs typeface="Times New Roman" panose="02020603050405020304" pitchFamily="18" charset="0"/>
              </a:rPr>
              <a:t>: Variability in data sources and reporting standards can lead to inconsistencies.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Granularity</a:t>
            </a:r>
            <a:r>
              <a:rPr lang="en-US" sz="1800" dirty="0">
                <a:latin typeface="Times New Roman" panose="02020603050405020304" pitchFamily="18" charset="0"/>
                <a:cs typeface="Times New Roman" panose="02020603050405020304" pitchFamily="18" charset="0"/>
              </a:rPr>
              <a:t>: Data may lack the granularity needed for detailed predictions (e.g., daily vs. monthly data).</a:t>
            </a:r>
          </a:p>
          <a:p>
            <a:pPr marL="0" indent="0" algn="just">
              <a:lnSpc>
                <a:spcPct val="150000"/>
              </a:lnSpc>
              <a:buNone/>
            </a:pPr>
            <a:r>
              <a:rPr lang="en-IN" sz="1800" dirty="0">
                <a:latin typeface="Times New Roman" panose="02020603050405020304" pitchFamily="18" charset="0"/>
                <a:cs typeface="Times New Roman" panose="02020603050405020304" pitchFamily="18" charset="0"/>
              </a:rPr>
              <a:t>2.</a:t>
            </a:r>
            <a:r>
              <a:rPr lang="en-US" sz="1800" b="1" dirty="0">
                <a:latin typeface="Times New Roman" panose="02020603050405020304" pitchFamily="18" charset="0"/>
                <a:cs typeface="Times New Roman" panose="02020603050405020304" pitchFamily="18" charset="0"/>
              </a:rPr>
              <a:t> Complexity of Models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Model Complexity</a:t>
            </a:r>
            <a:r>
              <a:rPr lang="en-US" sz="1800" dirty="0">
                <a:latin typeface="Times New Roman" panose="02020603050405020304" pitchFamily="18" charset="0"/>
                <a:cs typeface="Times New Roman" panose="02020603050405020304" pitchFamily="18" charset="0"/>
              </a:rPr>
              <a:t>: AI and ML models, particularly deep learning models, can be complex and require significant computational resources.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Overfitting</a:t>
            </a:r>
            <a:r>
              <a:rPr lang="en-US" sz="1800" dirty="0">
                <a:latin typeface="Times New Roman" panose="02020603050405020304" pitchFamily="18" charset="0"/>
                <a:cs typeface="Times New Roman" panose="02020603050405020304" pitchFamily="18" charset="0"/>
              </a:rPr>
              <a:t>: Complex models might overfit the training data and perform poorly on unseen data.</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Interpretability</a:t>
            </a:r>
            <a:r>
              <a:rPr lang="en-US" sz="1800" dirty="0">
                <a:latin typeface="Times New Roman" panose="02020603050405020304" pitchFamily="18" charset="0"/>
                <a:cs typeface="Times New Roman" panose="02020603050405020304" pitchFamily="18" charset="0"/>
              </a:rPr>
              <a:t>: Many advanced models (e.g., deep neural networks) are often considered "black boxes," making it difficult to understand how predictions are made.</a:t>
            </a:r>
          </a:p>
          <a:p>
            <a:pPr marL="0" indent="0">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3C28DE-AB60-FF18-A701-5D0184DFDF6A}"/>
              </a:ext>
            </a:extLst>
          </p:cNvPr>
          <p:cNvSpPr>
            <a:spLocks noGrp="1"/>
          </p:cNvSpPr>
          <p:nvPr>
            <p:ph idx="4294967295"/>
          </p:nvPr>
        </p:nvSpPr>
        <p:spPr>
          <a:xfrm>
            <a:off x="1724891" y="571499"/>
            <a:ext cx="9372600" cy="4502727"/>
          </a:xfrm>
        </p:spPr>
        <p:txBody>
          <a:bodyPr>
            <a:normAutofit fontScale="92500" lnSpcReduction="10000"/>
          </a:bodyPr>
          <a:lstStyle/>
          <a:p>
            <a:pPr marL="0" indent="0" algn="just">
              <a:lnSpc>
                <a:spcPct val="150000"/>
              </a:lnSpc>
              <a:buNone/>
            </a:pPr>
            <a:r>
              <a:rPr lang="en-US" sz="1800" b="1" dirty="0">
                <a:latin typeface="Times New Roman" panose="02020603050405020304" pitchFamily="18" charset="0"/>
                <a:cs typeface="Times New Roman" panose="02020603050405020304" pitchFamily="18" charset="0"/>
              </a:rPr>
              <a:t>3. Requirement of Expertise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Technical Skill</a:t>
            </a:r>
            <a:r>
              <a:rPr lang="en-US" sz="1800" dirty="0">
                <a:latin typeface="Times New Roman" panose="02020603050405020304" pitchFamily="18" charset="0"/>
                <a:cs typeface="Times New Roman" panose="02020603050405020304" pitchFamily="18" charset="0"/>
              </a:rPr>
              <a:t>: Developing and tuning AI-ML models requires specialized knowledge in data science, machine learning, and domain expertise.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 Intensity</a:t>
            </a:r>
            <a:r>
              <a:rPr lang="en-US" sz="1800" dirty="0">
                <a:latin typeface="Times New Roman" panose="02020603050405020304" pitchFamily="18" charset="0"/>
                <a:cs typeface="Times New Roman" panose="02020603050405020304" pitchFamily="18" charset="0"/>
              </a:rPr>
              <a:t>: Significant time and resources are needed for data preprocessing, model training, and validation.</a:t>
            </a:r>
          </a:p>
          <a:p>
            <a:pPr marL="0" indent="0" algn="just">
              <a:lnSpc>
                <a:spcPct val="150000"/>
              </a:lnSpc>
              <a:buNone/>
            </a:pPr>
            <a:r>
              <a:rPr lang="en-US" sz="1800" b="1" dirty="0">
                <a:latin typeface="Times New Roman" panose="02020603050405020304" pitchFamily="18" charset="0"/>
                <a:cs typeface="Times New Roman" panose="02020603050405020304" pitchFamily="18" charset="0"/>
              </a:rPr>
              <a:t>4. Dynamic Market Conditions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Volatility</a:t>
            </a:r>
            <a:r>
              <a:rPr lang="en-US" sz="1800" dirty="0">
                <a:latin typeface="Times New Roman" panose="02020603050405020304" pitchFamily="18" charset="0"/>
                <a:cs typeface="Times New Roman" panose="02020603050405020304" pitchFamily="18" charset="0"/>
              </a:rPr>
              <a:t>: Agricultural markets can be highly volatile, and models might struggle to adapt to sudden changes or crises (e.g., natural disasters, policy changes).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External Factors</a:t>
            </a:r>
            <a:r>
              <a:rPr lang="en-US" sz="1800" dirty="0">
                <a:latin typeface="Times New Roman" panose="02020603050405020304" pitchFamily="18" charset="0"/>
                <a:cs typeface="Times New Roman" panose="02020603050405020304" pitchFamily="18" charset="0"/>
              </a:rPr>
              <a:t>: Factors like global trade policies, currency fluctuations, and geopolitical events can impact prices in ways not always captured by historical data.</a:t>
            </a:r>
          </a:p>
          <a:p>
            <a:endParaRPr lang="en-IN" dirty="0"/>
          </a:p>
        </p:txBody>
      </p:sp>
    </p:spTree>
    <p:extLst>
      <p:ext uri="{BB962C8B-B14F-4D97-AF65-F5344CB8AC3E}">
        <p14:creationId xmlns:p14="http://schemas.microsoft.com/office/powerpoint/2010/main" val="2854590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571500"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596736" y="820882"/>
            <a:ext cx="10252366" cy="5891647"/>
          </a:xfrm>
        </p:spPr>
        <p:txBody>
          <a:bodyPr>
            <a:normAutofit fontScale="85000" lnSpcReduction="20000"/>
          </a:bodyPr>
          <a:lstStyle/>
          <a:p>
            <a:pPr algn="just">
              <a:lnSpc>
                <a:spcPct val="160000"/>
              </a:lnSpc>
            </a:pPr>
            <a:r>
              <a:rPr lang="en-US" sz="2100" dirty="0">
                <a:latin typeface="Times New Roman" panose="02020603050405020304" pitchFamily="18" charset="0"/>
                <a:cs typeface="Times New Roman" panose="02020603050405020304" pitchFamily="18" charset="0"/>
              </a:rPr>
              <a:t>The system begins with the </a:t>
            </a:r>
            <a:r>
              <a:rPr lang="en-US" sz="2100" b="1" dirty="0">
                <a:latin typeface="Times New Roman" panose="02020603050405020304" pitchFamily="18" charset="0"/>
                <a:cs typeface="Times New Roman" panose="02020603050405020304" pitchFamily="18" charset="0"/>
              </a:rPr>
              <a:t>Data Collection and Integration</a:t>
            </a:r>
            <a:r>
              <a:rPr lang="en-US" sz="2100" dirty="0">
                <a:latin typeface="Times New Roman" panose="02020603050405020304" pitchFamily="18" charset="0"/>
                <a:cs typeface="Times New Roman" panose="02020603050405020304" pitchFamily="18" charset="0"/>
              </a:rPr>
              <a:t> module, which aggregates data from diverse sources, including historical market prices, meteorological data, soil conditions, and economic indicators. This data is then processed through the </a:t>
            </a:r>
            <a:r>
              <a:rPr lang="en-US" sz="2100" b="1" dirty="0">
                <a:latin typeface="Times New Roman" panose="02020603050405020304" pitchFamily="18" charset="0"/>
                <a:cs typeface="Times New Roman" panose="02020603050405020304" pitchFamily="18" charset="0"/>
              </a:rPr>
              <a:t>Data Preprocessing</a:t>
            </a:r>
            <a:r>
              <a:rPr lang="en-US" sz="2100" dirty="0">
                <a:latin typeface="Times New Roman" panose="02020603050405020304" pitchFamily="18" charset="0"/>
                <a:cs typeface="Times New Roman" panose="02020603050405020304" pitchFamily="18" charset="0"/>
              </a:rPr>
              <a:t> module, where it is cleaned, normalized, and transformed to create a robust dataset.</a:t>
            </a:r>
          </a:p>
          <a:p>
            <a:pPr algn="just">
              <a:lnSpc>
                <a:spcPct val="160000"/>
              </a:lnSpc>
            </a:pPr>
            <a:r>
              <a:rPr lang="en-US" sz="2100" dirty="0">
                <a:latin typeface="Times New Roman" panose="02020603050405020304" pitchFamily="18" charset="0"/>
                <a:cs typeface="Times New Roman" panose="02020603050405020304" pitchFamily="18" charset="0"/>
              </a:rPr>
              <a:t> Feature engineering techniques are employed to generate relevant predictors that capture temporal patterns and interactions between variables.</a:t>
            </a:r>
          </a:p>
          <a:p>
            <a:pPr algn="just">
              <a:lnSpc>
                <a:spcPct val="160000"/>
              </a:lnSpc>
            </a:pPr>
            <a:r>
              <a:rPr lang="en-US" sz="2100" dirty="0">
                <a:latin typeface="Times New Roman" panose="02020603050405020304" pitchFamily="18" charset="0"/>
                <a:cs typeface="Times New Roman" panose="02020603050405020304" pitchFamily="18" charset="0"/>
              </a:rPr>
              <a:t>In the </a:t>
            </a:r>
            <a:r>
              <a:rPr lang="en-US" sz="2100" b="1" dirty="0">
                <a:latin typeface="Times New Roman" panose="02020603050405020304" pitchFamily="18" charset="0"/>
                <a:cs typeface="Times New Roman" panose="02020603050405020304" pitchFamily="18" charset="0"/>
              </a:rPr>
              <a:t>Exploratory Data Analysis (EDA)</a:t>
            </a:r>
            <a:r>
              <a:rPr lang="en-US" sz="2100" dirty="0">
                <a:latin typeface="Times New Roman" panose="02020603050405020304" pitchFamily="18" charset="0"/>
                <a:cs typeface="Times New Roman" panose="02020603050405020304" pitchFamily="18" charset="0"/>
              </a:rPr>
              <a:t> phase, the system visualizes trends, correlations, and distributions, providing a clear understanding of the data's characteristics. This analysis informs the selection of appropriate </a:t>
            </a:r>
            <a:r>
              <a:rPr lang="en-US" sz="2100" b="1" dirty="0">
                <a:latin typeface="Times New Roman" panose="02020603050405020304" pitchFamily="18" charset="0"/>
                <a:cs typeface="Times New Roman" panose="02020603050405020304" pitchFamily="18" charset="0"/>
              </a:rPr>
              <a:t>Modeling Techniques</a:t>
            </a:r>
            <a:r>
              <a:rPr lang="en-US" sz="2100" dirty="0">
                <a:latin typeface="Times New Roman" panose="02020603050405020304" pitchFamily="18" charset="0"/>
                <a:cs typeface="Times New Roman" panose="02020603050405020304" pitchFamily="18" charset="0"/>
              </a:rPr>
              <a:t>. </a:t>
            </a:r>
          </a:p>
          <a:p>
            <a:pPr algn="just">
              <a:lnSpc>
                <a:spcPct val="160000"/>
              </a:lnSpc>
            </a:pPr>
            <a:r>
              <a:rPr lang="en-US" sz="2100" dirty="0">
                <a:latin typeface="Times New Roman" panose="02020603050405020304" pitchFamily="18" charset="0"/>
                <a:cs typeface="Times New Roman" panose="02020603050405020304" pitchFamily="18" charset="0"/>
              </a:rPr>
              <a:t>The system utilizes a range of models, including traditional time series models like ARIMA and SARIMA, machine learning algorithms such as Random Forest and Gradient Boosting Machines, and advanced deep learning methods like LSTM and CNN. These models are trained and validated using historical data, with hyperparameter tuning to optimize performance.</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460375"/>
            <a:ext cx="10058400" cy="1449388"/>
          </a:xfrm>
        </p:spPr>
        <p:txBody>
          <a:bodyPr/>
          <a:lstStyle/>
          <a:p>
            <a:r>
              <a:rPr lang="en-US" sz="4800"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658650" y="696191"/>
            <a:ext cx="9885650" cy="5756708"/>
          </a:xfrm>
        </p:spPr>
        <p:txBody>
          <a:bodyPr>
            <a:normAutofit/>
          </a:bodyPr>
          <a:lstStyle/>
          <a:p>
            <a:pPr marL="0" indent="0" algn="just">
              <a:lnSpc>
                <a:spcPct val="150000"/>
              </a:lnSpc>
              <a:buNone/>
            </a:pPr>
            <a:r>
              <a:rPr lang="en-US" sz="1800" b="1" dirty="0">
                <a:latin typeface="Times New Roman" panose="02020603050405020304" pitchFamily="18" charset="0"/>
                <a:cs typeface="Times New Roman" panose="02020603050405020304" pitchFamily="18" charset="0"/>
              </a:rPr>
              <a:t>1. Improved Accuracy and Precision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Forecasting</a:t>
            </a:r>
            <a:r>
              <a:rPr lang="en-US" sz="1800" dirty="0">
                <a:latin typeface="Times New Roman" panose="02020603050405020304" pitchFamily="18" charset="0"/>
                <a:cs typeface="Times New Roman" panose="02020603050405020304" pitchFamily="18" charset="0"/>
              </a:rPr>
              <a:t>: AI and ML models can process vast amounts of historical data to generate more accurate and precise price predictions compared to traditional methods.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Complex Patterns</a:t>
            </a:r>
            <a:r>
              <a:rPr lang="en-US" sz="1800" dirty="0">
                <a:latin typeface="Times New Roman" panose="02020603050405020304" pitchFamily="18" charset="0"/>
                <a:cs typeface="Times New Roman" panose="02020603050405020304" pitchFamily="18" charset="0"/>
              </a:rPr>
              <a:t>: These models can capture complex patterns and relationships in the data that might be missed by simpler forecasting techniques.</a:t>
            </a:r>
          </a:p>
          <a:p>
            <a:pPr marL="0" indent="0" algn="just">
              <a:lnSpc>
                <a:spcPct val="150000"/>
              </a:lnSpc>
              <a:buNone/>
            </a:pPr>
            <a:r>
              <a:rPr lang="en-US" sz="1800" b="1" dirty="0">
                <a:latin typeface="Times New Roman" panose="02020603050405020304" pitchFamily="18" charset="0"/>
                <a:cs typeface="Times New Roman" panose="02020603050405020304" pitchFamily="18" charset="0"/>
              </a:rPr>
              <a:t>2. Real-Time Predictions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Up-to-Date Information</a:t>
            </a:r>
            <a:r>
              <a:rPr lang="en-US" sz="1800" dirty="0">
                <a:latin typeface="Times New Roman" panose="02020603050405020304" pitchFamily="18" charset="0"/>
                <a:cs typeface="Times New Roman" panose="02020603050405020304" pitchFamily="18" charset="0"/>
              </a:rPr>
              <a:t>: AI and ML models can provide real-time or near-real-time price forecasts, helping stakeholders make informed decisions quickly.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Dynamic Adjustments</a:t>
            </a:r>
            <a:r>
              <a:rPr lang="en-US" sz="1800" dirty="0">
                <a:latin typeface="Times New Roman" panose="02020603050405020304" pitchFamily="18" charset="0"/>
                <a:cs typeface="Times New Roman" panose="02020603050405020304" pitchFamily="18" charset="0"/>
              </a:rPr>
              <a:t>: Models can be continuously updated with new data to reflect recent market changes and trends.</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A93C5C-B728-4449-9979-50DA1442B895}"/>
              </a:ext>
            </a:extLst>
          </p:cNvPr>
          <p:cNvSpPr>
            <a:spLocks noGrp="1"/>
          </p:cNvSpPr>
          <p:nvPr>
            <p:ph idx="4294967295"/>
          </p:nvPr>
        </p:nvSpPr>
        <p:spPr>
          <a:xfrm>
            <a:off x="1745672" y="332509"/>
            <a:ext cx="9819409" cy="5517572"/>
          </a:xfrm>
        </p:spPr>
        <p:txBody>
          <a:bodyPr>
            <a:normAutofit fontScale="70000" lnSpcReduction="20000"/>
          </a:bodyPr>
          <a:lstStyle/>
          <a:p>
            <a:pPr marL="0" indent="0" algn="just">
              <a:lnSpc>
                <a:spcPct val="170000"/>
              </a:lnSpc>
              <a:buNone/>
            </a:pPr>
            <a:r>
              <a:rPr lang="en-US" sz="2600" b="1" dirty="0">
                <a:latin typeface="Times New Roman" panose="02020603050405020304" pitchFamily="18" charset="0"/>
                <a:cs typeface="Times New Roman" panose="02020603050405020304" pitchFamily="18" charset="0"/>
              </a:rPr>
              <a:t>3. Handling Large Data Sets</a:t>
            </a:r>
          </a:p>
          <a:p>
            <a:pPr algn="just">
              <a:lnSpc>
                <a:spcPct val="170000"/>
              </a:lnSpc>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Big Data Integration</a:t>
            </a:r>
            <a:r>
              <a:rPr lang="en-US" sz="2600" dirty="0">
                <a:latin typeface="Times New Roman" panose="02020603050405020304" pitchFamily="18" charset="0"/>
                <a:cs typeface="Times New Roman" panose="02020603050405020304" pitchFamily="18" charset="0"/>
              </a:rPr>
              <a:t>: AI and ML are capable of handling and analyzing large datasets, including historical prices, weather conditions, and market demand, which traditional methods might struggle with.</a:t>
            </a:r>
          </a:p>
          <a:p>
            <a:pPr algn="just">
              <a:lnSpc>
                <a:spcPct val="170000"/>
              </a:lnSpc>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Feature Extraction</a:t>
            </a:r>
            <a:r>
              <a:rPr lang="en-US" sz="2600" dirty="0">
                <a:latin typeface="Times New Roman" panose="02020603050405020304" pitchFamily="18" charset="0"/>
                <a:cs typeface="Times New Roman" panose="02020603050405020304" pitchFamily="18" charset="0"/>
              </a:rPr>
              <a:t>: These models can automatically identify and extract relevant features from large and diverse datasets.</a:t>
            </a:r>
          </a:p>
          <a:p>
            <a:pPr marL="0" indent="0" algn="just">
              <a:lnSpc>
                <a:spcPct val="170000"/>
              </a:lnSpc>
              <a:buNone/>
            </a:pPr>
            <a:r>
              <a:rPr lang="en-US" sz="2600" b="1" dirty="0">
                <a:latin typeface="Times New Roman" panose="02020603050405020304" pitchFamily="18" charset="0"/>
                <a:cs typeface="Times New Roman" panose="02020603050405020304" pitchFamily="18" charset="0"/>
              </a:rPr>
              <a:t>4. Identification of Trends and Anomalies</a:t>
            </a:r>
          </a:p>
          <a:p>
            <a:pPr algn="just">
              <a:lnSpc>
                <a:spcPct val="170000"/>
              </a:lnSpc>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Trend Analysis</a:t>
            </a:r>
            <a:r>
              <a:rPr lang="en-US" sz="2600" dirty="0">
                <a:latin typeface="Times New Roman" panose="02020603050405020304" pitchFamily="18" charset="0"/>
                <a:cs typeface="Times New Roman" panose="02020603050405020304" pitchFamily="18" charset="0"/>
              </a:rPr>
              <a:t>: AI models can identify and analyze long-term trends in commodity prices, which can be useful for strategic planning and forecasting.</a:t>
            </a:r>
          </a:p>
          <a:p>
            <a:pPr algn="just">
              <a:lnSpc>
                <a:spcPct val="170000"/>
              </a:lnSpc>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Anomaly Detection</a:t>
            </a:r>
            <a:r>
              <a:rPr lang="en-US" sz="2600" dirty="0">
                <a:latin typeface="Times New Roman" panose="02020603050405020304" pitchFamily="18" charset="0"/>
                <a:cs typeface="Times New Roman" panose="02020603050405020304" pitchFamily="18" charset="0"/>
              </a:rPr>
              <a:t>: Machine learning algorithms can detect unusual price fluctuations or anomalies, which may indicate potential issues or opportunities.</a:t>
            </a:r>
          </a:p>
          <a:p>
            <a:endParaRPr lang="en-IN" dirty="0"/>
          </a:p>
        </p:txBody>
      </p:sp>
    </p:spTree>
    <p:extLst>
      <p:ext uri="{BB962C8B-B14F-4D97-AF65-F5344CB8AC3E}">
        <p14:creationId xmlns:p14="http://schemas.microsoft.com/office/powerpoint/2010/main" val="2950395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9050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475508" y="825715"/>
            <a:ext cx="10525992" cy="5699775"/>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spite of the pandemic that we are experiencing, the agricultural sector grew by 1.2% in January 2021 compared to the same month in 2020, and small producers have been crucial in the sector’s recovery. In 2020, an overall growth increase of 1.3% was achieved compared to 2019, and this progress was based on an increase in production in the agricultural sector of nearly 3.1% [1].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Family farms represent 97% of the agricultural units. More than 83% of agricultural workers work on family farms. Family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is a characteristic of family farms with limited capital resources The prices of agricultural products are closely related to family income, so price stability is important [2].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Further, family farms play an important role in economic development [3]. When farmers decide to plant an agricultural product, they make the decision based upon their previous experiences. Despite their contributions, family farmers do not have access to the tools large producers use; therefore, they are unable to compete on equal terms.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Choosing the agricultural products to grow is a challenge task for these farmers, as they lack the tools needed to determine which agricultural products will have the best prices when they are ready to go to market.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433945" y="-377248"/>
            <a:ext cx="10525125" cy="56356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At this point, machine learning algorithms have been applied in many different sectors to solve prediction problems, but a limited number of studies have been done on price prediction for agricultural products [4], particularly vegetables.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agricultural sector lacks technological advancements [5] and the computer science field can provide tools, such as big data and machine learning, to improve this situation.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application of machine learning in the agricultural field has largely been focused on the weather, quantity of fertilizer and rainfall prediction [5]. Very little epistemological work in the area of machine learning has been conducted. This work will become more pressing once more techniques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507673" y="1344901"/>
            <a:ext cx="10058400" cy="4022725"/>
          </a:xfrm>
        </p:spPr>
        <p:txBody>
          <a:bodyPr>
            <a:normAutofit/>
          </a:bodyPr>
          <a:lstStyle/>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Collection and Integration</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Preprocessing</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Exploratory Data Analysis (EDA)</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Model Selection and Development</a:t>
            </a:r>
          </a:p>
          <a:p>
            <a:pPr algn="just">
              <a:lnSpc>
                <a:spcPct val="150000"/>
              </a:lnSpc>
              <a:buFont typeface="Arial" panose="020B0604020202020204" pitchFamily="34" charset="0"/>
              <a:buChar char="•"/>
            </a:pPr>
            <a:endParaRPr lang="en-IN" sz="20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280554" y="322118"/>
            <a:ext cx="10058400" cy="1449388"/>
          </a:xfrm>
        </p:spPr>
        <p:txBody>
          <a:bodyPr>
            <a:normAutofit fontScale="90000"/>
          </a:bodyPr>
          <a:lstStyle/>
          <a:p>
            <a:r>
              <a:rPr lang="en-IN" sz="3200" b="1" dirty="0">
                <a:latin typeface="Times New Roman" panose="02020603050405020304" pitchFamily="18" charset="0"/>
                <a:cs typeface="Times New Roman" panose="02020603050405020304" pitchFamily="18" charset="0"/>
              </a:rPr>
              <a:t>Data Collection and Integration</a:t>
            </a:r>
            <a:br>
              <a:rPr lang="en-IN" sz="32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634837" y="737755"/>
            <a:ext cx="10248900" cy="5175395"/>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Data Sources: Identify and gather data from various sources such as market prices, weather conditions, soil quality, and economic indicators.</a:t>
            </a:r>
          </a:p>
          <a:p>
            <a:pPr algn="just">
              <a:lnSpc>
                <a:spcPct val="150000"/>
              </a:lnSpc>
            </a:pPr>
            <a:r>
              <a:rPr lang="en-US" sz="1800" dirty="0">
                <a:latin typeface="Times New Roman" panose="02020603050405020304" pitchFamily="18" charset="0"/>
                <a:cs typeface="Times New Roman" panose="02020603050405020304" pitchFamily="18" charset="0"/>
              </a:rPr>
              <a:t>Price Data: Historical and real-time price data from market reports, trade databases, and online platforms.</a:t>
            </a:r>
          </a:p>
          <a:p>
            <a:pPr algn="just">
              <a:lnSpc>
                <a:spcPct val="150000"/>
              </a:lnSpc>
            </a:pPr>
            <a:r>
              <a:rPr lang="en-US" sz="1800" dirty="0">
                <a:latin typeface="Times New Roman" panose="02020603050405020304" pitchFamily="18" charset="0"/>
                <a:cs typeface="Times New Roman" panose="02020603050405020304" pitchFamily="18" charset="0"/>
              </a:rPr>
              <a:t>Weather Data: Meteorological data including temperature, rainfall, humidity, and seasonal patterns.</a:t>
            </a:r>
          </a:p>
          <a:p>
            <a:pPr algn="just">
              <a:lnSpc>
                <a:spcPct val="150000"/>
              </a:lnSpc>
            </a:pPr>
            <a:r>
              <a:rPr lang="en-US" sz="1800" dirty="0">
                <a:latin typeface="Times New Roman" panose="02020603050405020304" pitchFamily="18" charset="0"/>
                <a:cs typeface="Times New Roman" panose="02020603050405020304" pitchFamily="18" charset="0"/>
              </a:rPr>
              <a:t>Soil Data: Information on soil conditions, nutrient levels, and crop-specific requirements.</a:t>
            </a:r>
          </a:p>
          <a:p>
            <a:pPr algn="just">
              <a:lnSpc>
                <a:spcPct val="150000"/>
              </a:lnSpc>
            </a:pPr>
            <a:r>
              <a:rPr lang="en-US" sz="1800" dirty="0">
                <a:latin typeface="Times New Roman" panose="02020603050405020304" pitchFamily="18" charset="0"/>
                <a:cs typeface="Times New Roman" panose="02020603050405020304" pitchFamily="18" charset="0"/>
              </a:rPr>
              <a:t>Economic Indicators: Data on inflation, currency exchange rates, and trade policies.</a:t>
            </a:r>
          </a:p>
          <a:p>
            <a:pPr algn="just">
              <a:lnSpc>
                <a:spcPct val="150000"/>
              </a:lnSpc>
            </a:pPr>
            <a:r>
              <a:rPr lang="en-US" sz="1800" dirty="0">
                <a:latin typeface="Times New Roman" panose="02020603050405020304" pitchFamily="18" charset="0"/>
                <a:cs typeface="Times New Roman" panose="02020603050405020304" pitchFamily="18" charset="0"/>
              </a:rPr>
              <a:t>Data Integration: Combine data from multiple sources into a unified dataset, ensuring consistency and compatibility.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234950"/>
            <a:ext cx="10058400" cy="1449388"/>
          </a:xfrm>
        </p:spPr>
        <p:txBody>
          <a:bodyPr>
            <a:normAutofit fontScale="90000"/>
          </a:bodyPr>
          <a:lstStyle/>
          <a:p>
            <a:r>
              <a:rPr lang="en-IN" sz="3200" b="1" dirty="0">
                <a:latin typeface="Times New Roman" panose="02020603050405020304" pitchFamily="18" charset="0"/>
                <a:cs typeface="Times New Roman" panose="02020603050405020304" pitchFamily="18" charset="0"/>
              </a:rPr>
              <a:t>Data Preprocessing</a:t>
            </a:r>
            <a:br>
              <a:rPr lang="en-IN" sz="32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530206" y="871682"/>
            <a:ext cx="11441112" cy="5467350"/>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Cleaning</a:t>
            </a:r>
            <a:r>
              <a:rPr lang="en-US" sz="1800" dirty="0">
                <a:latin typeface="Times New Roman" panose="02020603050405020304" pitchFamily="18" charset="0"/>
                <a:cs typeface="Times New Roman" panose="02020603050405020304" pitchFamily="18" charset="0"/>
              </a:rPr>
              <a:t>: Handle missing values, outliers, and inconsistencies.</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Imputation</a:t>
            </a:r>
            <a:r>
              <a:rPr lang="en-US" sz="1800" dirty="0">
                <a:latin typeface="Times New Roman" panose="02020603050405020304" pitchFamily="18" charset="0"/>
                <a:cs typeface="Times New Roman" panose="02020603050405020304" pitchFamily="18" charset="0"/>
              </a:rPr>
              <a:t>: Use techniques like mean, median, or interpolation to fill in missing values.</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Outlier Detection</a:t>
            </a:r>
            <a:r>
              <a:rPr lang="en-US" sz="1800" dirty="0">
                <a:latin typeface="Times New Roman" panose="02020603050405020304" pitchFamily="18" charset="0"/>
                <a:cs typeface="Times New Roman" panose="02020603050405020304" pitchFamily="18" charset="0"/>
              </a:rPr>
              <a:t>: Identify and manage outliers using statistical methods or machine learning techniques.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 Engineering</a:t>
            </a:r>
            <a:r>
              <a:rPr lang="en-US" sz="1800" dirty="0">
                <a:latin typeface="Times New Roman" panose="02020603050405020304" pitchFamily="18" charset="0"/>
                <a:cs typeface="Times New Roman" panose="02020603050405020304" pitchFamily="18" charset="0"/>
              </a:rPr>
              <a:t>: Create relevant features that enhance model performance.</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Temporal Features</a:t>
            </a:r>
            <a:r>
              <a:rPr lang="en-US" sz="1800" dirty="0">
                <a:latin typeface="Times New Roman" panose="02020603050405020304" pitchFamily="18" charset="0"/>
                <a:cs typeface="Times New Roman" panose="02020603050405020304" pitchFamily="18" charset="0"/>
              </a:rPr>
              <a:t>: Extract features such as day of the week, month, and seasonality.</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Lag Features</a:t>
            </a:r>
            <a:r>
              <a:rPr lang="en-US" sz="1800" dirty="0">
                <a:latin typeface="Times New Roman" panose="02020603050405020304" pitchFamily="18" charset="0"/>
                <a:cs typeface="Times New Roman" panose="02020603050405020304" pitchFamily="18" charset="0"/>
              </a:rPr>
              <a:t>: Incorporate lagged values of prices and other variables to capture temporal dependencies.</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Interaction Features</a:t>
            </a:r>
            <a:r>
              <a:rPr lang="en-US" sz="1800" dirty="0">
                <a:latin typeface="Times New Roman" panose="02020603050405020304" pitchFamily="18" charset="0"/>
                <a:cs typeface="Times New Roman" panose="02020603050405020304" pitchFamily="18" charset="0"/>
              </a:rPr>
              <a:t>: Create features that represent interactions between different variables.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Normalization/Scaling</a:t>
            </a:r>
            <a:r>
              <a:rPr lang="en-US" sz="1800" dirty="0">
                <a:latin typeface="Times New Roman" panose="02020603050405020304" pitchFamily="18" charset="0"/>
                <a:cs typeface="Times New Roman" panose="02020603050405020304" pitchFamily="18" charset="0"/>
              </a:rPr>
              <a:t>: Standardize or normalize data to ensure consistency in model training.</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Scaling</a:t>
            </a:r>
            <a:r>
              <a:rPr lang="en-US" sz="1800" dirty="0">
                <a:latin typeface="Times New Roman" panose="02020603050405020304" pitchFamily="18" charset="0"/>
                <a:cs typeface="Times New Roman" panose="02020603050405020304" pitchFamily="18" charset="0"/>
              </a:rPr>
              <a:t>: Apply techniques like Min-Max scaling or Standardization.</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58750" y="338714"/>
            <a:ext cx="10058400" cy="1449388"/>
          </a:xfrm>
        </p:spPr>
        <p:txBody>
          <a:bodyPr>
            <a:normAutofit fontScale="90000"/>
          </a:bodyPr>
          <a:lstStyle/>
          <a:p>
            <a:r>
              <a:rPr lang="en-IN" sz="3200" b="1" dirty="0">
                <a:latin typeface="Times New Roman" panose="02020603050405020304" pitchFamily="18" charset="0"/>
                <a:cs typeface="Times New Roman" panose="02020603050405020304" pitchFamily="18" charset="0"/>
              </a:rPr>
              <a:t>Exploratory Data Analysis (EDA)</a:t>
            </a:r>
            <a:br>
              <a:rPr lang="en-IN" sz="32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652154" y="0"/>
            <a:ext cx="9749559" cy="5228936"/>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Descriptive Statistics</a:t>
            </a:r>
            <a:r>
              <a:rPr lang="en-US" sz="1800" dirty="0">
                <a:latin typeface="Times New Roman" panose="02020603050405020304" pitchFamily="18" charset="0"/>
                <a:cs typeface="Times New Roman" panose="02020603050405020304" pitchFamily="18" charset="0"/>
              </a:rPr>
              <a:t>: Summarize key statistics such as mean, median, and variance.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Visualization</a:t>
            </a:r>
            <a:r>
              <a:rPr lang="en-US" sz="1800" dirty="0">
                <a:latin typeface="Times New Roman" panose="02020603050405020304" pitchFamily="18" charset="0"/>
                <a:cs typeface="Times New Roman" panose="02020603050405020304" pitchFamily="18" charset="0"/>
              </a:rPr>
              <a:t>: Create plots and charts to visualize trends, correlations, and distributions.</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Time Series Plots</a:t>
            </a:r>
            <a:r>
              <a:rPr lang="en-US" sz="1800" dirty="0">
                <a:latin typeface="Times New Roman" panose="02020603050405020304" pitchFamily="18" charset="0"/>
                <a:cs typeface="Times New Roman" panose="02020603050405020304" pitchFamily="18" charset="0"/>
              </a:rPr>
              <a:t>: Visualize historical price trends and seasonality.</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Correlation Matrices</a:t>
            </a:r>
            <a:r>
              <a:rPr lang="en-US" sz="1800" dirty="0">
                <a:latin typeface="Times New Roman" panose="02020603050405020304" pitchFamily="18" charset="0"/>
                <a:cs typeface="Times New Roman" panose="02020603050405020304" pitchFamily="18" charset="0"/>
              </a:rPr>
              <a:t>: Examine relationships between features.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561109" y="235671"/>
            <a:ext cx="10058400" cy="1449388"/>
          </a:xfrm>
        </p:spPr>
        <p:txBody>
          <a:bodyPr>
            <a:normAutofit fontScale="90000"/>
          </a:bodyPr>
          <a:lstStyle/>
          <a:p>
            <a:r>
              <a:rPr lang="en-IN" sz="3200" b="1" dirty="0">
                <a:latin typeface="Times New Roman" panose="02020603050405020304" pitchFamily="18" charset="0"/>
                <a:cs typeface="Times New Roman" panose="02020603050405020304" pitchFamily="18" charset="0"/>
              </a:rPr>
              <a:t>Model Selection and Development</a:t>
            </a:r>
            <a:br>
              <a:rPr lang="en-IN" sz="32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id="{208305F1-00D1-B474-AC88-95B247ED89F1}"/>
              </a:ext>
            </a:extLst>
          </p:cNvPr>
          <p:cNvSpPr>
            <a:spLocks noGrp="1" noChangeArrowheads="1"/>
          </p:cNvSpPr>
          <p:nvPr>
            <p:ph idx="4294967295"/>
          </p:nvPr>
        </p:nvSpPr>
        <p:spPr bwMode="auto">
          <a:xfrm>
            <a:off x="1572491" y="1148472"/>
            <a:ext cx="10538141" cy="514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Traditional Time Series Models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ARIMA (Auto-Regressive Integrated Moving Average)</a:t>
            </a:r>
            <a:r>
              <a:rPr lang="en-US" sz="1800" dirty="0">
                <a:latin typeface="Times New Roman" panose="02020603050405020304" pitchFamily="18" charset="0"/>
                <a:cs typeface="Times New Roman" panose="02020603050405020304" pitchFamily="18" charset="0"/>
              </a:rPr>
              <a:t>: Model for univariate time series forecasting.</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SARIMA (Seasonal ARIMA)</a:t>
            </a:r>
            <a:r>
              <a:rPr lang="en-US" sz="1800" dirty="0">
                <a:latin typeface="Times New Roman" panose="02020603050405020304" pitchFamily="18" charset="0"/>
                <a:cs typeface="Times New Roman" panose="02020603050405020304" pitchFamily="18" charset="0"/>
              </a:rPr>
              <a:t>: Extends ARIMA to handle seasonality</a:t>
            </a:r>
          </a:p>
          <a:p>
            <a:pPr algn="just">
              <a:lnSpc>
                <a:spcPct val="150000"/>
              </a:lnSpc>
            </a:pPr>
            <a:r>
              <a:rPr lang="en-US" sz="1800" b="1" dirty="0">
                <a:latin typeface="Times New Roman" panose="02020603050405020304" pitchFamily="18" charset="0"/>
                <a:cs typeface="Times New Roman" panose="02020603050405020304" pitchFamily="18" charset="0"/>
              </a:rPr>
              <a:t>Machine Learning Models</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Linear Regression</a:t>
            </a:r>
            <a:r>
              <a:rPr lang="en-US" sz="1800" dirty="0">
                <a:latin typeface="Times New Roman" panose="02020603050405020304" pitchFamily="18" charset="0"/>
                <a:cs typeface="Times New Roman" panose="02020603050405020304" pitchFamily="18" charset="0"/>
              </a:rPr>
              <a:t>: Basic regression technique for predicting prices based on features.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Random Forest</a:t>
            </a:r>
            <a:r>
              <a:rPr lang="en-US" sz="1800" dirty="0">
                <a:latin typeface="Times New Roman" panose="02020603050405020304" pitchFamily="18" charset="0"/>
                <a:cs typeface="Times New Roman" panose="02020603050405020304" pitchFamily="18" charset="0"/>
              </a:rPr>
              <a:t>: Ensemble learning method that can handle non-linear relationships.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Gradient Boosting Machines</a:t>
            </a:r>
            <a:r>
              <a:rPr lang="en-US" sz="1800" dirty="0">
                <a:latin typeface="Times New Roman" panose="02020603050405020304" pitchFamily="18" charset="0"/>
                <a:cs typeface="Times New Roman" panose="02020603050405020304" pitchFamily="18" charset="0"/>
              </a:rPr>
              <a:t>: Algorithms like </a:t>
            </a:r>
            <a:r>
              <a:rPr lang="en-US" sz="1800" dirty="0" err="1">
                <a:latin typeface="Times New Roman" panose="02020603050405020304" pitchFamily="18" charset="0"/>
                <a:cs typeface="Times New Roman" panose="02020603050405020304" pitchFamily="18" charset="0"/>
              </a:rPr>
              <a:t>XGBoost</a:t>
            </a:r>
            <a:r>
              <a:rPr lang="en-US" sz="1800" dirty="0">
                <a:latin typeface="Times New Roman" panose="02020603050405020304" pitchFamily="18" charset="0"/>
                <a:cs typeface="Times New Roman" panose="02020603050405020304" pitchFamily="18" charset="0"/>
              </a:rPr>
              <a:t> and </a:t>
            </a:r>
            <a:r>
              <a:rPr lang="en-US" sz="1800" dirty="0" err="1">
                <a:latin typeface="Times New Roman" panose="02020603050405020304" pitchFamily="18" charset="0"/>
                <a:cs typeface="Times New Roman" panose="02020603050405020304" pitchFamily="18" charset="0"/>
              </a:rPr>
              <a:t>LightGBM</a:t>
            </a:r>
            <a:r>
              <a:rPr lang="en-US" sz="1800" dirty="0">
                <a:latin typeface="Times New Roman" panose="02020603050405020304" pitchFamily="18" charset="0"/>
                <a:cs typeface="Times New Roman" panose="02020603050405020304" pitchFamily="18" charset="0"/>
              </a:rPr>
              <a:t> for robust prediction performance.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Support Vector Machines (SVM)</a:t>
            </a:r>
            <a:r>
              <a:rPr lang="en-US" sz="1800" dirty="0">
                <a:latin typeface="Times New Roman" panose="02020603050405020304" pitchFamily="18" charset="0"/>
                <a:cs typeface="Times New Roman" panose="02020603050405020304" pitchFamily="18" charset="0"/>
              </a:rPr>
              <a:t>: Model for regression tasks with complex relationships.</a:t>
            </a:r>
          </a:p>
          <a:p>
            <a:pPr marL="742950" lvl="1" indent="-285750">
              <a:buFont typeface="Arial" panose="020B0604020202020204" pitchFamily="34" charset="0"/>
              <a:buChar char="•"/>
            </a:pPr>
            <a:endParaRPr lang="en-US"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51955" y="-180976"/>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300956" y="1046595"/>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363682" y="-315768"/>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589809" y="1025958"/>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66255" y="-215900"/>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517073" y="1056842"/>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436419" y="-242888"/>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423555" y="992981"/>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633846" y="-200602"/>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2348345" y="105786"/>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654627" y="-169286"/>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660073" y="887701"/>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693718" y="550719"/>
            <a:ext cx="9944100" cy="6380018"/>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Family farms play a role in economic development and are characterized by the use of family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Deciding which product to plant to obtain the best price at harvest is a challenge. In order to learn what tools have been used to predict prices for  agricultural products, a literature review was carried out.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literature review results show that it is necessary to address the epistemological aspect of research involving machine learning to improve the understanding and reliability of the results. Most of the studies identified used the positivist paradigm.</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research approach that the authors used was quantitative and longitudinal. Also, several machine learning models were used to predict the price of agricultural products. </a:t>
            </a:r>
          </a:p>
          <a:p>
            <a:pPr algn="just">
              <a:lnSpc>
                <a:spcPct val="20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257116-8C36-ECE1-596A-6CA91317FDFA}"/>
              </a:ext>
            </a:extLst>
          </p:cNvPr>
          <p:cNvSpPr>
            <a:spLocks noGrp="1"/>
          </p:cNvSpPr>
          <p:nvPr>
            <p:ph idx="4294967295"/>
          </p:nvPr>
        </p:nvSpPr>
        <p:spPr>
          <a:xfrm>
            <a:off x="2078182" y="609600"/>
            <a:ext cx="8035636" cy="2819400"/>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The researchers showed a preference for Neural Network-based algorithms due to the results obtained by this type of algorithm in terms of accuracy and precision in price prediction compared to other types of algorithms. </a:t>
            </a:r>
          </a:p>
          <a:p>
            <a:pPr algn="just">
              <a:lnSpc>
                <a:spcPct val="150000"/>
              </a:lnSpc>
            </a:pPr>
            <a:r>
              <a:rPr lang="en-US" sz="1800" dirty="0">
                <a:latin typeface="Times New Roman" panose="02020603050405020304" pitchFamily="18" charset="0"/>
                <a:cs typeface="Times New Roman" panose="02020603050405020304" pitchFamily="18" charset="0"/>
              </a:rPr>
              <a:t>The results of this study can be used by research community, farmers and specialists interested in price prediction of agricultural products</a:t>
            </a:r>
            <a:r>
              <a:rPr lang="en-US" sz="2400" dirty="0"/>
              <a:t>. </a:t>
            </a:r>
          </a:p>
          <a:p>
            <a:endParaRPr lang="en-IN" dirty="0"/>
          </a:p>
        </p:txBody>
      </p:sp>
    </p:spTree>
    <p:extLst>
      <p:ext uri="{BB962C8B-B14F-4D97-AF65-F5344CB8AC3E}">
        <p14:creationId xmlns:p14="http://schemas.microsoft.com/office/powerpoint/2010/main" val="2020057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80</TotalTime>
  <Words>2568</Words>
  <Application>Microsoft Office PowerPoint</Application>
  <PresentationFormat>Widescreen</PresentationFormat>
  <Paragraphs>120</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Corbel</vt:lpstr>
      <vt:lpstr>Times New Roman</vt:lpstr>
      <vt:lpstr>Parallax</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Data Collection and Integration  </vt:lpstr>
      <vt:lpstr>Data Preprocessing  </vt:lpstr>
      <vt:lpstr>Exploratory Data Analysis (EDA)  </vt:lpstr>
      <vt:lpstr>Model Selection and Development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11</cp:revision>
  <dcterms:created xsi:type="dcterms:W3CDTF">2024-08-14T12:13:16Z</dcterms:created>
  <dcterms:modified xsi:type="dcterms:W3CDTF">2024-09-11T16:25:37Z</dcterms:modified>
</cp:coreProperties>
</file>