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4695279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25281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16133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53153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11-09-2024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8285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11-09-2024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30129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11-09-2024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5812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01061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60927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08846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37425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553511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1867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91824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28535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6558998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55176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11-09-2024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76933105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3231573" y="2706377"/>
            <a:ext cx="6335856" cy="1077218"/>
          </a:xfrm>
          <a:prstGeom prst="rect">
            <a:avLst/>
          </a:prstGeom>
          <a:noFill/>
        </p:spPr>
        <p:txBody>
          <a:bodyPr wrap="square">
            <a:spAutoFit/>
          </a:bodyPr>
          <a:lstStyle/>
          <a:p>
            <a:pPr algn="just"/>
            <a:r>
              <a:rPr lang="en-US" sz="3200" dirty="0"/>
              <a:t>Assured Contract Farming System for Stable Market Access</a:t>
            </a:r>
            <a:endParaRPr lang="en-I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97427" y="-252556"/>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509154" y="763732"/>
            <a:ext cx="9746673" cy="5330536"/>
          </a:xfrm>
        </p:spPr>
        <p:txBody>
          <a:bodyPr>
            <a:normAutofit/>
          </a:bodyPr>
          <a:lstStyle/>
          <a:p>
            <a:pPr algn="just">
              <a:lnSpc>
                <a:spcPct val="150000"/>
              </a:lnSpc>
              <a:buFont typeface="Arial" panose="020B0604020202020204" pitchFamily="34" charset="0"/>
              <a:buChar char="•"/>
            </a:pPr>
            <a:r>
              <a:rPr lang="en-US" sz="1800" dirty="0"/>
              <a:t>Background: Farmers often face uncertainties in market access, leading to fluctuating incomes. Contract farming can provide stability by ensuring farmers have guaranteed buyers for their produce. Description: Develop a comprehensive platform that facilitates assured contract farming agreements between farmers and buyers. </a:t>
            </a:r>
          </a:p>
          <a:p>
            <a:pPr algn="just">
              <a:lnSpc>
                <a:spcPct val="150000"/>
              </a:lnSpc>
            </a:pPr>
            <a:r>
              <a:rPr lang="en-US" sz="1800" dirty="0"/>
              <a:t>This platform will enable transparent communication, secure contracts, and timely payments, ensuring farmers have a reliable market for their crops. </a:t>
            </a:r>
          </a:p>
          <a:p>
            <a:pPr algn="just">
              <a:lnSpc>
                <a:spcPct val="150000"/>
              </a:lnSpc>
            </a:pPr>
            <a:r>
              <a:rPr lang="en-US" sz="1800" dirty="0"/>
              <a:t>Expected Solution: An online marketplace that connects farmers with potential buyers, offering tools for contract management, price negotiation, and secure payment processing, thereby enhancing income stability and reducing market risks.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436418" y="-294121"/>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091047" y="1155267"/>
            <a:ext cx="9327284" cy="4445433"/>
          </a:xfrm>
        </p:spPr>
        <p:txBody>
          <a:bodyPr>
            <a:normAutofit/>
          </a:bodyPr>
          <a:lstStyle/>
          <a:p>
            <a:pPr algn="just">
              <a:lnSpc>
                <a:spcPct val="150000"/>
              </a:lnSpc>
            </a:pPr>
            <a:r>
              <a:rPr lang="en-US" dirty="0"/>
              <a:t>By securing guaranteed market access and stable prices through formal contracts, ACFS aims to reduce the financial risks and market uncertainties that farmers often face. </a:t>
            </a:r>
          </a:p>
          <a:p>
            <a:pPr algn="just">
              <a:lnSpc>
                <a:spcPct val="150000"/>
              </a:lnSpc>
            </a:pPr>
            <a:r>
              <a:rPr lang="en-US" dirty="0"/>
              <a:t>This system not only ensures a reliable income stream for farmers but also enables them to plan and invest in their operations with greater confidence. </a:t>
            </a:r>
          </a:p>
          <a:p>
            <a:pPr algn="just">
              <a:lnSpc>
                <a:spcPct val="150000"/>
              </a:lnSpc>
            </a:pPr>
            <a:r>
              <a:rPr lang="en-US" dirty="0"/>
              <a:t>Additionally, ACFS seeks to foster a collaborative relationship between farmers and contracting companies, providing technical support, access to high-quality inputs, and adherence to established quality standards. </a:t>
            </a:r>
          </a:p>
          <a:p>
            <a:pPr algn="just">
              <a:lnSpc>
                <a:spcPct val="150000"/>
              </a:lnSpc>
            </a:pPr>
            <a:r>
              <a:rPr lang="en-US" dirty="0"/>
              <a:t>Through these efforts, ACFS aims to enhance productivity, promote sustainable agricultural practices, and ultimately contribute to the stability and growth of the agricultural sector.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45473" y="-200603"/>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75638" y="1248785"/>
            <a:ext cx="10197162" cy="4843751"/>
          </a:xfrm>
        </p:spPr>
        <p:txBody>
          <a:bodyPr>
            <a:normAutofit/>
          </a:bodyPr>
          <a:lstStyle/>
          <a:p>
            <a:pPr algn="just">
              <a:lnSpc>
                <a:spcPct val="150000"/>
              </a:lnSpc>
              <a:buFont typeface="Arial" panose="020B0604020202020204" pitchFamily="34" charset="0"/>
              <a:buChar char="•"/>
            </a:pPr>
            <a:r>
              <a:rPr lang="en-US" dirty="0"/>
              <a:t>Contract farming has also been used to promote new high value crops which are more input intensive, risky, high-tech, and market dependent for profitability, to lower costs either by yield improvement or cutting input costs through better extension, and to raise returns by value addition to primary produce (</a:t>
            </a:r>
            <a:r>
              <a:rPr lang="en-US" dirty="0" err="1"/>
              <a:t>Benziger</a:t>
            </a:r>
            <a:r>
              <a:rPr lang="en-US" dirty="0"/>
              <a:t>, 1996; Singh, 2002).</a:t>
            </a:r>
          </a:p>
          <a:p>
            <a:pPr algn="just">
              <a:lnSpc>
                <a:spcPct val="150000"/>
              </a:lnSpc>
              <a:buFont typeface="Arial" panose="020B0604020202020204" pitchFamily="34" charset="0"/>
              <a:buChar char="•"/>
            </a:pPr>
            <a:r>
              <a:rPr lang="en-US" dirty="0"/>
              <a:t> However, it is important to </a:t>
            </a:r>
            <a:r>
              <a:rPr lang="en-US" dirty="0" err="1"/>
              <a:t>recognise</a:t>
            </a:r>
            <a:r>
              <a:rPr lang="en-US" dirty="0"/>
              <a:t> the role of the state in encouraging or discouraging the agribusiness firms and in protecting the producers in contract situations (</a:t>
            </a:r>
            <a:r>
              <a:rPr lang="en-US" dirty="0" err="1"/>
              <a:t>AsanoTamanoi</a:t>
            </a:r>
            <a:r>
              <a:rPr lang="en-US" dirty="0"/>
              <a:t>, 1988; Christensen, 1992; </a:t>
            </a:r>
            <a:r>
              <a:rPr lang="en-US" dirty="0" err="1"/>
              <a:t>Grosh</a:t>
            </a:r>
            <a:r>
              <a:rPr lang="en-US" dirty="0"/>
              <a:t>, 1994; </a:t>
            </a:r>
            <a:r>
              <a:rPr lang="en-US" dirty="0" err="1"/>
              <a:t>Benziger</a:t>
            </a:r>
            <a:r>
              <a:rPr lang="en-US" dirty="0"/>
              <a:t>, 1996). </a:t>
            </a:r>
          </a:p>
          <a:p>
            <a:pPr algn="just">
              <a:lnSpc>
                <a:spcPct val="150000"/>
              </a:lnSpc>
              <a:buFont typeface="Arial" panose="020B0604020202020204" pitchFamily="34" charset="0"/>
              <a:buChar char="•"/>
            </a:pPr>
            <a:r>
              <a:rPr lang="en-US" dirty="0"/>
              <a:t>There is also a need to look at the potential role of agribusiness more specifically for different commodity sectors and regions, not as a blanket solution as there are certain sectors which may require a more effective public sector or state intervention especially in technology and institutional innovations, instead of a private agribusiness effort (Christensen, 1992).</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14300" y="-152979"/>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893618" y="989013"/>
            <a:ext cx="9486901" cy="4572578"/>
          </a:xfrm>
        </p:spPr>
        <p:txBody>
          <a:bodyPr>
            <a:normAutofit fontScale="92500"/>
          </a:bodyPr>
          <a:lstStyle/>
          <a:p>
            <a:pPr algn="just">
              <a:lnSpc>
                <a:spcPct val="150000"/>
              </a:lnSpc>
              <a:buFont typeface="Arial" panose="020B0604020202020204" pitchFamily="34" charset="0"/>
              <a:buChar char="•"/>
            </a:pPr>
            <a:r>
              <a:rPr lang="en-US" sz="1800" dirty="0">
                <a:cs typeface="Times New Roman" panose="02020603050405020304" pitchFamily="18" charset="0"/>
              </a:rPr>
              <a:t>Dependency on Contract Terms: Farmers might become overly reliant on the terms set by contracting companies. If terms are unfavorable or if the market changes, farmers could be at a disadvantage.</a:t>
            </a:r>
          </a:p>
          <a:p>
            <a:pPr algn="just">
              <a:lnSpc>
                <a:spcPct val="150000"/>
              </a:lnSpc>
              <a:buFont typeface="Arial" panose="020B0604020202020204" pitchFamily="34" charset="0"/>
              <a:buChar char="•"/>
            </a:pPr>
            <a:r>
              <a:rPr lang="en-US" sz="1800" dirty="0">
                <a:cs typeface="Times New Roman" panose="02020603050405020304" pitchFamily="18" charset="0"/>
              </a:rPr>
              <a:t>Limited Market Flexibility: Being tied into a contract can restrict farmers’ ability to switch crops or markets based on changing conditions or opportunities.</a:t>
            </a:r>
          </a:p>
          <a:p>
            <a:pPr algn="just">
              <a:lnSpc>
                <a:spcPct val="150000"/>
              </a:lnSpc>
              <a:buFont typeface="Arial" panose="020B0604020202020204" pitchFamily="34" charset="0"/>
              <a:buChar char="•"/>
            </a:pPr>
            <a:r>
              <a:rPr lang="en-US" sz="1800" dirty="0">
                <a:cs typeface="Times New Roman" panose="02020603050405020304" pitchFamily="18" charset="0"/>
              </a:rPr>
              <a:t>Power Imbalance: Large companies often have more bargaining power, which can lead to unfavorable contract terms for smaller farmers, potentially squeezing their profit margins.</a:t>
            </a:r>
          </a:p>
          <a:p>
            <a:pPr algn="just">
              <a:lnSpc>
                <a:spcPct val="150000"/>
              </a:lnSpc>
              <a:buFont typeface="Arial" panose="020B0604020202020204" pitchFamily="34" charset="0"/>
              <a:buChar char="•"/>
            </a:pPr>
            <a:r>
              <a:rPr lang="en-US" sz="1800" dirty="0">
                <a:cs typeface="Times New Roman" panose="02020603050405020304" pitchFamily="18" charset="0"/>
              </a:rPr>
              <a:t>Risk of Exploitation: In some cases, companies may exploit farmers by offering low prices or imposing stringent conditions, especially if farmers have limited alternative market options.</a:t>
            </a:r>
          </a:p>
          <a:p>
            <a:pPr algn="just">
              <a:lnSpc>
                <a:spcPct val="150000"/>
              </a:lnSpc>
              <a:buFont typeface="Arial" panose="020B0604020202020204" pitchFamily="34" charset="0"/>
              <a:buChar char="•"/>
            </a:pPr>
            <a:r>
              <a:rPr lang="en-US" sz="1800" dirty="0">
                <a:cs typeface="Times New Roman" panose="02020603050405020304" pitchFamily="18" charset="0"/>
              </a:rPr>
              <a:t>Financial Risks: Farmers may face financial risks if the company fails to uphold its end of the contract or if there are issues with the agreed-upon payments or delivery schedules.</a:t>
            </a:r>
            <a:endParaRPr lang="en-IN" sz="1800" dirty="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322118"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073293" y="951923"/>
            <a:ext cx="9909898" cy="5552785"/>
          </a:xfrm>
        </p:spPr>
        <p:txBody>
          <a:bodyPr>
            <a:noAutofit/>
          </a:bodyPr>
          <a:lstStyle/>
          <a:p>
            <a:pPr algn="just">
              <a:lnSpc>
                <a:spcPct val="150000"/>
              </a:lnSpc>
              <a:buFont typeface="Arial" panose="020B0604020202020204" pitchFamily="34" charset="0"/>
              <a:buChar char="•"/>
            </a:pPr>
            <a:r>
              <a:rPr lang="en-US" dirty="0"/>
              <a:t>Whereas the </a:t>
            </a:r>
            <a:r>
              <a:rPr lang="en-US" dirty="0" err="1"/>
              <a:t>appropriationism</a:t>
            </a:r>
            <a:r>
              <a:rPr lang="en-US" dirty="0"/>
              <a:t> operates as a process of exploitation of land and other biological sources of supply by the application of modern and advanced technology to get more and cheaper raw materials, </a:t>
            </a:r>
            <a:r>
              <a:rPr lang="en-US" dirty="0" err="1"/>
              <a:t>substitutionism</a:t>
            </a:r>
            <a:r>
              <a:rPr lang="en-US" dirty="0"/>
              <a:t> operates as a process which tries to move industry or agribusiness away from direct and linear dependence on crop and other direct sources of raw materials by way of application of technology to create new products and sources of products. </a:t>
            </a:r>
          </a:p>
          <a:p>
            <a:pPr algn="just">
              <a:lnSpc>
                <a:spcPct val="150000"/>
              </a:lnSpc>
              <a:buFont typeface="Arial" panose="020B0604020202020204" pitchFamily="34" charset="0"/>
              <a:buChar char="•"/>
            </a:pPr>
            <a:r>
              <a:rPr lang="en-US" dirty="0"/>
              <a:t>Thus, the two processes are contradictory to each other though they are driven by the same agribusiness sector and forces. Further, the application of biotechnology accelerates these processes and leads to what can be called bio-</a:t>
            </a:r>
            <a:r>
              <a:rPr lang="en-US" dirty="0" err="1"/>
              <a:t>industrialisation</a:t>
            </a:r>
            <a:r>
              <a:rPr lang="en-US" dirty="0"/>
              <a:t> (Goodman et al., 1987). </a:t>
            </a:r>
          </a:p>
          <a:p>
            <a:pPr algn="just">
              <a:lnSpc>
                <a:spcPct val="150000"/>
              </a:lnSpc>
              <a:buFont typeface="Arial" panose="020B0604020202020204" pitchFamily="34" charset="0"/>
              <a:buChar char="•"/>
            </a:pPr>
            <a:r>
              <a:rPr lang="en-US" dirty="0"/>
              <a:t>In fact, contract farming directly promotes the process of </a:t>
            </a:r>
            <a:r>
              <a:rPr lang="en-US" dirty="0" err="1"/>
              <a:t>appropriationism</a:t>
            </a:r>
            <a:r>
              <a:rPr lang="en-US" dirty="0"/>
              <a:t>. Further, contract farming is more like the practice of subcontracting in the industrial sector where large firms can farm out many production activities to small firms and benefit from lower costs and better skills (Wilson, 1986; Watts, 1992; White, 1997).</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87037" y="-21590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191058" y="1233488"/>
            <a:ext cx="10058401" cy="499961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Stable Market Access: Farmers have guaranteed buyers for their produce, which reduces market uncertainty and provides a reliable income stream.</a:t>
            </a:r>
          </a:p>
          <a:p>
            <a:pPr algn="just">
              <a:lnSpc>
                <a:spcPct val="150000"/>
              </a:lnSpc>
              <a:buFont typeface="Arial" panose="020B0604020202020204" pitchFamily="34" charset="0"/>
              <a:buChar char="•"/>
            </a:pPr>
            <a:r>
              <a:rPr lang="en-US" sz="1800" dirty="0">
                <a:cs typeface="Times New Roman" panose="02020603050405020304" pitchFamily="18" charset="0"/>
              </a:rPr>
              <a:t>Reduced Price Volatility: Contracts often set fixed prices or provide mechanisms to manage price fluctuations, helping farmers avoid the impacts of market price swings.</a:t>
            </a:r>
          </a:p>
          <a:p>
            <a:pPr algn="just">
              <a:lnSpc>
                <a:spcPct val="150000"/>
              </a:lnSpc>
              <a:buFont typeface="Arial" panose="020B0604020202020204" pitchFamily="34" charset="0"/>
              <a:buChar char="•"/>
            </a:pPr>
            <a:r>
              <a:rPr lang="en-US" sz="1800" dirty="0">
                <a:cs typeface="Times New Roman" panose="02020603050405020304" pitchFamily="18" charset="0"/>
              </a:rPr>
              <a:t>Improved Planning and Investment: With assured market access, farmers can make more informed decisions about crop selection, production practices, and investments in inputs and technology.</a:t>
            </a:r>
          </a:p>
          <a:p>
            <a:pPr algn="just">
              <a:lnSpc>
                <a:spcPct val="150000"/>
              </a:lnSpc>
              <a:buFont typeface="Arial" panose="020B0604020202020204" pitchFamily="34" charset="0"/>
              <a:buChar char="•"/>
            </a:pPr>
            <a:r>
              <a:rPr lang="en-US" sz="1800" dirty="0">
                <a:cs typeface="Times New Roman" panose="02020603050405020304" pitchFamily="18" charset="0"/>
              </a:rPr>
              <a:t>Access to Inputs and Technology: Many contract farming agreements include provisions for providing farmers with quality seeds, fertilizers, and technical support, which can enhance productivity and quality.</a:t>
            </a:r>
          </a:p>
          <a:p>
            <a:pPr algn="just">
              <a:lnSpc>
                <a:spcPct val="150000"/>
              </a:lnSpc>
              <a:buFont typeface="Arial" panose="020B0604020202020204" pitchFamily="34" charset="0"/>
              <a:buChar char="•"/>
            </a:pPr>
            <a:r>
              <a:rPr lang="en-US" sz="1800" dirty="0">
                <a:cs typeface="Times New Roman" panose="02020603050405020304" pitchFamily="18" charset="0"/>
              </a:rPr>
              <a:t>Risk Mitigation: Contracts can offer risk-sharing mechanisms that protect farmers from market risks, such as price crashes or surpluses.</a:t>
            </a:r>
            <a:endParaRPr lang="en-IN" sz="1800" dirty="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867641" y="859848"/>
            <a:ext cx="10248900" cy="5011738"/>
          </a:xfrm>
        </p:spPr>
        <p:txBody>
          <a:bodyPr>
            <a:normAutofit fontScale="92500" lnSpcReduction="10000"/>
          </a:bodyPr>
          <a:lstStyle/>
          <a:p>
            <a:pPr algn="just">
              <a:lnSpc>
                <a:spcPct val="150000"/>
              </a:lnSpc>
              <a:buFont typeface="Arial" panose="020B0604020202020204" pitchFamily="34" charset="0"/>
              <a:buChar char="•"/>
            </a:pPr>
            <a:r>
              <a:rPr lang="en-US" dirty="0"/>
              <a:t>One of the crucial requirements of </a:t>
            </a:r>
            <a:r>
              <a:rPr lang="en-US" dirty="0" err="1"/>
              <a:t>agro</a:t>
            </a:r>
            <a:r>
              <a:rPr lang="en-US" dirty="0"/>
              <a:t> industry is to get the supply of consistent and quality raw material as per their specifications. At present, raw material is procured by such industry from market place, which often has variable quality and also at times required quantity is not available. </a:t>
            </a:r>
          </a:p>
          <a:p>
            <a:pPr algn="just">
              <a:lnSpc>
                <a:spcPct val="150000"/>
              </a:lnSpc>
              <a:buFont typeface="Arial" panose="020B0604020202020204" pitchFamily="34" charset="0"/>
              <a:buChar char="•"/>
            </a:pPr>
            <a:r>
              <a:rPr lang="en-US" dirty="0"/>
              <a:t>This situation has resulted in discouraging optimum size of processing units to come up and have advantage of economy of scale. Besides, small units in food sector are unable to create brand equity and therefore often suffer in market place.</a:t>
            </a:r>
          </a:p>
          <a:p>
            <a:pPr algn="just">
              <a:lnSpc>
                <a:spcPct val="150000"/>
              </a:lnSpc>
              <a:buFont typeface="Arial" panose="020B0604020202020204" pitchFamily="34" charset="0"/>
              <a:buChar char="•"/>
            </a:pPr>
            <a:r>
              <a:rPr lang="en-US" dirty="0"/>
              <a:t> The Industry has also represented from time to time that unless quality and consistent raw material is available as in tea, rubber or sugarcane, large units in food processing sector, particularly in fruits and vegetables sector are unlikely to be set up.</a:t>
            </a:r>
          </a:p>
          <a:p>
            <a:pPr algn="just">
              <a:lnSpc>
                <a:spcPct val="150000"/>
              </a:lnSpc>
              <a:buFont typeface="Arial" panose="020B0604020202020204" pitchFamily="34" charset="0"/>
              <a:buChar char="•"/>
            </a:pPr>
            <a:r>
              <a:rPr lang="en-US" dirty="0"/>
              <a:t>In consideration of above, </a:t>
            </a:r>
            <a:r>
              <a:rPr lang="en-US" dirty="0" err="1"/>
              <a:t>agro</a:t>
            </a:r>
            <a:r>
              <a:rPr lang="en-US" dirty="0"/>
              <a:t> processing industries will be encouraged to enter into contract farming arrangements either directly or through group of farmers, value added </a:t>
            </a:r>
            <a:r>
              <a:rPr lang="en-US" dirty="0" err="1"/>
              <a:t>centres</a:t>
            </a:r>
            <a:r>
              <a:rPr lang="en-US" dirty="0"/>
              <a:t>, </a:t>
            </a:r>
            <a:r>
              <a:rPr lang="en-US" dirty="0" err="1"/>
              <a:t>agro</a:t>
            </a:r>
            <a:r>
              <a:rPr lang="en-US" dirty="0"/>
              <a:t> service </a:t>
            </a:r>
            <a:r>
              <a:rPr lang="en-US" dirty="0" err="1"/>
              <a:t>centres</a:t>
            </a:r>
            <a:r>
              <a:rPr lang="en-US" dirty="0"/>
              <a:t> or cooperatives.</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93518" y="-211571"/>
            <a:ext cx="10058400" cy="1449388"/>
          </a:xfrm>
        </p:spPr>
        <p:txBody>
          <a:bodyPr>
            <a:normAutofit/>
          </a:bodyPr>
          <a:lstStyle/>
          <a:p>
            <a:r>
              <a:rPr lang="en-IN" sz="4000"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198418" y="1237817"/>
            <a:ext cx="10058400" cy="4022725"/>
          </a:xfrm>
        </p:spPr>
        <p:txBody>
          <a:bodyPr>
            <a:normAutofit/>
          </a:bodyPr>
          <a:lstStyle/>
          <a:p>
            <a:pPr algn="just">
              <a:lnSpc>
                <a:spcPct val="150000"/>
              </a:lnSpc>
              <a:buFont typeface="Arial" panose="020B0604020202020204" pitchFamily="34" charset="0"/>
              <a:buChar char="•"/>
            </a:pPr>
            <a:r>
              <a:rPr lang="en-IN" sz="3200" b="1" dirty="0"/>
              <a:t>Contract Management Module</a:t>
            </a:r>
          </a:p>
          <a:p>
            <a:pPr algn="just">
              <a:lnSpc>
                <a:spcPct val="150000"/>
              </a:lnSpc>
              <a:buFont typeface="Arial" panose="020B0604020202020204" pitchFamily="34" charset="0"/>
              <a:buChar char="•"/>
            </a:pPr>
            <a:r>
              <a:rPr lang="en-IN" sz="3200" b="1" dirty="0"/>
              <a:t>Supply Chain Management Module</a:t>
            </a:r>
          </a:p>
          <a:p>
            <a:pPr algn="just">
              <a:lnSpc>
                <a:spcPct val="150000"/>
              </a:lnSpc>
              <a:buFont typeface="Arial" panose="020B0604020202020204" pitchFamily="34" charset="0"/>
              <a:buChar char="•"/>
            </a:pPr>
            <a:r>
              <a:rPr lang="en-IN" sz="3200" b="1" dirty="0"/>
              <a:t>Financial Management Module</a:t>
            </a:r>
          </a:p>
          <a:p>
            <a:pPr algn="just">
              <a:lnSpc>
                <a:spcPct val="150000"/>
              </a:lnSpc>
              <a:buFont typeface="Arial" panose="020B0604020202020204" pitchFamily="34" charset="0"/>
              <a:buChar char="•"/>
            </a:pPr>
            <a:r>
              <a:rPr lang="en-US" sz="3200" b="1" dirty="0"/>
              <a:t>Technical Support and Training Module</a:t>
            </a:r>
            <a:endParaRPr lang="en-IN"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62345" y="140494"/>
            <a:ext cx="10058400" cy="1449388"/>
          </a:xfrm>
        </p:spPr>
        <p:txBody>
          <a:bodyPr>
            <a:normAutofit fontScale="90000"/>
          </a:bodyPr>
          <a:lstStyle/>
          <a:p>
            <a:r>
              <a:rPr lang="en-IN" sz="4000" b="1" dirty="0"/>
              <a:t>Contract Management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599932" y="140494"/>
            <a:ext cx="9385732" cy="5166518"/>
          </a:xfrm>
        </p:spPr>
        <p:txBody>
          <a:bodyPr>
            <a:normAutofit/>
          </a:bodyPr>
          <a:lstStyle/>
          <a:p>
            <a:pPr algn="just">
              <a:lnSpc>
                <a:spcPct val="150000"/>
              </a:lnSpc>
              <a:buFont typeface="Arial" panose="020B0604020202020204" pitchFamily="34" charset="0"/>
              <a:buChar char="•"/>
            </a:pPr>
            <a:r>
              <a:rPr lang="en-US" sz="2000" b="1" dirty="0"/>
              <a:t>Contract Creation and Administration</a:t>
            </a:r>
            <a:r>
              <a:rPr lang="en-US" sz="2000" dirty="0"/>
              <a:t>: Facilitates the drafting, negotiation, and signing of contracts, detailing terms such as pricing, quantity, quality standards, and delivery schedules.</a:t>
            </a:r>
          </a:p>
          <a:p>
            <a:pPr algn="just">
              <a:lnSpc>
                <a:spcPct val="150000"/>
              </a:lnSpc>
              <a:buFont typeface="Arial" panose="020B0604020202020204" pitchFamily="34" charset="0"/>
              <a:buChar char="•"/>
            </a:pPr>
            <a:r>
              <a:rPr lang="en-US" sz="2000" b="1" dirty="0"/>
              <a:t>Monitoring and Compliance</a:t>
            </a:r>
            <a:r>
              <a:rPr lang="en-US" sz="2000" dirty="0"/>
              <a:t>: Tracks compliance with contract terms and manages amendments or renewals as necessary.</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55864" y="536287"/>
            <a:ext cx="10058400" cy="1449388"/>
          </a:xfrm>
        </p:spPr>
        <p:txBody>
          <a:bodyPr>
            <a:normAutofit fontScale="90000"/>
          </a:bodyPr>
          <a:lstStyle/>
          <a:p>
            <a:r>
              <a:rPr lang="en-IN" sz="4000" b="1" dirty="0"/>
              <a:t>Supply Chain Management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01436" y="768928"/>
            <a:ext cx="10190739" cy="4608586"/>
          </a:xfrm>
        </p:spPr>
        <p:txBody>
          <a:bodyPr>
            <a:normAutofit/>
          </a:bodyPr>
          <a:lstStyle/>
          <a:p>
            <a:pPr>
              <a:lnSpc>
                <a:spcPct val="150000"/>
              </a:lnSpc>
              <a:buFont typeface="Arial" panose="020B0604020202020204" pitchFamily="34" charset="0"/>
              <a:buChar char="•"/>
            </a:pPr>
            <a:r>
              <a:rPr lang="en-US" sz="2000" b="1" dirty="0"/>
              <a:t>Logistics Coordination</a:t>
            </a:r>
            <a:r>
              <a:rPr lang="en-US" sz="2000" dirty="0"/>
              <a:t>: Manages the movement of goods from farms to processing centers or markets, including transportation and storage.</a:t>
            </a:r>
          </a:p>
          <a:p>
            <a:pPr>
              <a:lnSpc>
                <a:spcPct val="150000"/>
              </a:lnSpc>
              <a:buFont typeface="Arial" panose="020B0604020202020204" pitchFamily="34" charset="0"/>
              <a:buChar char="•"/>
            </a:pPr>
            <a:r>
              <a:rPr lang="en-US" sz="2000" b="1" dirty="0"/>
              <a:t>Inventory Management</a:t>
            </a:r>
            <a:r>
              <a:rPr lang="en-US" sz="2000" dirty="0"/>
              <a:t>: Keeps track of inventory levels to ensure supply meets contract requirements and manages stock for both raw materials and finished products.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338715"/>
            <a:ext cx="10058400" cy="1449388"/>
          </a:xfrm>
        </p:spPr>
        <p:txBody>
          <a:bodyPr>
            <a:normAutofit fontScale="90000"/>
          </a:bodyPr>
          <a:lstStyle/>
          <a:p>
            <a:r>
              <a:rPr lang="en-IN" sz="4000" b="1" dirty="0"/>
              <a:t>Financial Management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800101" y="338715"/>
            <a:ext cx="9694718" cy="5417849"/>
          </a:xfrm>
        </p:spPr>
        <p:txBody>
          <a:bodyPr>
            <a:normAutofit/>
          </a:bodyPr>
          <a:lstStyle/>
          <a:p>
            <a:pPr algn="just">
              <a:lnSpc>
                <a:spcPct val="150000"/>
              </a:lnSpc>
              <a:buFont typeface="Arial" panose="020B0604020202020204" pitchFamily="34" charset="0"/>
              <a:buChar char="•"/>
            </a:pPr>
            <a:r>
              <a:rPr lang="en-US" sz="2000" b="1" dirty="0"/>
              <a:t>Payment Processing</a:t>
            </a:r>
            <a:r>
              <a:rPr lang="en-US" sz="2000" dirty="0"/>
              <a:t>: Handles transactions between the contracting company and farmers, including advance payments, milestone payments, and final settlements.</a:t>
            </a:r>
          </a:p>
          <a:p>
            <a:pPr algn="just">
              <a:lnSpc>
                <a:spcPct val="150000"/>
              </a:lnSpc>
              <a:buFont typeface="Arial" panose="020B0604020202020204" pitchFamily="34" charset="0"/>
              <a:buChar char="•"/>
            </a:pPr>
            <a:r>
              <a:rPr lang="en-US" sz="2000" b="1" dirty="0"/>
              <a:t>Financial Planning and Analysis</a:t>
            </a:r>
            <a:r>
              <a:rPr lang="en-US" sz="2000" dirty="0"/>
              <a:t>: Assists farmers in budgeting and financial planning based on contract terms and projected income.</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28600" y="453881"/>
            <a:ext cx="10058400" cy="1449388"/>
          </a:xfrm>
        </p:spPr>
        <p:txBody>
          <a:bodyPr>
            <a:normAutofit fontScale="90000"/>
          </a:bodyPr>
          <a:lstStyle/>
          <a:p>
            <a:r>
              <a:rPr lang="en-US" sz="4000" dirty="0"/>
              <a:t>Technical Support and Training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832426" y="978262"/>
            <a:ext cx="9549246" cy="4329761"/>
          </a:xfrm>
        </p:spPr>
        <p:txBody>
          <a:bodyPr>
            <a:normAutofit/>
          </a:bodyPr>
          <a:lstStyle/>
          <a:p>
            <a:pPr algn="just">
              <a:lnSpc>
                <a:spcPct val="150000"/>
              </a:lnSpc>
              <a:buFont typeface="Arial" panose="020B0604020202020204" pitchFamily="34" charset="0"/>
              <a:buChar char="•"/>
            </a:pPr>
            <a:r>
              <a:rPr lang="en-US" sz="2000" b="1" dirty="0"/>
              <a:t>Advisory Services</a:t>
            </a:r>
            <a:r>
              <a:rPr lang="en-US" sz="2000" dirty="0"/>
              <a:t>: Provides technical advice and support on best practices, crop management, pest control, and other relevant topics.</a:t>
            </a:r>
          </a:p>
          <a:p>
            <a:pPr algn="just">
              <a:lnSpc>
                <a:spcPct val="150000"/>
              </a:lnSpc>
              <a:buFont typeface="Arial" panose="020B0604020202020204" pitchFamily="34" charset="0"/>
              <a:buChar char="•"/>
            </a:pPr>
            <a:r>
              <a:rPr lang="en-US" sz="2000" b="1" dirty="0"/>
              <a:t>Training Programs</a:t>
            </a:r>
            <a:r>
              <a:rPr lang="en-US" sz="2000" dirty="0"/>
              <a:t>: Offers training sessions and workshops to improve farmers' skills and knowledge, enhancing productivity and quality.</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467591"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67076" y="901122"/>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24691"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364528" y="1126043"/>
            <a:ext cx="8818563" cy="4605914"/>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66255" y="-29412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550718" y="1155268"/>
            <a:ext cx="10058400" cy="4022725"/>
          </a:xfrm>
        </p:spPr>
        <p:txBody>
          <a:bodyPr/>
          <a:lstStyle/>
          <a:p>
            <a:pPr algn="just">
              <a:lnSpc>
                <a:spcPct val="150000"/>
              </a:lnSpc>
              <a:buFont typeface="Arial" panose="020B0604020202020204" pitchFamily="34" charset="0"/>
              <a:buChar char="•"/>
            </a:pPr>
            <a:r>
              <a:rPr lang="en-US" sz="1800" dirty="0">
                <a:latin typeface="+mj-lt"/>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mj-lt"/>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mj-lt"/>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mj-lt"/>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03909"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26028" y="1206500"/>
            <a:ext cx="10058400" cy="4872038"/>
          </a:xfrm>
        </p:spPr>
        <p:txBody>
          <a:bodyPr/>
          <a:lstStyle/>
          <a:p>
            <a:pPr algn="just">
              <a:lnSpc>
                <a:spcPct val="150000"/>
              </a:lnSpc>
              <a:buFont typeface="Arial" panose="020B0604020202020204" pitchFamily="34" charset="0"/>
              <a:buChar char="•"/>
            </a:pPr>
            <a:r>
              <a:rPr lang="en-US" sz="1800" dirty="0">
                <a:latin typeface="+mj-lt"/>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mj-lt"/>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mj-lt"/>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mj-lt"/>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85800" y="-24216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89810" y="0"/>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05245" y="-179676"/>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579419" y="794183"/>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29937" y="519545"/>
            <a:ext cx="10588336" cy="6338455"/>
          </a:xfrm>
        </p:spPr>
        <p:txBody>
          <a:bodyPr>
            <a:noAutofit/>
          </a:bodyPr>
          <a:lstStyle/>
          <a:p>
            <a:pPr algn="just">
              <a:lnSpc>
                <a:spcPct val="150000"/>
              </a:lnSpc>
              <a:buFont typeface="Arial" panose="020B0604020202020204" pitchFamily="34" charset="0"/>
              <a:buChar char="•"/>
            </a:pPr>
            <a:r>
              <a:rPr lang="en-US" dirty="0"/>
              <a:t>Contract Farming is not a solution to all the problems of agricultural production, and marketing systems. But contract farming could be evaluated as a way of providing earlier access to credit, input, information and technology and product markets for the small scale farming structure.</a:t>
            </a:r>
          </a:p>
          <a:p>
            <a:pPr algn="just">
              <a:lnSpc>
                <a:spcPct val="150000"/>
              </a:lnSpc>
              <a:buFont typeface="Arial" panose="020B0604020202020204" pitchFamily="34" charset="0"/>
              <a:buChar char="•"/>
            </a:pPr>
            <a:r>
              <a:rPr lang="en-US" dirty="0"/>
              <a:t> Contract farming might also be seen as a way or as a part of rural development and promoted to improve agricultural performance especially in India where productivity is lesser than many other developed countries. More over the corporate, farmers and government must realize that the practice will not be sustainable if all the parties are not benefited. </a:t>
            </a:r>
          </a:p>
          <a:p>
            <a:pPr algn="just">
              <a:lnSpc>
                <a:spcPct val="150000"/>
              </a:lnSpc>
              <a:buFont typeface="Arial" panose="020B0604020202020204" pitchFamily="34" charset="0"/>
              <a:buChar char="•"/>
            </a:pPr>
            <a:r>
              <a:rPr lang="en-US" dirty="0"/>
              <a:t>The model is good but can be made better with more favorable government policies, The experience of Contract farming across the globe suggests that it is not the contract per se which is harmful as a system but how it is practiced in a given context. If contracts are well designed and implemented, they can certainly lead to a betterment of all the parties involved, especially farmers. </a:t>
            </a:r>
          </a:p>
          <a:p>
            <a:pPr algn="just">
              <a:lnSpc>
                <a:spcPct val="150000"/>
              </a:lnSpc>
              <a:buFont typeface="Arial" panose="020B0604020202020204" pitchFamily="34" charset="0"/>
              <a:buChar char="•"/>
            </a:pPr>
            <a:r>
              <a:rPr lang="en-US" dirty="0"/>
              <a:t>But, there can not be a single blue print or CF model for all situations. Even for individual farmers, it is not contract per se but the relationship it represents which is crucial as the divergence between the two may prove crucial in determining the development of Contract farm in an institution.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88</TotalTime>
  <Words>2034</Words>
  <Application>Microsoft Office PowerPoint</Application>
  <PresentationFormat>Widescreen</PresentationFormat>
  <Paragraphs>80</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Times New Roman</vt:lpstr>
      <vt:lpstr>Celestial</vt:lpstr>
      <vt:lpstr>PowerPoint Presentation</vt:lpstr>
      <vt:lpstr>Abstract</vt:lpstr>
      <vt:lpstr>Objective</vt:lpstr>
      <vt:lpstr>Existing System</vt:lpstr>
      <vt:lpstr>Disadvantage</vt:lpstr>
      <vt:lpstr>PROPOSED SYSTEM :</vt:lpstr>
      <vt:lpstr>Advantage</vt:lpstr>
      <vt:lpstr>Introduction</vt:lpstr>
      <vt:lpstr>MODULES</vt:lpstr>
      <vt:lpstr>Contract Management Module  </vt:lpstr>
      <vt:lpstr>Supply Chain Management Module  </vt:lpstr>
      <vt:lpstr>Financial Management Module  </vt:lpstr>
      <vt:lpstr>Technical Support and Training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9</cp:revision>
  <dcterms:created xsi:type="dcterms:W3CDTF">2024-08-14T12:13:16Z</dcterms:created>
  <dcterms:modified xsi:type="dcterms:W3CDTF">2024-09-11T15:44:47Z</dcterms:modified>
</cp:coreProperties>
</file>