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a:xfrm>
            <a:off x="1876424" y="5410201"/>
            <a:ext cx="5124886" cy="365125"/>
          </a:xfrm>
        </p:spPr>
        <p:txBody>
          <a:bodyPr/>
          <a:lstStyle/>
          <a:p>
            <a:endParaRPr lang="en-IN"/>
          </a:p>
        </p:txBody>
      </p:sp>
      <p:sp>
        <p:nvSpPr>
          <p:cNvPr id="6" name="Slide Number Placeholder 5"/>
          <p:cNvSpPr>
            <a:spLocks noGrp="1"/>
          </p:cNvSpPr>
          <p:nvPr>
            <p:ph type="sldNum" sz="quarter" idx="12"/>
          </p:nvPr>
        </p:nvSpPr>
        <p:spPr>
          <a:xfrm>
            <a:off x="9896911" y="5410199"/>
            <a:ext cx="771089"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8147470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375020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9298715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11-09-2024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952836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11-09-2024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3616616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11-09-2024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324255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11-09-2024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9540673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11-09-2024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523060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11-09-2024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541790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11-09-2024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805258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11-09-2024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0593810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11-09-2024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924452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11-09-2024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1815964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11-09-2024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019071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11-09-2024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8655711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6677018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11-09-2024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042452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A23C765A-790E-4DDD-B720-A3DC44661A02}" type="datetimeFigureOut">
              <a:rPr lang="en-IN" smtClean="0"/>
              <a:t>11-09-2024</a:t>
            </a:fld>
            <a:endParaRPr lang="en-IN"/>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4185364892"/>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3117272" y="2550514"/>
            <a:ext cx="6784398" cy="1077218"/>
          </a:xfrm>
          <a:prstGeom prst="rect">
            <a:avLst/>
          </a:prstGeom>
          <a:noFill/>
        </p:spPr>
        <p:txBody>
          <a:bodyPr wrap="square">
            <a:spAutoFit/>
          </a:bodyPr>
          <a:lstStyle/>
          <a:p>
            <a:r>
              <a:rPr lang="en-US" sz="3200" dirty="0">
                <a:latin typeface="Bahnschrift Condensed" panose="020B0502040204020203" pitchFamily="34" charset="0"/>
                <a:cs typeface="Times New Roman" panose="02020603050405020304" pitchFamily="18" charset="0"/>
              </a:rPr>
              <a:t>AI-Driven Crop Disease Prediction and Management System</a:t>
            </a:r>
            <a:endParaRPr lang="en-IN" sz="3200" dirty="0">
              <a:latin typeface="Bahnschrift Condensed" panose="020B0502040204020203" pitchFamily="34" charset="0"/>
              <a:cs typeface="Times New Roman" panose="02020603050405020304" pitchFamily="18" charset="0"/>
            </a:endParaRP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1298864" y="-132557"/>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1188027" y="1316831"/>
            <a:ext cx="9815946" cy="4849812"/>
          </a:xfrm>
        </p:spPr>
        <p:txBody>
          <a:bodyPr>
            <a:normAutofit/>
          </a:bodyPr>
          <a:lstStyle/>
          <a:p>
            <a:pPr algn="just">
              <a:lnSpc>
                <a:spcPct val="150000"/>
              </a:lnSpc>
              <a:buFont typeface="Arial" panose="020B0604020202020204" pitchFamily="34" charset="0"/>
              <a:buChar char="•"/>
            </a:pPr>
            <a:r>
              <a:rPr lang="en-US" sz="2000" dirty="0">
                <a:latin typeface="Bahnschrift Condensed" panose="020B0502040204020203" pitchFamily="34" charset="0"/>
              </a:rPr>
              <a:t>Background: Crop diseases can devastate yields, leading to significant financial losses for farmers. Early detection and timely intervention are crucial for effective management. Description: Develop an AI-driven system that analyzes crop images and environmental data to predict potential disease outbreaks. </a:t>
            </a:r>
          </a:p>
          <a:p>
            <a:pPr algn="just">
              <a:lnSpc>
                <a:spcPct val="150000"/>
              </a:lnSpc>
            </a:pPr>
            <a:r>
              <a:rPr lang="en-US" sz="2000" dirty="0">
                <a:latin typeface="Bahnschrift Condensed" panose="020B0502040204020203" pitchFamily="34" charset="0"/>
              </a:rPr>
              <a:t>This system will provide farmers with actionable insights and treatment recommendations to mitigate risks. Expected Solution: A mobile and web-based application that utilizes machine learning algorithms to identify crop diseases and suggest preventive measures and treatments based on real-time data.</a:t>
            </a:r>
            <a:endParaRPr lang="en-IN" sz="2000" dirty="0">
              <a:latin typeface="Bahnschrift Condensed" panose="020B0502040204020203" pitchFamily="34"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1215736" y="-206375"/>
            <a:ext cx="10058400" cy="1449388"/>
          </a:xfrm>
        </p:spPr>
        <p:txBody>
          <a:bodyPr/>
          <a:lstStyle/>
          <a:p>
            <a:r>
              <a:rPr lang="en-US" dirty="0">
                <a:latin typeface="Bahnschrift Condensed" panose="020B0502040204020203" pitchFamily="34" charset="0"/>
              </a:rPr>
              <a:t>Objective</a:t>
            </a:r>
            <a:endParaRPr lang="en-IN" dirty="0">
              <a:latin typeface="Bahnschrift Condensed" panose="020B0502040204020203" pitchFamily="34" charset="0"/>
            </a:endParaRPr>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1364673" y="1055977"/>
            <a:ext cx="9611591" cy="5261696"/>
          </a:xfrm>
        </p:spPr>
        <p:txBody>
          <a:bodyPr>
            <a:noAutofit/>
          </a:bodyPr>
          <a:lstStyle/>
          <a:p>
            <a:pPr algn="just">
              <a:lnSpc>
                <a:spcPct val="150000"/>
              </a:lnSpc>
              <a:buFont typeface="Arial" panose="020B0604020202020204" pitchFamily="34" charset="0"/>
              <a:buChar char="•"/>
            </a:pPr>
            <a:r>
              <a:rPr lang="en-US" sz="2000" dirty="0">
                <a:latin typeface="Bahnschrift Condensed" panose="020B0502040204020203" pitchFamily="34" charset="0"/>
              </a:rPr>
              <a:t>By leveraging artificial intelligence, these systems aim to provide early and accurate detection of crop diseases, allowing for timely interventions that can mitigate the impact on yields and quality. </a:t>
            </a:r>
          </a:p>
          <a:p>
            <a:pPr algn="just">
              <a:lnSpc>
                <a:spcPct val="150000"/>
              </a:lnSpc>
              <a:buFont typeface="Arial" panose="020B0604020202020204" pitchFamily="34" charset="0"/>
              <a:buChar char="•"/>
            </a:pPr>
            <a:r>
              <a:rPr lang="en-US" sz="2000" dirty="0">
                <a:latin typeface="Bahnschrift Condensed" panose="020B0502040204020203" pitchFamily="34" charset="0"/>
              </a:rPr>
              <a:t>The systems seek to optimize resource utilization by recommending precise treatments and management strategies, thus reducing the need for excessive use of pesticides and fertilizers. </a:t>
            </a:r>
          </a:p>
          <a:p>
            <a:pPr algn="just">
              <a:lnSpc>
                <a:spcPct val="150000"/>
              </a:lnSpc>
              <a:buFont typeface="Arial" panose="020B0604020202020204" pitchFamily="34" charset="0"/>
              <a:buChar char="•"/>
            </a:pPr>
            <a:r>
              <a:rPr lang="en-US" sz="2000" dirty="0">
                <a:latin typeface="Bahnschrift Condensed" panose="020B0502040204020203" pitchFamily="34" charset="0"/>
              </a:rPr>
              <a:t>Additionally, they strive to integrate and analyze diverse data sources—such as environmental conditions, sensor data, and historical disease patterns—to offer actionable insights and predictive forecasts. </a:t>
            </a:r>
          </a:p>
          <a:p>
            <a:pPr algn="just">
              <a:lnSpc>
                <a:spcPct val="150000"/>
              </a:lnSpc>
              <a:buFont typeface="Arial" panose="020B0604020202020204" pitchFamily="34" charset="0"/>
              <a:buChar char="•"/>
            </a:pPr>
            <a:r>
              <a:rPr lang="en-US" sz="2000" dirty="0">
                <a:latin typeface="Bahnschrift Condensed" panose="020B0502040204020203" pitchFamily="34" charset="0"/>
              </a:rPr>
              <a:t>Through real-time monitoring and personalized recommendations, the system aims to empower farmers with data-driven tools that improve decision-making and operational efficiency. </a:t>
            </a:r>
          </a:p>
          <a:p>
            <a:pPr algn="just">
              <a:lnSpc>
                <a:spcPct val="150000"/>
              </a:lnSpc>
              <a:buFont typeface="Arial" panose="020B0604020202020204" pitchFamily="34" charset="0"/>
              <a:buChar char="•"/>
            </a:pPr>
            <a:r>
              <a:rPr lang="en-US" sz="2000" dirty="0">
                <a:latin typeface="Bahnschrift Condensed" panose="020B0502040204020203" pitchFamily="34" charset="0"/>
              </a:rPr>
              <a:t>Ultimately, these objectives work together to promote more sustainable farming practices, enhance food security, and increase overall profitability for agricultural stakeholders.</a:t>
            </a:r>
            <a:endParaRPr lang="en-IN" sz="2000" dirty="0">
              <a:latin typeface="Bahnschrift Condensed" panose="020B0502040204020203" pitchFamily="34"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1226129" y="-226147"/>
            <a:ext cx="10058400" cy="1449388"/>
          </a:xfrm>
        </p:spPr>
        <p:txBody>
          <a:bodyPr>
            <a:normAutofit/>
          </a:bodyPr>
          <a:lstStyle/>
          <a:p>
            <a:r>
              <a:rPr lang="en-US" sz="3200" dirty="0">
                <a:latin typeface="Bahnschrift Condensed" panose="020B0502040204020203" pitchFamily="34" charset="0"/>
              </a:rPr>
              <a:t>Existing System</a:t>
            </a:r>
            <a:endParaRPr lang="en-IN" sz="3200" dirty="0">
              <a:latin typeface="Bahnschrift Condensed" panose="020B0502040204020203" pitchFamily="34" charset="0"/>
            </a:endParaRPr>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1304061" y="820881"/>
            <a:ext cx="9902535" cy="5403273"/>
          </a:xfrm>
        </p:spPr>
        <p:txBody>
          <a:bodyPr>
            <a:noAutofit/>
          </a:bodyPr>
          <a:lstStyle/>
          <a:p>
            <a:pPr algn="just">
              <a:lnSpc>
                <a:spcPct val="150000"/>
              </a:lnSpc>
              <a:buFont typeface="Arial" panose="020B0604020202020204" pitchFamily="34" charset="0"/>
              <a:buChar char="•"/>
            </a:pPr>
            <a:r>
              <a:rPr lang="en-US" sz="2000" dirty="0">
                <a:latin typeface="Bahnschrift Condensed" panose="020B0502040204020203" pitchFamily="34" charset="0"/>
              </a:rPr>
              <a:t>existing systems for plant disease detection often rely on traditional manual inspection methods carried out by agricultural experts. These conventional methods are not only time-consuming and labor-intensive but also prone to human error, which can lead to inaccuracies in disease identification and management. </a:t>
            </a:r>
          </a:p>
          <a:p>
            <a:pPr algn="just">
              <a:lnSpc>
                <a:spcPct val="150000"/>
              </a:lnSpc>
              <a:buFont typeface="Arial" panose="020B0604020202020204" pitchFamily="34" charset="0"/>
              <a:buChar char="•"/>
            </a:pPr>
            <a:r>
              <a:rPr lang="en-US" sz="2000" dirty="0">
                <a:latin typeface="Bahnschrift Condensed" panose="020B0502040204020203" pitchFamily="34" charset="0"/>
              </a:rPr>
              <a:t>Additionally, manual inspection requires substantial expertise and cannot scale efficiently to large agricultural fields, thereby limiting its effectiveness in timely disease detection and </a:t>
            </a:r>
            <a:r>
              <a:rPr lang="en-US" sz="2000" dirty="0" err="1">
                <a:latin typeface="Bahnschrift Condensed" panose="020B0502040204020203" pitchFamily="34" charset="0"/>
              </a:rPr>
              <a:t>control.Furthermore</a:t>
            </a:r>
            <a:r>
              <a:rPr lang="en-US" sz="2000" dirty="0">
                <a:latin typeface="Bahnschrift Condensed" panose="020B0502040204020203" pitchFamily="34" charset="0"/>
              </a:rPr>
              <a:t>, some existing automated systems might use basic image processing techniques and machine learning models that lack the robustness and accuracy of advanced deep learning architectures. </a:t>
            </a:r>
          </a:p>
          <a:p>
            <a:pPr algn="just">
              <a:lnSpc>
                <a:spcPct val="150000"/>
              </a:lnSpc>
              <a:buFont typeface="Arial" panose="020B0604020202020204" pitchFamily="34" charset="0"/>
              <a:buChar char="•"/>
            </a:pPr>
            <a:r>
              <a:rPr lang="en-US" sz="2000" dirty="0">
                <a:latin typeface="Bahnschrift Condensed" panose="020B0502040204020203" pitchFamily="34" charset="0"/>
              </a:rPr>
              <a:t>These models may not be pre-trained on large, diverse datasets like </a:t>
            </a:r>
            <a:r>
              <a:rPr lang="en-US" sz="2000" dirty="0" err="1">
                <a:latin typeface="Bahnschrift Condensed" panose="020B0502040204020203" pitchFamily="34" charset="0"/>
              </a:rPr>
              <a:t>imagenet</a:t>
            </a:r>
            <a:r>
              <a:rPr lang="en-US" sz="2000" dirty="0">
                <a:latin typeface="Bahnschrift Condensed" panose="020B0502040204020203" pitchFamily="34" charset="0"/>
              </a:rPr>
              <a:t>, and thus, their performance in classifying plant diseases can be significantly lower compared to modern convolutional neural network (</a:t>
            </a:r>
            <a:r>
              <a:rPr lang="en-US" sz="2000" dirty="0" err="1">
                <a:latin typeface="Bahnschrift Condensed" panose="020B0502040204020203" pitchFamily="34" charset="0"/>
              </a:rPr>
              <a:t>cnn</a:t>
            </a:r>
            <a:r>
              <a:rPr lang="en-US" sz="2000" dirty="0">
                <a:latin typeface="Bahnschrift Condensed" panose="020B0502040204020203" pitchFamily="34" charset="0"/>
              </a:rPr>
              <a:t>) architectures such as </a:t>
            </a:r>
            <a:r>
              <a:rPr lang="en-US" sz="2000" dirty="0" err="1">
                <a:latin typeface="Bahnschrift Condensed" panose="020B0502040204020203" pitchFamily="34" charset="0"/>
              </a:rPr>
              <a:t>xception</a:t>
            </a:r>
            <a:r>
              <a:rPr lang="en-US" sz="2000" dirty="0">
                <a:latin typeface="Bahnschrift Condensed" panose="020B0502040204020203" pitchFamily="34" charset="0"/>
              </a:rPr>
              <a:t> and densenet121. These advanced models, pre-trained on extensive datasets and fine-tuned for specific tasks, offer superior performance in image recognition and classification.</a:t>
            </a:r>
            <a:endParaRPr lang="en-IN" sz="2000" dirty="0">
              <a:latin typeface="Bahnschrift Condensed" panose="020B0502040204020203" pitchFamily="34"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1257300" y="-340807"/>
            <a:ext cx="10058400" cy="1449388"/>
          </a:xfrm>
        </p:spPr>
        <p:txBody>
          <a:bodyPr/>
          <a:lstStyle/>
          <a:p>
            <a:r>
              <a:rPr lang="en-US" dirty="0">
                <a:latin typeface="Bahnschrift Condensed" panose="020B0502040204020203" pitchFamily="34" charset="0"/>
              </a:rPr>
              <a:t>Disadvantage</a:t>
            </a:r>
            <a:endParaRPr lang="en-IN" dirty="0">
              <a:latin typeface="Bahnschrift Condensed" panose="020B0502040204020203" pitchFamily="34" charset="0"/>
            </a:endParaRPr>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1163636" y="841663"/>
            <a:ext cx="10058401" cy="5891646"/>
          </a:xfrm>
        </p:spPr>
        <p:txBody>
          <a:bodyPr>
            <a:noAutofit/>
          </a:bodyPr>
          <a:lstStyle/>
          <a:p>
            <a:pPr algn="just">
              <a:lnSpc>
                <a:spcPct val="150000"/>
              </a:lnSpc>
              <a:buFont typeface="Arial" panose="020B0604020202020204" pitchFamily="34" charset="0"/>
              <a:buChar char="•"/>
            </a:pPr>
            <a:r>
              <a:rPr lang="en-US" sz="2000" b="1" dirty="0">
                <a:latin typeface="Bahnschrift Condensed" panose="020B0502040204020203" pitchFamily="34" charset="0"/>
              </a:rPr>
              <a:t>Data Quality and Availability</a:t>
            </a:r>
            <a:r>
              <a:rPr lang="en-US" sz="2000" dirty="0">
                <a:latin typeface="Bahnschrift Condensed" panose="020B0502040204020203" pitchFamily="34" charset="0"/>
              </a:rPr>
              <a:t>: AI systems rely heavily on high-quality, accurate data. If the data collected is incomplete or of poor quality, the predictions and recommendations can be flawed. In regions with limited access to comprehensive data, the effectiveness of these systems can be compromised.</a:t>
            </a:r>
          </a:p>
          <a:p>
            <a:pPr algn="just">
              <a:lnSpc>
                <a:spcPct val="150000"/>
              </a:lnSpc>
              <a:buFont typeface="Arial" panose="020B0604020202020204" pitchFamily="34" charset="0"/>
              <a:buChar char="•"/>
            </a:pPr>
            <a:r>
              <a:rPr lang="en-US" sz="2000" b="1" dirty="0">
                <a:latin typeface="Bahnschrift Condensed" panose="020B0502040204020203" pitchFamily="34" charset="0"/>
              </a:rPr>
              <a:t>High Initial Costs</a:t>
            </a:r>
            <a:r>
              <a:rPr lang="en-US" sz="2000" dirty="0">
                <a:latin typeface="Bahnschrift Condensed" panose="020B0502040204020203" pitchFamily="34" charset="0"/>
              </a:rPr>
              <a:t>: Implementing an AI-driven system can be expensive. The costs include acquiring the necessary technology, developing or purchasing software, and potentially training staff. This can be a significant barrier for small-scale or resource-constrained farmers.</a:t>
            </a:r>
          </a:p>
          <a:p>
            <a:pPr algn="just">
              <a:lnSpc>
                <a:spcPct val="150000"/>
              </a:lnSpc>
              <a:buFont typeface="Arial" panose="020B0604020202020204" pitchFamily="34" charset="0"/>
              <a:buChar char="•"/>
            </a:pPr>
            <a:r>
              <a:rPr lang="en-US" sz="2000" b="1" dirty="0">
                <a:latin typeface="Bahnschrift Condensed" panose="020B0502040204020203" pitchFamily="34" charset="0"/>
              </a:rPr>
              <a:t>Complexity and Usability</a:t>
            </a:r>
            <a:r>
              <a:rPr lang="en-US" sz="2000" dirty="0">
                <a:latin typeface="Bahnschrift Condensed" panose="020B0502040204020203" pitchFamily="34" charset="0"/>
              </a:rPr>
              <a:t>: AI systems can be complex to understand and operate, especially for users who may not be tech-savvy. The need for user-friendly interfaces and training is essential to ensure that farmers can effectively use these tools.</a:t>
            </a:r>
          </a:p>
          <a:p>
            <a:pPr algn="just">
              <a:lnSpc>
                <a:spcPct val="150000"/>
              </a:lnSpc>
              <a:buFont typeface="Arial" panose="020B0604020202020204" pitchFamily="34" charset="0"/>
              <a:buChar char="•"/>
            </a:pPr>
            <a:r>
              <a:rPr lang="en-US" sz="2000" b="1" dirty="0">
                <a:latin typeface="Bahnschrift Condensed" panose="020B0502040204020203" pitchFamily="34" charset="0"/>
              </a:rPr>
              <a:t>Dependence on Technology</a:t>
            </a:r>
            <a:r>
              <a:rPr lang="en-US" sz="2000" dirty="0">
                <a:latin typeface="Bahnschrift Condensed" panose="020B0502040204020203" pitchFamily="34" charset="0"/>
              </a:rPr>
              <a:t>: Over-reliance on AI can lead to issues if the technology fails or if there are technical problems. Farmers might become overly dependent on the system and might struggle with manual management if the technology is unavailable.</a:t>
            </a:r>
            <a:endParaRPr lang="en-IN" sz="2000" dirty="0">
              <a:latin typeface="Bahnschrift Condensed" panose="020B0502040204020203" pitchFamily="34"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143000" y="-300038"/>
            <a:ext cx="10058400" cy="1449388"/>
          </a:xfrm>
        </p:spPr>
        <p:txBody>
          <a:bodyPr/>
          <a:lstStyle/>
          <a:p>
            <a:pPr algn="just"/>
            <a:r>
              <a:rPr lang="en-US" dirty="0">
                <a:latin typeface="Bahnschrift Condensed" panose="020B0502040204020203" pitchFamily="34" charset="0"/>
              </a:rPr>
              <a:t>PROPOSED SYSTEM :</a:t>
            </a:r>
            <a:endParaRPr lang="en-IN" dirty="0">
              <a:latin typeface="Bahnschrift Condensed" panose="020B0502040204020203" pitchFamily="34" charset="0"/>
            </a:endParaRPr>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1357312" y="1024660"/>
            <a:ext cx="9660515" cy="5126758"/>
          </a:xfrm>
        </p:spPr>
        <p:txBody>
          <a:bodyPr>
            <a:noAutofit/>
          </a:bodyPr>
          <a:lstStyle/>
          <a:p>
            <a:pPr algn="just">
              <a:lnSpc>
                <a:spcPct val="150000"/>
              </a:lnSpc>
              <a:buFont typeface="Arial" panose="020B0604020202020204" pitchFamily="34" charset="0"/>
              <a:buChar char="•"/>
            </a:pPr>
            <a:r>
              <a:rPr lang="en-US" sz="2000" dirty="0">
                <a:latin typeface="Bahnschrift Condensed" panose="020B0502040204020203" pitchFamily="34" charset="0"/>
              </a:rPr>
              <a:t>prediction. Hence, the present case study, as in the experiment conducted in [13], was aimed to determine the usefulness of the SVM model to predict potato late blight index based on weather parameters. </a:t>
            </a:r>
          </a:p>
          <a:p>
            <a:pPr algn="just">
              <a:lnSpc>
                <a:spcPct val="150000"/>
              </a:lnSpc>
              <a:buFont typeface="Arial" panose="020B0604020202020204" pitchFamily="34" charset="0"/>
              <a:buChar char="•"/>
            </a:pPr>
            <a:r>
              <a:rPr lang="en-US" sz="2000" dirty="0">
                <a:latin typeface="Bahnschrift Condensed" panose="020B0502040204020203" pitchFamily="34" charset="0"/>
              </a:rPr>
              <a:t>More specifically, our contributions are the following: </a:t>
            </a:r>
          </a:p>
          <a:p>
            <a:pPr marL="0" indent="0" algn="just">
              <a:lnSpc>
                <a:spcPct val="150000"/>
              </a:lnSpc>
              <a:buNone/>
            </a:pPr>
            <a:r>
              <a:rPr lang="en-US" sz="2000" dirty="0">
                <a:latin typeface="Bahnschrift Condensed" panose="020B0502040204020203" pitchFamily="34" charset="0"/>
              </a:rPr>
              <a:t>         • We provide an artificial intelligence approach that recommends to the farmers the potato late blight outbreak in the Sardinian region considering weather data registered by regional ARPAS weather stations. </a:t>
            </a:r>
          </a:p>
          <a:p>
            <a:pPr marL="0" indent="0" algn="just">
              <a:lnSpc>
                <a:spcPct val="150000"/>
              </a:lnSpc>
              <a:buNone/>
            </a:pPr>
            <a:r>
              <a:rPr lang="en-US" sz="2000" dirty="0">
                <a:latin typeface="Bahnschrift Condensed" panose="020B0502040204020203" pitchFamily="34" charset="0"/>
              </a:rPr>
              <a:t>         • We present, for the first time in the literature, a new technique to label the dataset and express the risk index of crop disease. We verified our proposal on a real-world dataset made up of approximately 4 years of data from 50 locations and evaluated the classifier with standard accuracy metrics.</a:t>
            </a:r>
          </a:p>
          <a:p>
            <a:pPr marL="0" indent="0" algn="just">
              <a:lnSpc>
                <a:spcPct val="150000"/>
              </a:lnSpc>
              <a:buNone/>
            </a:pPr>
            <a:r>
              <a:rPr lang="en-US" sz="2000" dirty="0">
                <a:latin typeface="Bahnschrift Condensed" panose="020B0502040204020203" pitchFamily="34" charset="0"/>
              </a:rPr>
              <a:t>         • Our solution can be embedded not only in the LANDS Decision Support System developed but also in other Decision Support Systems, thus finding practical and effective applications.</a:t>
            </a:r>
            <a:endParaRPr lang="en-IN" sz="2000" dirty="0">
              <a:latin typeface="Bahnschrift Condensed" panose="020B0502040204020203" pitchFamily="34"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1218335" y="-278246"/>
            <a:ext cx="10058400" cy="1449388"/>
          </a:xfrm>
        </p:spPr>
        <p:txBody>
          <a:bodyPr>
            <a:normAutofit/>
          </a:bodyPr>
          <a:lstStyle/>
          <a:p>
            <a:r>
              <a:rPr lang="en-US" dirty="0">
                <a:latin typeface="Bahnschrift Condensed" panose="020B0502040204020203" pitchFamily="34" charset="0"/>
              </a:rPr>
              <a:t>Advantage</a:t>
            </a:r>
            <a:endParaRPr lang="en-IN" dirty="0">
              <a:latin typeface="Bahnschrift Condensed" panose="020B0502040204020203" pitchFamily="34" charset="0"/>
            </a:endParaRPr>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1231325" y="890590"/>
            <a:ext cx="10058400" cy="5520602"/>
          </a:xfrm>
        </p:spPr>
        <p:txBody>
          <a:bodyPr>
            <a:noAutofit/>
          </a:bodyPr>
          <a:lstStyle/>
          <a:p>
            <a:pPr algn="just">
              <a:lnSpc>
                <a:spcPct val="150000"/>
              </a:lnSpc>
              <a:buFont typeface="Arial" panose="020B0604020202020204" pitchFamily="34" charset="0"/>
              <a:buChar char="•"/>
            </a:pPr>
            <a:r>
              <a:rPr lang="en-US" sz="2000" b="1" dirty="0">
                <a:latin typeface="Bahnschrift Condensed" panose="020B0502040204020203" pitchFamily="34" charset="0"/>
              </a:rPr>
              <a:t>Early Detection</a:t>
            </a:r>
            <a:r>
              <a:rPr lang="en-US" sz="2000" dirty="0">
                <a:latin typeface="Bahnschrift Condensed" panose="020B0502040204020203" pitchFamily="34" charset="0"/>
              </a:rPr>
              <a:t>: AI systems can analyze data from various sources, such as satellite imagery, sensors, and historical records, to detect early signs of crop diseases. Early detection allows for timely intervention, potentially preventing the spread and reducing crop loss.</a:t>
            </a:r>
          </a:p>
          <a:p>
            <a:pPr algn="just">
              <a:lnSpc>
                <a:spcPct val="150000"/>
              </a:lnSpc>
              <a:buFont typeface="Arial" panose="020B0604020202020204" pitchFamily="34" charset="0"/>
              <a:buChar char="•"/>
            </a:pPr>
            <a:r>
              <a:rPr lang="en-US" sz="2000" b="1" dirty="0">
                <a:latin typeface="Bahnschrift Condensed" panose="020B0502040204020203" pitchFamily="34" charset="0"/>
              </a:rPr>
              <a:t>Increased Accuracy</a:t>
            </a:r>
            <a:r>
              <a:rPr lang="en-US" sz="2000" dirty="0">
                <a:latin typeface="Bahnschrift Condensed" panose="020B0502040204020203" pitchFamily="34" charset="0"/>
              </a:rPr>
              <a:t>: AI algorithms can process large volumes of data and identify patterns that might be missed by the human eye. This can lead to more accurate diagnosis and prediction of diseases, helping farmers make informed decisions.</a:t>
            </a:r>
          </a:p>
          <a:p>
            <a:pPr algn="just">
              <a:lnSpc>
                <a:spcPct val="150000"/>
              </a:lnSpc>
              <a:buFont typeface="Arial" panose="020B0604020202020204" pitchFamily="34" charset="0"/>
              <a:buChar char="•"/>
            </a:pPr>
            <a:r>
              <a:rPr lang="en-US" sz="2000" b="1" dirty="0">
                <a:latin typeface="Bahnschrift Condensed" panose="020B0502040204020203" pitchFamily="34" charset="0"/>
              </a:rPr>
              <a:t>Real-Time Monitoring</a:t>
            </a:r>
            <a:r>
              <a:rPr lang="en-US" sz="2000" dirty="0">
                <a:latin typeface="Bahnschrift Condensed" panose="020B0502040204020203" pitchFamily="34" charset="0"/>
              </a:rPr>
              <a:t>: AI systems can provide real-time monitoring of crop health by continuously analyzing data from field sensors and other inputs. This enables farmers to respond quickly to emerging issues.</a:t>
            </a:r>
          </a:p>
          <a:p>
            <a:pPr algn="just">
              <a:lnSpc>
                <a:spcPct val="150000"/>
              </a:lnSpc>
              <a:buFont typeface="Arial" panose="020B0604020202020204" pitchFamily="34" charset="0"/>
              <a:buChar char="•"/>
            </a:pPr>
            <a:r>
              <a:rPr lang="en-US" sz="2000" b="1" dirty="0">
                <a:latin typeface="Bahnschrift Condensed" panose="020B0502040204020203" pitchFamily="34" charset="0"/>
              </a:rPr>
              <a:t>Optimized Resource Use</a:t>
            </a:r>
            <a:r>
              <a:rPr lang="en-US" sz="2000" dirty="0">
                <a:latin typeface="Bahnschrift Condensed" panose="020B0502040204020203" pitchFamily="34" charset="0"/>
              </a:rPr>
              <a:t>: By predicting disease outbreaks and recommending targeted treatments, AI can help optimize the use of resources such as pesticides, water, and fertilizers. This can lead to more sustainable farming practices and reduced environmental impact.</a:t>
            </a:r>
            <a:endParaRPr lang="en-IN" sz="2000" dirty="0">
              <a:latin typeface="Bahnschrift Condensed" panose="020B0502040204020203" pitchFamily="34"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1232188" y="-265618"/>
            <a:ext cx="10058400" cy="1449388"/>
          </a:xfrm>
        </p:spPr>
        <p:txBody>
          <a:bodyPr/>
          <a:lstStyle/>
          <a:p>
            <a:r>
              <a:rPr lang="en-US" dirty="0">
                <a:latin typeface="Bahnschrift Condensed" panose="020B0502040204020203" pitchFamily="34" charset="0"/>
              </a:rPr>
              <a:t>Introduction</a:t>
            </a:r>
            <a:endParaRPr lang="en-IN" dirty="0">
              <a:latin typeface="Bahnschrift Condensed" panose="020B0502040204020203" pitchFamily="34" charset="0"/>
            </a:endParaRPr>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1082385" y="1183770"/>
            <a:ext cx="10358005" cy="5341649"/>
          </a:xfrm>
        </p:spPr>
        <p:txBody>
          <a:bodyPr>
            <a:normAutofit lnSpcReduction="10000"/>
          </a:bodyPr>
          <a:lstStyle/>
          <a:p>
            <a:pPr algn="just">
              <a:lnSpc>
                <a:spcPct val="150000"/>
              </a:lnSpc>
              <a:buFont typeface="Arial" panose="020B0604020202020204" pitchFamily="34" charset="0"/>
              <a:buChar char="•"/>
            </a:pPr>
            <a:r>
              <a:rPr lang="en-US" sz="2000" dirty="0">
                <a:latin typeface="Bahnschrift Condensed" panose="020B0502040204020203" pitchFamily="34" charset="0"/>
              </a:rPr>
              <a:t>The continuous climate changes combined with excessive demographic pressure and unsustainable agricultural practices have exposed the ecosystems to the risk of a progressive deterioration of their production capacity [1]. </a:t>
            </a:r>
          </a:p>
          <a:p>
            <a:pPr algn="just">
              <a:lnSpc>
                <a:spcPct val="150000"/>
              </a:lnSpc>
              <a:buFont typeface="Arial" panose="020B0604020202020204" pitchFamily="34" charset="0"/>
              <a:buChar char="•"/>
            </a:pPr>
            <a:r>
              <a:rPr lang="en-US" sz="2000" dirty="0">
                <a:latin typeface="Bahnschrift Condensed" panose="020B0502040204020203" pitchFamily="34" charset="0"/>
              </a:rPr>
              <a:t>A proper agriculture monitoring is required to minimize the human footprint and to guarantee food security, environmental sustainability, and land protection. Weather and environmental variables represent the main factors that affect crop growth and relative quality and yield. </a:t>
            </a:r>
          </a:p>
          <a:p>
            <a:pPr algn="just">
              <a:lnSpc>
                <a:spcPct val="150000"/>
              </a:lnSpc>
              <a:buFont typeface="Arial" panose="020B0604020202020204" pitchFamily="34" charset="0"/>
              <a:buChar char="•"/>
            </a:pPr>
            <a:r>
              <a:rPr lang="en-US" sz="2000" dirty="0">
                <a:latin typeface="Bahnschrift Condensed" panose="020B0502040204020203" pitchFamily="34" charset="0"/>
              </a:rPr>
              <a:t>Decision support systems that integrate forecasting models based on weather data can elaborate useful information to plan a timely disease management practice.</a:t>
            </a:r>
          </a:p>
          <a:p>
            <a:pPr algn="just">
              <a:lnSpc>
                <a:spcPct val="150000"/>
              </a:lnSpc>
              <a:buFont typeface="Arial" panose="020B0604020202020204" pitchFamily="34" charset="0"/>
              <a:buChar char="•"/>
            </a:pPr>
            <a:r>
              <a:rPr lang="en-US" sz="2000" dirty="0">
                <a:latin typeface="Bahnschrift Condensed" panose="020B0502040204020203" pitchFamily="34" charset="0"/>
              </a:rPr>
              <a:t>In this way, the cost production and crop losses may be reduced by optimizing the timing and the frequency of application control measures. The potato crop is one of the most important food crops in the Sardinia region.</a:t>
            </a:r>
          </a:p>
          <a:p>
            <a:pPr algn="just">
              <a:lnSpc>
                <a:spcPct val="150000"/>
              </a:lnSpc>
              <a:buFont typeface="Arial" panose="020B0604020202020204" pitchFamily="34" charset="0"/>
              <a:buChar char="•"/>
            </a:pPr>
            <a:r>
              <a:rPr lang="en-US" sz="2000" dirty="0">
                <a:latin typeface="Bahnschrift Condensed" panose="020B0502040204020203" pitchFamily="34" charset="0"/>
              </a:rPr>
              <a:t> Late blight potato disease caused by the oomycete Phytophthora </a:t>
            </a:r>
            <a:r>
              <a:rPr lang="en-US" sz="2000" dirty="0" err="1">
                <a:latin typeface="Bahnschrift Condensed" panose="020B0502040204020203" pitchFamily="34" charset="0"/>
              </a:rPr>
              <a:t>infestans</a:t>
            </a:r>
            <a:r>
              <a:rPr lang="en-US" sz="2000" dirty="0">
                <a:latin typeface="Bahnschrift Condensed" panose="020B0502040204020203" pitchFamily="34" charset="0"/>
              </a:rPr>
              <a:t> is one of the major crop diseases that cause massive yield losses.</a:t>
            </a:r>
          </a:p>
          <a:p>
            <a:pPr algn="just">
              <a:lnSpc>
                <a:spcPct val="150000"/>
              </a:lnSpc>
              <a:buFont typeface="Arial" panose="020B0604020202020204" pitchFamily="34" charset="0"/>
              <a:buChar char="•"/>
            </a:pPr>
            <a:endParaRPr lang="en-IN" dirty="0">
              <a:latin typeface="Bahnschrift Condensed" panose="020B0502040204020203" pitchFamily="34" charset="0"/>
            </a:endParaRPr>
          </a:p>
        </p:txBody>
      </p:sp>
    </p:spTree>
    <p:extLst>
      <p:ext uri="{BB962C8B-B14F-4D97-AF65-F5344CB8AC3E}">
        <p14:creationId xmlns:p14="http://schemas.microsoft.com/office/powerpoint/2010/main" val="3342761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1194956" y="561109"/>
            <a:ext cx="10214262" cy="6220546"/>
          </a:xfrm>
        </p:spPr>
        <p:txBody>
          <a:bodyPr>
            <a:noAutofit/>
          </a:bodyPr>
          <a:lstStyle/>
          <a:p>
            <a:pPr algn="just">
              <a:lnSpc>
                <a:spcPct val="150000"/>
              </a:lnSpc>
              <a:buFont typeface="Arial" panose="020B0604020202020204" pitchFamily="34" charset="0"/>
              <a:buChar char="•"/>
            </a:pPr>
            <a:r>
              <a:rPr lang="en-US" sz="2000" dirty="0">
                <a:latin typeface="Bahnschrift Condensed" panose="020B0502040204020203" pitchFamily="34" charset="0"/>
              </a:rPr>
              <a:t>The disease management of late blight is quite complex because it involves several factors. From these factors, in the literature it is known that potato late blight is affected by three components known as disease triangle which are a susceptible host, a pathogen, and a favorable environment [2]. </a:t>
            </a:r>
          </a:p>
          <a:p>
            <a:pPr algn="just">
              <a:lnSpc>
                <a:spcPct val="150000"/>
              </a:lnSpc>
              <a:buFont typeface="Arial" panose="020B0604020202020204" pitchFamily="34" charset="0"/>
              <a:buChar char="•"/>
            </a:pPr>
            <a:r>
              <a:rPr lang="en-US" sz="2000" dirty="0">
                <a:latin typeface="Bahnschrift Condensed" panose="020B0502040204020203" pitchFamily="34" charset="0"/>
              </a:rPr>
              <a:t>Previous studies attempted to forecast the late blight outbreak analyzing satellite images [3–5] or weather data. However, the limitation of forecasting models based on image processing is that they can only be utilized when phenotypic symptoms and characteristics emerge, thus such types of systems or models are unable to assist farmers in treating diseases at an early stage [6]. </a:t>
            </a:r>
          </a:p>
          <a:p>
            <a:pPr algn="just">
              <a:lnSpc>
                <a:spcPct val="150000"/>
              </a:lnSpc>
              <a:buFont typeface="Arial" panose="020B0604020202020204" pitchFamily="34" charset="0"/>
              <a:buChar char="•"/>
            </a:pPr>
            <a:r>
              <a:rPr lang="en-US" sz="2000" dirty="0">
                <a:latin typeface="Bahnschrift Condensed" panose="020B0502040204020203" pitchFamily="34" charset="0"/>
              </a:rPr>
              <a:t>Most of the contributions in the literature are given thought to the use of mathematical models [7]. Recently, thanks to the advent of precision farming, we can collect a huge amount of data from sensors in the fields. </a:t>
            </a:r>
          </a:p>
          <a:p>
            <a:pPr algn="just">
              <a:lnSpc>
                <a:spcPct val="150000"/>
              </a:lnSpc>
              <a:buFont typeface="Arial" panose="020B0604020202020204" pitchFamily="34" charset="0"/>
              <a:buChar char="•"/>
            </a:pPr>
            <a:r>
              <a:rPr lang="en-US" sz="2000" dirty="0">
                <a:latin typeface="Bahnschrift Condensed" panose="020B0502040204020203" pitchFamily="34" charset="0"/>
              </a:rPr>
              <a:t>These data represent a new opportunity for crop variability analysis. Besides, the heterogeneous data introduce the problem of scalability, integration, data model, and visualization support [8].</a:t>
            </a:r>
          </a:p>
        </p:txBody>
      </p:sp>
    </p:spTree>
    <p:extLst>
      <p:ext uri="{BB962C8B-B14F-4D97-AF65-F5344CB8AC3E}">
        <p14:creationId xmlns:p14="http://schemas.microsoft.com/office/powerpoint/2010/main" val="42334685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1350818" y="-159616"/>
            <a:ext cx="10058400" cy="1449388"/>
          </a:xfrm>
        </p:spPr>
        <p:txBody>
          <a:bodyPr>
            <a:normAutofit/>
          </a:bodyPr>
          <a:lstStyle/>
          <a:p>
            <a:r>
              <a:rPr lang="en-IN" sz="4000" dirty="0">
                <a:latin typeface="Bahnschrift Condensed" panose="020B0502040204020203" pitchFamily="34" charset="0"/>
              </a:rPr>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2133600" y="1417638"/>
            <a:ext cx="10058400" cy="4022725"/>
          </a:xfrm>
        </p:spPr>
        <p:txBody>
          <a:bodyPr>
            <a:normAutofit/>
          </a:bodyPr>
          <a:lstStyle/>
          <a:p>
            <a:pPr algn="just">
              <a:lnSpc>
                <a:spcPct val="150000"/>
              </a:lnSpc>
              <a:buFont typeface="Arial" panose="020B0604020202020204" pitchFamily="34" charset="0"/>
              <a:buChar char="•"/>
            </a:pPr>
            <a:r>
              <a:rPr lang="en-IN" sz="2800" b="1" dirty="0">
                <a:latin typeface="Bahnschrift Condensed" panose="020B0502040204020203" pitchFamily="34" charset="0"/>
              </a:rPr>
              <a:t>Data Collection Module</a:t>
            </a:r>
          </a:p>
          <a:p>
            <a:pPr algn="just">
              <a:lnSpc>
                <a:spcPct val="150000"/>
              </a:lnSpc>
              <a:buFont typeface="Arial" panose="020B0604020202020204" pitchFamily="34" charset="0"/>
              <a:buChar char="•"/>
            </a:pPr>
            <a:r>
              <a:rPr lang="en-US" sz="2800" b="1" dirty="0">
                <a:latin typeface="Bahnschrift Condensed" panose="020B0502040204020203" pitchFamily="34" charset="0"/>
              </a:rPr>
              <a:t>Data Integration and Storage Module</a:t>
            </a:r>
            <a:endParaRPr lang="en-IN" sz="2800" b="1" dirty="0">
              <a:latin typeface="Bahnschrift Condensed" panose="020B0502040204020203" pitchFamily="34" charset="0"/>
            </a:endParaRPr>
          </a:p>
          <a:p>
            <a:pPr algn="just">
              <a:lnSpc>
                <a:spcPct val="150000"/>
              </a:lnSpc>
              <a:buFont typeface="Arial" panose="020B0604020202020204" pitchFamily="34" charset="0"/>
              <a:buChar char="•"/>
            </a:pPr>
            <a:r>
              <a:rPr lang="en-IN" sz="2800" b="1" dirty="0">
                <a:latin typeface="Bahnschrift Condensed" panose="020B0502040204020203" pitchFamily="34" charset="0"/>
              </a:rPr>
              <a:t>Preprocessing Module</a:t>
            </a:r>
          </a:p>
          <a:p>
            <a:pPr algn="just">
              <a:lnSpc>
                <a:spcPct val="150000"/>
              </a:lnSpc>
              <a:buFont typeface="Arial" panose="020B0604020202020204" pitchFamily="34" charset="0"/>
              <a:buChar char="•"/>
            </a:pPr>
            <a:r>
              <a:rPr lang="en-IN" sz="2800" b="1" dirty="0">
                <a:latin typeface="Bahnschrift Condensed" panose="020B0502040204020203" pitchFamily="34" charset="0"/>
              </a:rPr>
              <a:t>Disease Detection Module</a:t>
            </a:r>
            <a:endParaRPr lang="en-IN" sz="2800" b="1" dirty="0">
              <a:latin typeface="Bahnschrift Condensed" panose="020B0502040204020203" pitchFamily="34"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1381991" y="176646"/>
            <a:ext cx="10058400" cy="1449388"/>
          </a:xfrm>
        </p:spPr>
        <p:txBody>
          <a:bodyPr>
            <a:normAutofit fontScale="90000"/>
          </a:bodyPr>
          <a:lstStyle/>
          <a:p>
            <a:r>
              <a:rPr lang="en-IN" sz="4000" b="1" dirty="0">
                <a:latin typeface="Bahnschrift Condensed" panose="020B0502040204020203" pitchFamily="34" charset="0"/>
              </a:rPr>
              <a:t>Data Collection Module</a:t>
            </a:r>
            <a:br>
              <a:rPr lang="en-IN" sz="4800" b="1" dirty="0">
                <a:latin typeface="Bahnschrift Condensed" panose="020B0502040204020203" pitchFamily="34"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725253" y="1052008"/>
            <a:ext cx="7959075" cy="4753983"/>
          </a:xfrm>
        </p:spPr>
        <p:txBody>
          <a:bodyPr>
            <a:normAutofit/>
          </a:bodyPr>
          <a:lstStyle/>
          <a:p>
            <a:pPr>
              <a:buFont typeface="Arial" panose="020B0604020202020204" pitchFamily="34" charset="0"/>
              <a:buChar char="•"/>
            </a:pPr>
            <a:r>
              <a:rPr lang="en-US" sz="2000" b="1" dirty="0">
                <a:latin typeface="Bahnschrift Condensed" panose="020B0502040204020203" pitchFamily="34" charset="0"/>
              </a:rPr>
              <a:t>Sensors</a:t>
            </a:r>
            <a:r>
              <a:rPr lang="en-US" sz="2000" dirty="0">
                <a:latin typeface="Bahnschrift Condensed" panose="020B0502040204020203" pitchFamily="34" charset="0"/>
              </a:rPr>
              <a:t>: Collect data on environmental conditions such as temperature, humidity, soil moisture, and light levels.</a:t>
            </a:r>
          </a:p>
          <a:p>
            <a:pPr>
              <a:buFont typeface="Arial" panose="020B0604020202020204" pitchFamily="34" charset="0"/>
              <a:buChar char="•"/>
            </a:pPr>
            <a:r>
              <a:rPr lang="en-US" sz="2000" b="1" dirty="0">
                <a:latin typeface="Bahnschrift Condensed" panose="020B0502040204020203" pitchFamily="34" charset="0"/>
              </a:rPr>
              <a:t>Remote Sensing</a:t>
            </a:r>
            <a:r>
              <a:rPr lang="en-US" sz="2000" dirty="0">
                <a:latin typeface="Bahnschrift Condensed" panose="020B0502040204020203" pitchFamily="34" charset="0"/>
              </a:rPr>
              <a:t>: Uses drones, satellites, or aerial imagery to capture visual data of crop fields.</a:t>
            </a:r>
          </a:p>
          <a:p>
            <a:pPr>
              <a:buFont typeface="Arial" panose="020B0604020202020204" pitchFamily="34" charset="0"/>
              <a:buChar char="•"/>
            </a:pPr>
            <a:r>
              <a:rPr lang="en-US" sz="2000" b="1" dirty="0">
                <a:latin typeface="Bahnschrift Condensed" panose="020B0502040204020203" pitchFamily="34" charset="0"/>
              </a:rPr>
              <a:t>Field Surveys</a:t>
            </a:r>
            <a:r>
              <a:rPr lang="en-US" sz="2000" dirty="0">
                <a:latin typeface="Bahnschrift Condensed" panose="020B0502040204020203" pitchFamily="34" charset="0"/>
              </a:rPr>
              <a:t>: Manual or semi-automated collection of data from field observations and sample testing.</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1382712" y="313819"/>
            <a:ext cx="10058400" cy="1449388"/>
          </a:xfrm>
        </p:spPr>
        <p:txBody>
          <a:bodyPr>
            <a:normAutofit fontScale="90000"/>
          </a:bodyPr>
          <a:lstStyle/>
          <a:p>
            <a:r>
              <a:rPr lang="en-US" sz="4000" b="1" dirty="0">
                <a:latin typeface="Bahnschrift Condensed" panose="020B0502040204020203" pitchFamily="34" charset="0"/>
              </a:rPr>
              <a:t>Data Integration and Storage Module</a:t>
            </a:r>
            <a:br>
              <a:rPr lang="en-IN" sz="4800" b="1" dirty="0">
                <a:latin typeface="Bahnschrift Condensed" panose="020B0502040204020203" pitchFamily="34"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794524" y="1163493"/>
            <a:ext cx="9442594" cy="4531014"/>
          </a:xfrm>
        </p:spPr>
        <p:txBody>
          <a:bodyPr>
            <a:normAutofit/>
          </a:bodyPr>
          <a:lstStyle/>
          <a:p>
            <a:pPr>
              <a:buFont typeface="Arial" panose="020B0604020202020204" pitchFamily="34" charset="0"/>
              <a:buChar char="•"/>
            </a:pPr>
            <a:r>
              <a:rPr lang="en-US" sz="2000" b="1" dirty="0">
                <a:latin typeface="Bahnschrift Condensed" panose="020B0502040204020203" pitchFamily="34" charset="0"/>
              </a:rPr>
              <a:t>Data Aggregation</a:t>
            </a:r>
            <a:r>
              <a:rPr lang="en-US" sz="2000" dirty="0">
                <a:latin typeface="Bahnschrift Condensed" panose="020B0502040204020203" pitchFamily="34" charset="0"/>
              </a:rPr>
              <a:t>: Combines data from various sources, including sensors, remote sensing, historical records, and weather forecasts.</a:t>
            </a:r>
          </a:p>
          <a:p>
            <a:pPr>
              <a:buFont typeface="Arial" panose="020B0604020202020204" pitchFamily="34" charset="0"/>
              <a:buChar char="•"/>
            </a:pPr>
            <a:r>
              <a:rPr lang="en-US" sz="2000" b="1" dirty="0">
                <a:latin typeface="Bahnschrift Condensed" panose="020B0502040204020203" pitchFamily="34" charset="0"/>
              </a:rPr>
              <a:t>Data Storage</a:t>
            </a:r>
            <a:r>
              <a:rPr lang="en-US" sz="2000" dirty="0">
                <a:latin typeface="Bahnschrift Condensed" panose="020B0502040204020203" pitchFamily="34" charset="0"/>
              </a:rPr>
              <a:t>: Manages and stores collected data in a structured format, typically in a cloud-based or local database.</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1579418" y="317932"/>
            <a:ext cx="10058400" cy="1449388"/>
          </a:xfrm>
        </p:spPr>
        <p:txBody>
          <a:bodyPr>
            <a:normAutofit fontScale="90000"/>
          </a:bodyPr>
          <a:lstStyle/>
          <a:p>
            <a:r>
              <a:rPr lang="en-IN" sz="4000" b="1" dirty="0">
                <a:latin typeface="Bahnschrift Condensed" panose="020B0502040204020203" pitchFamily="34" charset="0"/>
              </a:rPr>
              <a:t>Preprocessing Module</a:t>
            </a:r>
            <a:br>
              <a:rPr lang="en-IN" sz="4800" b="1" dirty="0">
                <a:latin typeface="Bahnschrift Condensed" panose="020B0502040204020203" pitchFamily="34"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657350" y="1236518"/>
            <a:ext cx="9507682" cy="5130872"/>
          </a:xfrm>
        </p:spPr>
        <p:txBody>
          <a:bodyPr>
            <a:normAutofit/>
          </a:bodyPr>
          <a:lstStyle/>
          <a:p>
            <a:pPr>
              <a:buFont typeface="Arial" panose="020B0604020202020204" pitchFamily="34" charset="0"/>
              <a:buChar char="•"/>
            </a:pPr>
            <a:r>
              <a:rPr lang="en-US" sz="2000" b="1" dirty="0">
                <a:latin typeface="Bahnschrift Condensed" panose="020B0502040204020203" pitchFamily="34" charset="0"/>
              </a:rPr>
              <a:t>Data Cleaning</a:t>
            </a:r>
            <a:r>
              <a:rPr lang="en-US" sz="2000" dirty="0">
                <a:latin typeface="Bahnschrift Condensed" panose="020B0502040204020203" pitchFamily="34" charset="0"/>
              </a:rPr>
              <a:t>: Removes noise and irrelevant information from raw data to improve quality.</a:t>
            </a:r>
          </a:p>
          <a:p>
            <a:pPr>
              <a:buFont typeface="Arial" panose="020B0604020202020204" pitchFamily="34" charset="0"/>
              <a:buChar char="•"/>
            </a:pPr>
            <a:r>
              <a:rPr lang="en-US" sz="2000" b="1" dirty="0">
                <a:latin typeface="Bahnschrift Condensed" panose="020B0502040204020203" pitchFamily="34" charset="0"/>
              </a:rPr>
              <a:t>Normalization</a:t>
            </a:r>
            <a:r>
              <a:rPr lang="en-US" sz="2000" dirty="0">
                <a:latin typeface="Bahnschrift Condensed" panose="020B0502040204020203" pitchFamily="34" charset="0"/>
              </a:rPr>
              <a:t>: Standardizes data formats and scales for consistency.</a:t>
            </a:r>
          </a:p>
          <a:p>
            <a:pPr>
              <a:buFont typeface="Arial" panose="020B0604020202020204" pitchFamily="34" charset="0"/>
              <a:buChar char="•"/>
            </a:pPr>
            <a:r>
              <a:rPr lang="en-US" sz="2000" b="1" dirty="0">
                <a:latin typeface="Bahnschrift Condensed" panose="020B0502040204020203" pitchFamily="34" charset="0"/>
              </a:rPr>
              <a:t>Feature Extraction</a:t>
            </a:r>
            <a:r>
              <a:rPr lang="en-US" sz="2000" dirty="0">
                <a:latin typeface="Bahnschrift Condensed" panose="020B0502040204020203" pitchFamily="34" charset="0"/>
              </a:rPr>
              <a:t>: Identifies and extracts relevant features from the data that are useful for analysis.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0" y="-211138"/>
            <a:ext cx="10058400" cy="1449388"/>
          </a:xfrm>
        </p:spPr>
        <p:txBody>
          <a:bodyPr/>
          <a:lstStyle/>
          <a:p>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776846" y="976745"/>
            <a:ext cx="8873836" cy="4290868"/>
          </a:xfrm>
        </p:spPr>
        <p:txBody>
          <a:bodyPr>
            <a:normAutofit/>
          </a:bodyPr>
          <a:lstStyle/>
          <a:p>
            <a:pPr algn="just">
              <a:lnSpc>
                <a:spcPct val="150000"/>
              </a:lnSpc>
              <a:buFont typeface="Arial" panose="020B0604020202020204" pitchFamily="34" charset="0"/>
              <a:buChar char="•"/>
            </a:pPr>
            <a:r>
              <a:rPr lang="en-US" sz="2000" b="1" dirty="0">
                <a:latin typeface="Bahnschrift Condensed" panose="020B0502040204020203" pitchFamily="34" charset="0"/>
              </a:rPr>
              <a:t>Image Analysis</a:t>
            </a:r>
            <a:r>
              <a:rPr lang="en-US" sz="2000" dirty="0">
                <a:latin typeface="Bahnschrift Condensed" panose="020B0502040204020203" pitchFamily="34" charset="0"/>
              </a:rPr>
              <a:t>: Uses computer vision techniques and machine learning algorithms to analyze images of crops for signs of disease.</a:t>
            </a:r>
          </a:p>
          <a:p>
            <a:pPr algn="just">
              <a:lnSpc>
                <a:spcPct val="150000"/>
              </a:lnSpc>
              <a:buFont typeface="Arial" panose="020B0604020202020204" pitchFamily="34" charset="0"/>
              <a:buChar char="•"/>
            </a:pPr>
            <a:r>
              <a:rPr lang="en-US" sz="2000" b="1" dirty="0">
                <a:latin typeface="Bahnschrift Condensed" panose="020B0502040204020203" pitchFamily="34" charset="0"/>
              </a:rPr>
              <a:t>Pattern Recognition</a:t>
            </a:r>
            <a:r>
              <a:rPr lang="en-US" sz="2000" dirty="0">
                <a:latin typeface="Bahnschrift Condensed" panose="020B0502040204020203" pitchFamily="34" charset="0"/>
              </a:rPr>
              <a:t>: Identifies disease patterns and anomalies based on visual and sensor data.</a:t>
            </a:r>
          </a:p>
          <a:p>
            <a:pPr algn="just">
              <a:lnSpc>
                <a:spcPct val="150000"/>
              </a:lnSpc>
              <a:buFont typeface="Arial" panose="020B0604020202020204" pitchFamily="34" charset="0"/>
              <a:buChar char="•"/>
            </a:pPr>
            <a:r>
              <a:rPr lang="en-US" sz="2000" b="1" dirty="0">
                <a:latin typeface="Bahnschrift Condensed" panose="020B0502040204020203" pitchFamily="34" charset="0"/>
              </a:rPr>
              <a:t>Anomaly Detection</a:t>
            </a:r>
            <a:r>
              <a:rPr lang="en-US" sz="2000" dirty="0">
                <a:latin typeface="Bahnschrift Condensed" panose="020B0502040204020203" pitchFamily="34" charset="0"/>
              </a:rPr>
              <a:t>: Detects deviations from normal patterns that may indicate the presence of diseases.</a:t>
            </a:r>
          </a:p>
          <a:p>
            <a:pPr>
              <a:lnSpc>
                <a:spcPct val="100000"/>
              </a:lnSpc>
            </a:pPr>
            <a:endParaRPr lang="en-IN" dirty="0"/>
          </a:p>
        </p:txBody>
      </p:sp>
      <p:sp>
        <p:nvSpPr>
          <p:cNvPr id="5" name="TextBox 4">
            <a:extLst>
              <a:ext uri="{FF2B5EF4-FFF2-40B4-BE49-F238E27FC236}">
                <a16:creationId xmlns:a16="http://schemas.microsoft.com/office/drawing/2014/main" id="{8F33C4D3-2E48-8B50-A02A-4A5A3375824F}"/>
              </a:ext>
            </a:extLst>
          </p:cNvPr>
          <p:cNvSpPr txBox="1"/>
          <p:nvPr/>
        </p:nvSpPr>
        <p:spPr>
          <a:xfrm>
            <a:off x="1371600" y="-111677"/>
            <a:ext cx="6130636" cy="829779"/>
          </a:xfrm>
          <a:prstGeom prst="rect">
            <a:avLst/>
          </a:prstGeom>
          <a:noFill/>
        </p:spPr>
        <p:txBody>
          <a:bodyPr wrap="square">
            <a:spAutoFit/>
          </a:bodyPr>
          <a:lstStyle/>
          <a:p>
            <a:pPr algn="just">
              <a:lnSpc>
                <a:spcPct val="150000"/>
              </a:lnSpc>
            </a:pPr>
            <a:r>
              <a:rPr lang="en-IN" sz="3600" b="1" dirty="0">
                <a:latin typeface="Bahnschrift Condensed" panose="020B0502040204020203" pitchFamily="34" charset="0"/>
              </a:rPr>
              <a:t>Disease Detection Module</a:t>
            </a:r>
            <a:endParaRPr lang="en-IN" sz="3600" b="1" dirty="0">
              <a:latin typeface="Bahnschrift Condensed" panose="020B0502040204020203" pitchFamily="34" charset="0"/>
              <a:cs typeface="Times New Roman" panose="02020603050405020304" pitchFamily="18" charset="0"/>
            </a:endParaRPr>
          </a:p>
        </p:txBody>
      </p:sp>
    </p:spTree>
    <p:extLst>
      <p:ext uri="{BB962C8B-B14F-4D97-AF65-F5344CB8AC3E}">
        <p14:creationId xmlns:p14="http://schemas.microsoft.com/office/powerpoint/2010/main" val="27331668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1330037" y="-226147"/>
            <a:ext cx="10058400" cy="1449388"/>
          </a:xfrm>
        </p:spPr>
        <p:txBody>
          <a:bodyPr/>
          <a:lstStyle/>
          <a:p>
            <a:r>
              <a:rPr lang="en-IN" dirty="0">
                <a:latin typeface="Bahnschrift Condensed" panose="020B0502040204020203" pitchFamily="34" charset="0"/>
              </a:rPr>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1617518" y="1223241"/>
            <a:ext cx="8956964" cy="4217988"/>
          </a:xfrm>
        </p:spPr>
        <p:txBody>
          <a:bodyPr/>
          <a:lstStyle/>
          <a:p>
            <a:pPr algn="just">
              <a:lnSpc>
                <a:spcPct val="150000"/>
              </a:lnSpc>
              <a:buFont typeface="Arial" panose="020B0604020202020204" pitchFamily="34" charset="0"/>
              <a:buChar char="•"/>
            </a:pPr>
            <a:r>
              <a:rPr lang="en-US" sz="2000" dirty="0">
                <a:latin typeface="Bahnschrift Condensed" panose="020B0502040204020203" pitchFamily="34"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2000" dirty="0">
                <a:latin typeface="Bahnschrift Condensed" panose="020B0502040204020203" pitchFamily="34"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2000" dirty="0">
              <a:latin typeface="Bahnschrift Condensed" panose="020B0502040204020203"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267691" y="-298739"/>
            <a:ext cx="10058400" cy="1449388"/>
          </a:xfrm>
        </p:spPr>
        <p:txBody>
          <a:bodyPr/>
          <a:lstStyle/>
          <a:p>
            <a:r>
              <a:rPr lang="en-IN" dirty="0">
                <a:latin typeface="Bahnschrift Condensed" panose="020B0502040204020203" pitchFamily="34" charset="0"/>
              </a:rPr>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406236" y="942831"/>
            <a:ext cx="9161463" cy="4232275"/>
          </a:xfrm>
        </p:spPr>
        <p:txBody>
          <a:bodyPr>
            <a:normAutofit/>
          </a:bodyPr>
          <a:lstStyle/>
          <a:p>
            <a:pPr algn="just">
              <a:lnSpc>
                <a:spcPct val="150000"/>
              </a:lnSpc>
              <a:buFont typeface="Arial" panose="020B0604020202020204" pitchFamily="34" charset="0"/>
              <a:buChar char="•"/>
            </a:pPr>
            <a:r>
              <a:rPr lang="en-US" sz="2000" dirty="0">
                <a:latin typeface="Bahnschrift Condensed" panose="020B0502040204020203" pitchFamily="34"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2000" dirty="0">
                <a:latin typeface="Bahnschrift Condensed" panose="020B0502040204020203" pitchFamily="34"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2000" dirty="0">
              <a:latin typeface="Bahnschrift Condensed" panose="020B0502040204020203"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1392382" y="-325293"/>
            <a:ext cx="10058400" cy="1449388"/>
          </a:xfrm>
        </p:spPr>
        <p:txBody>
          <a:bodyPr/>
          <a:lstStyle/>
          <a:p>
            <a:r>
              <a:rPr lang="en-IN" dirty="0">
                <a:latin typeface="Bahnschrift Condensed" panose="020B0502040204020203" pitchFamily="34" charset="0"/>
              </a:rPr>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1184564" y="1020186"/>
            <a:ext cx="10058400" cy="4022725"/>
          </a:xfrm>
        </p:spPr>
        <p:txBody>
          <a:bodyPr/>
          <a:lstStyle/>
          <a:p>
            <a:pPr algn="just">
              <a:lnSpc>
                <a:spcPct val="150000"/>
              </a:lnSpc>
              <a:buFont typeface="Arial" panose="020B0604020202020204" pitchFamily="34" charset="0"/>
              <a:buChar char="•"/>
            </a:pPr>
            <a:r>
              <a:rPr lang="en-US" sz="2000" dirty="0">
                <a:latin typeface="Bahnschrift Condensed" panose="020B0502040204020203" pitchFamily="34"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2000" dirty="0">
                <a:latin typeface="Bahnschrift Condensed" panose="020B0502040204020203" pitchFamily="34"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2000" dirty="0">
                <a:latin typeface="Bahnschrift Condensed" panose="020B0502040204020203" pitchFamily="34"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2000" dirty="0">
              <a:latin typeface="Bahnschrift Condensed" panose="020B0502040204020203"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1350818" y="-242888"/>
            <a:ext cx="10058400" cy="1449388"/>
          </a:xfrm>
        </p:spPr>
        <p:txBody>
          <a:bodyPr/>
          <a:lstStyle/>
          <a:p>
            <a:r>
              <a:rPr lang="en-IN" dirty="0">
                <a:latin typeface="Bahnschrift Condensed" panose="020B0502040204020203" pitchFamily="34" charset="0"/>
              </a:rPr>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1267691" y="1102591"/>
            <a:ext cx="10058400" cy="4872038"/>
          </a:xfrm>
        </p:spPr>
        <p:txBody>
          <a:bodyPr/>
          <a:lstStyle/>
          <a:p>
            <a:pPr algn="just">
              <a:lnSpc>
                <a:spcPct val="150000"/>
              </a:lnSpc>
              <a:buFont typeface="Arial" panose="020B0604020202020204" pitchFamily="34" charset="0"/>
              <a:buChar char="•"/>
            </a:pPr>
            <a:r>
              <a:rPr lang="en-US" sz="2000" dirty="0">
                <a:latin typeface="Bahnschrift Condensed" panose="020B0502040204020203" pitchFamily="34"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2000" dirty="0">
                <a:latin typeface="Bahnschrift Condensed" panose="020B0502040204020203" pitchFamily="34"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2000" dirty="0">
                <a:latin typeface="Bahnschrift Condensed" panose="020B0502040204020203" pitchFamily="34" charset="0"/>
                <a:cs typeface="Times New Roman" panose="02020603050405020304" pitchFamily="18" charset="0"/>
              </a:rPr>
              <a:t>It provides a flexible environment for the developers which allows them to work on projects from anywhere using any device with internet access.</a:t>
            </a:r>
            <a:endParaRPr lang="en-IN" sz="2000" dirty="0">
              <a:latin typeface="Bahnschrift Condensed" panose="020B0502040204020203"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1589809" y="-31751"/>
            <a:ext cx="10058400" cy="1449388"/>
          </a:xfrm>
        </p:spPr>
        <p:txBody>
          <a:bodyPr/>
          <a:lstStyle/>
          <a:p>
            <a:r>
              <a:rPr lang="en-US" b="1" dirty="0">
                <a:latin typeface="Bahnschrift Condensed" panose="020B0502040204020203" pitchFamily="34" charset="0"/>
              </a:rPr>
              <a:t>SOFTWARE REQUIREMENTS:</a:t>
            </a:r>
            <a:endParaRPr lang="en-IN" dirty="0">
              <a:latin typeface="Bahnschrift Condensed" panose="020B0502040204020203" pitchFamily="34" charset="0"/>
            </a:endParaRPr>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2234045" y="1033174"/>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Bahnschrift Condensed" panose="020B0502040204020203" pitchFamily="34"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Bahnschrift Condensed" panose="020B0502040204020203" pitchFamily="34" charset="0"/>
                <a:cs typeface="Times New Roman" pitchFamily="18" charset="0"/>
              </a:rPr>
              <a:t>Language	               :PYTHON Google </a:t>
            </a:r>
            <a:r>
              <a:rPr lang="en-US" sz="2000" dirty="0" err="1">
                <a:latin typeface="Bahnschrift Condensed" panose="020B0502040204020203" pitchFamily="34" charset="0"/>
                <a:cs typeface="Times New Roman" pitchFamily="18" charset="0"/>
              </a:rPr>
              <a:t>Colab</a:t>
            </a:r>
            <a:endParaRPr lang="en-US" sz="2000" dirty="0">
              <a:latin typeface="Bahnschrift Condensed" panose="020B0502040204020203" pitchFamily="34"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1381991" y="-252413"/>
            <a:ext cx="10058400" cy="1449388"/>
          </a:xfrm>
        </p:spPr>
        <p:txBody>
          <a:bodyPr/>
          <a:lstStyle/>
          <a:p>
            <a:r>
              <a:rPr lang="en-US" b="1" dirty="0">
                <a:latin typeface="Bahnschrift Condensed" panose="020B0502040204020203" pitchFamily="34" charset="0"/>
              </a:rPr>
              <a:t>HARDWARE REQUIREMENTS</a:t>
            </a:r>
            <a:r>
              <a:rPr lang="en-US" b="1" dirty="0"/>
              <a:t>:</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2133600" y="1196975"/>
            <a:ext cx="10058400" cy="4022725"/>
          </a:xfrm>
        </p:spPr>
        <p:txBody>
          <a:bodyPr/>
          <a:lstStyle/>
          <a:p>
            <a:pPr algn="just">
              <a:lnSpc>
                <a:spcPct val="150000"/>
              </a:lnSpc>
              <a:buFont typeface="Arial" panose="020B0604020202020204" pitchFamily="34" charset="0"/>
              <a:buChar char="•"/>
            </a:pPr>
            <a:r>
              <a:rPr lang="en-US" sz="2000" dirty="0">
                <a:latin typeface="Bahnschrift Condensed" panose="020B0502040204020203" pitchFamily="34" charset="0"/>
                <a:cs typeface="Times New Roman" pitchFamily="18" charset="0"/>
              </a:rPr>
              <a:t>Keyboard</a:t>
            </a:r>
          </a:p>
          <a:p>
            <a:pPr algn="just">
              <a:lnSpc>
                <a:spcPct val="150000"/>
              </a:lnSpc>
              <a:buFont typeface="Arial" panose="020B0604020202020204" pitchFamily="34" charset="0"/>
              <a:buChar char="•"/>
            </a:pPr>
            <a:r>
              <a:rPr lang="en-US" sz="2000" dirty="0">
                <a:latin typeface="Bahnschrift Condensed" panose="020B0502040204020203" pitchFamily="34" charset="0"/>
                <a:cs typeface="Times New Roman" pitchFamily="18" charset="0"/>
              </a:rPr>
              <a:t>Mouse </a:t>
            </a:r>
          </a:p>
          <a:p>
            <a:pPr algn="just">
              <a:lnSpc>
                <a:spcPct val="150000"/>
              </a:lnSpc>
              <a:buFont typeface="Arial" panose="020B0604020202020204" pitchFamily="34" charset="0"/>
              <a:buChar char="•"/>
            </a:pPr>
            <a:r>
              <a:rPr lang="en-US" sz="2000" dirty="0" err="1">
                <a:latin typeface="Bahnschrift Condensed" panose="020B0502040204020203" pitchFamily="34" charset="0"/>
                <a:cs typeface="Times New Roman" pitchFamily="18" charset="0"/>
              </a:rPr>
              <a:t>Harddisk</a:t>
            </a:r>
            <a:r>
              <a:rPr lang="en-US" sz="2000" dirty="0">
                <a:latin typeface="Bahnschrift Condensed" panose="020B0502040204020203" pitchFamily="34" charset="0"/>
                <a:cs typeface="Times New Roman" pitchFamily="18" charset="0"/>
              </a:rPr>
              <a:t>	</a:t>
            </a:r>
          </a:p>
          <a:p>
            <a:pPr algn="just">
              <a:lnSpc>
                <a:spcPct val="150000"/>
              </a:lnSpc>
              <a:buFont typeface="Arial" panose="020B0604020202020204" pitchFamily="34" charset="0"/>
              <a:buChar char="•"/>
            </a:pPr>
            <a:r>
              <a:rPr lang="en-US" sz="2000" dirty="0">
                <a:latin typeface="Bahnschrift Condensed" panose="020B0502040204020203" pitchFamily="34" charset="0"/>
                <a:cs typeface="Times New Roman" pitchFamily="18" charset="0"/>
              </a:rPr>
              <a:t>Ram</a:t>
            </a:r>
            <a:r>
              <a:rPr lang="en-US" sz="2000" dirty="0">
                <a:latin typeface="Times New Roman" pitchFamily="18" charset="0"/>
                <a:cs typeface="Times New Roman" pitchFamily="18" charset="0"/>
              </a:rPr>
              <a:t>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1350819" y="-357765"/>
            <a:ext cx="10058400" cy="1449388"/>
          </a:xfrm>
        </p:spPr>
        <p:txBody>
          <a:bodyPr/>
          <a:lstStyle/>
          <a:p>
            <a:r>
              <a:rPr lang="en-US" dirty="0">
                <a:latin typeface="Bahnschrift Condensed" panose="020B0502040204020203" pitchFamily="34" charset="0"/>
              </a:rPr>
              <a:t>CONCLUSION</a:t>
            </a:r>
            <a:endParaRPr lang="en-IN" dirty="0">
              <a:latin typeface="Bahnschrift Condensed" panose="020B0502040204020203" pitchFamily="34" charset="0"/>
            </a:endParaRPr>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1163783" y="703550"/>
            <a:ext cx="10370126" cy="5967413"/>
          </a:xfrm>
        </p:spPr>
        <p:txBody>
          <a:bodyPr>
            <a:noAutofit/>
          </a:bodyPr>
          <a:lstStyle/>
          <a:p>
            <a:pPr algn="just">
              <a:lnSpc>
                <a:spcPct val="200000"/>
              </a:lnSpc>
              <a:buFont typeface="Arial" panose="020B0604020202020204" pitchFamily="34" charset="0"/>
              <a:buChar char="•"/>
            </a:pPr>
            <a:r>
              <a:rPr lang="en-US" sz="2000" dirty="0">
                <a:latin typeface="Bahnschrift Condensed" panose="020B0502040204020203" pitchFamily="34" charset="0"/>
              </a:rPr>
              <a:t>Empowering Agriculture with AI-driven Plant Disease Detection Chatbot" should focus on improving disease detection models, potentially integrating sensor technologies for real-time monitoring. Additionally, developing predictive models for disease forecasting and enhancing user experience are important objectives. </a:t>
            </a:r>
          </a:p>
          <a:p>
            <a:pPr algn="just">
              <a:lnSpc>
                <a:spcPct val="200000"/>
              </a:lnSpc>
              <a:buFont typeface="Arial" panose="020B0604020202020204" pitchFamily="34" charset="0"/>
              <a:buChar char="•"/>
            </a:pPr>
            <a:r>
              <a:rPr lang="en-US" sz="2000" dirty="0">
                <a:latin typeface="Bahnschrift Condensed" panose="020B0502040204020203" pitchFamily="34" charset="0"/>
              </a:rPr>
              <a:t>Collaborations with experts from various fields can lead to a holistic approach to disease management and sustainability. Ensuring global accessibility, ethical considerations, and data security are essential for responsible and widespread technology deployment in agriculture.</a:t>
            </a:r>
          </a:p>
          <a:p>
            <a:pPr algn="just">
              <a:lnSpc>
                <a:spcPct val="200000"/>
              </a:lnSpc>
              <a:buFont typeface="Arial" panose="020B0604020202020204" pitchFamily="34" charset="0"/>
              <a:buChar char="•"/>
            </a:pPr>
            <a:r>
              <a:rPr lang="en-US" sz="2000" dirty="0">
                <a:latin typeface="Bahnschrift Condensed" panose="020B0502040204020203" pitchFamily="34" charset="0"/>
              </a:rPr>
              <a:t> In conclusion, "</a:t>
            </a:r>
            <a:r>
              <a:rPr lang="en-US" sz="2000" dirty="0" err="1">
                <a:latin typeface="Bahnschrift Condensed" panose="020B0502040204020203" pitchFamily="34" charset="0"/>
              </a:rPr>
              <a:t>CropGuard</a:t>
            </a:r>
            <a:r>
              <a:rPr lang="en-US" sz="2000" dirty="0">
                <a:latin typeface="Bahnschrift Condensed" panose="020B0502040204020203" pitchFamily="34" charset="0"/>
              </a:rPr>
              <a:t>: Empowering Agriculture with AI-driven Plant Disease Detection Chatbot" introduces an innovative stride towards the modernization of agriculture through AI technology. The system's current achievements mark substantial progress, yet its potential for future development is vast. </a:t>
            </a:r>
          </a:p>
        </p:txBody>
      </p:sp>
    </p:spTree>
    <p:extLst>
      <p:ext uri="{BB962C8B-B14F-4D97-AF65-F5344CB8AC3E}">
        <p14:creationId xmlns:p14="http://schemas.microsoft.com/office/powerpoint/2010/main" val="742267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7A693789-256F-56F5-CF8B-244E925FE5B0}"/>
              </a:ext>
            </a:extLst>
          </p:cNvPr>
          <p:cNvSpPr>
            <a:spLocks noGrp="1"/>
          </p:cNvSpPr>
          <p:nvPr>
            <p:ph idx="4294967295"/>
          </p:nvPr>
        </p:nvSpPr>
        <p:spPr>
          <a:xfrm>
            <a:off x="1278081" y="727363"/>
            <a:ext cx="8738755" cy="3193473"/>
          </a:xfrm>
        </p:spPr>
        <p:txBody>
          <a:bodyPr/>
          <a:lstStyle/>
          <a:p>
            <a:r>
              <a:rPr lang="en-US" sz="2000" dirty="0">
                <a:latin typeface="Bahnschrift Condensed" panose="020B0502040204020203" pitchFamily="34" charset="0"/>
              </a:rPr>
              <a:t>Beyond technical enhancements, forthcoming efforts must address real-world applicability, encompassing scalability, usability, and interdisciplinary collaboration. </a:t>
            </a:r>
          </a:p>
          <a:p>
            <a:r>
              <a:rPr lang="en-US" sz="2000" dirty="0">
                <a:latin typeface="Bahnschrift Condensed" panose="020B0502040204020203" pitchFamily="34" charset="0"/>
              </a:rPr>
              <a:t>Ethical considerations and data security are paramount to ensure responsible AI integration in agriculture. </a:t>
            </a:r>
            <a:endParaRPr lang="en-IN" sz="2000" dirty="0">
              <a:latin typeface="Bahnschrift Condensed" panose="020B0502040204020203"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32762450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TM04033919[[fn=Circuit]]</Template>
  <TotalTime>84</TotalTime>
  <Words>2194</Words>
  <Application>Microsoft Office PowerPoint</Application>
  <PresentationFormat>Widescreen</PresentationFormat>
  <Paragraphs>90</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Bahnschrift Condensed</vt:lpstr>
      <vt:lpstr>Times New Roman</vt:lpstr>
      <vt:lpstr>Tw Cen MT</vt:lpstr>
      <vt:lpstr>Circuit</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Data Collection Module  </vt:lpstr>
      <vt:lpstr>Data Integration and Storage Module  </vt:lpstr>
      <vt:lpstr>Preprocessing Module  </vt:lpstr>
      <vt:lpstr>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6</cp:revision>
  <dcterms:created xsi:type="dcterms:W3CDTF">2024-08-14T12:13:16Z</dcterms:created>
  <dcterms:modified xsi:type="dcterms:W3CDTF">2024-09-11T14:55:27Z</dcterms:modified>
</cp:coreProperties>
</file>