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rIns="45720"/>
          <a:lstStyle/>
          <a:p>
            <a:fld id="{D534AA5E-9EEF-4675-9141-69214F07058E}" type="slidenum">
              <a:rPr lang="en-IN" smtClean="0"/>
              <a:t>‹#›</a:t>
            </a:fld>
            <a:endParaRPr lang="en-IN"/>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269838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858949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17080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15-09-2024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4097851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15-09-2024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48935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15-09-2024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306496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A23C765A-790E-4DDD-B720-A3DC44661A02}" type="datetimeFigureOut">
              <a:rPr lang="en-IN" smtClean="0"/>
              <a:t>15-09-2024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250872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15-09-2024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82745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15-09-2024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71049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87665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245325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A23C765A-790E-4DDD-B720-A3DC44661A02}" type="datetimeFigureOut">
              <a:rPr lang="en-IN" smtClean="0"/>
              <a:t>15-09-2024</a:t>
            </a:fld>
            <a:endParaRPr lang="en-IN"/>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D534AA5E-9EEF-4675-9141-69214F07058E}" type="slidenum">
              <a:rPr lang="en-IN" smtClean="0"/>
              <a:t>‹#›</a:t>
            </a:fld>
            <a:endParaRPr lang="en-IN"/>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6390966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278234DA-CD77-76B3-1D04-F8D9EBF3BDB7}"/>
              </a:ext>
            </a:extLst>
          </p:cNvPr>
          <p:cNvSpPr txBox="1"/>
          <p:nvPr/>
        </p:nvSpPr>
        <p:spPr>
          <a:xfrm>
            <a:off x="1724891" y="2951946"/>
            <a:ext cx="8247783" cy="954107"/>
          </a:xfrm>
          <a:prstGeom prst="rect">
            <a:avLst/>
          </a:prstGeom>
          <a:noFill/>
        </p:spPr>
        <p:txBody>
          <a:bodyPr wrap="square">
            <a:spAutoFit/>
          </a:bodyPr>
          <a:lstStyle/>
          <a:p>
            <a:pPr algn="just"/>
            <a:r>
              <a:rPr lang="en-US" sz="2800" dirty="0">
                <a:latin typeface="Times New Roman" panose="02020603050405020304" pitchFamily="18" charset="0"/>
                <a:cs typeface="Times New Roman" panose="02020603050405020304" pitchFamily="18" charset="0"/>
              </a:rPr>
              <a:t>Affordable, Sustainable, and User-friendly Solutions for Semen Dose Storage and Distribution</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E9BA13-2AF7-84DC-65D1-C4C3B7C0C749}"/>
              </a:ext>
            </a:extLst>
          </p:cNvPr>
          <p:cNvSpPr>
            <a:spLocks noGrp="1"/>
          </p:cNvSpPr>
          <p:nvPr>
            <p:ph type="title" idx="4294967295"/>
          </p:nvPr>
        </p:nvSpPr>
        <p:spPr>
          <a:xfrm>
            <a:off x="987137" y="142298"/>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xmlns="" id="{8DF4D067-6FD0-2E4A-1C4E-F43EBB113764}"/>
              </a:ext>
            </a:extLst>
          </p:cNvPr>
          <p:cNvSpPr>
            <a:spLocks noGrp="1"/>
          </p:cNvSpPr>
          <p:nvPr>
            <p:ph idx="4294967295"/>
          </p:nvPr>
        </p:nvSpPr>
        <p:spPr>
          <a:xfrm>
            <a:off x="1066800" y="852055"/>
            <a:ext cx="10058400" cy="5863647"/>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a:t>
            </a:r>
            <a:r>
              <a:rPr lang="en-US" sz="1800" dirty="0" err="1">
                <a:latin typeface="Times New Roman" panose="02020603050405020304" pitchFamily="18" charset="0"/>
                <a:cs typeface="Times New Roman" panose="02020603050405020304" pitchFamily="18" charset="0"/>
              </a:rPr>
              <a:t>lndia</a:t>
            </a:r>
            <a:r>
              <a:rPr lang="en-US" sz="1800" dirty="0">
                <a:latin typeface="Times New Roman" panose="02020603050405020304" pitchFamily="18" charset="0"/>
                <a:cs typeface="Times New Roman" panose="02020603050405020304" pitchFamily="18" charset="0"/>
              </a:rPr>
              <a:t> has emerged as leading milk producer country in the world, however productivity of dairy animals is very low. To improve the productivity of animals a major focus area is to breed these animals using semen from high genetic merit bulls through Artificial </a:t>
            </a:r>
            <a:r>
              <a:rPr lang="en-US" sz="1800" dirty="0" err="1">
                <a:latin typeface="Times New Roman" panose="02020603050405020304" pitchFamily="18" charset="0"/>
                <a:cs typeface="Times New Roman" panose="02020603050405020304" pitchFamily="18" charset="0"/>
              </a:rPr>
              <a:t>lnsemination</a:t>
            </a:r>
            <a:r>
              <a:rPr lang="en-US" sz="1800" dirty="0">
                <a:latin typeface="Times New Roman" panose="02020603050405020304" pitchFamily="18" charset="0"/>
                <a:cs typeface="Times New Roman" panose="02020603050405020304" pitchFamily="18" charset="0"/>
              </a:rPr>
              <a:t> (Al).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Al enables farmers to access the best bull (male) genetics. Farmers can improve the production, health traits, fertility and longevity of their dairy cattle by using a balanced approach to breeding.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Animal health is also improved through the use of Al. Description: For Al, the semen is inseminated into the female by placing a portion of it either in a collected or diluted form into the cervix or uterus by mechanical methods at the proper time and under most hygienic conditions.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Ensuring the integrity of the cold chain from Semen Production </a:t>
            </a:r>
            <a:r>
              <a:rPr lang="en-US" sz="1800" dirty="0" err="1">
                <a:latin typeface="Times New Roman" panose="02020603050405020304" pitchFamily="18" charset="0"/>
                <a:cs typeface="Times New Roman" panose="02020603050405020304" pitchFamily="18" charset="0"/>
              </a:rPr>
              <a:t>centres</a:t>
            </a:r>
            <a:r>
              <a:rPr lang="en-US" sz="1800" dirty="0">
                <a:latin typeface="Times New Roman" panose="02020603050405020304" pitchFamily="18" charset="0"/>
                <a:cs typeface="Times New Roman" panose="02020603050405020304" pitchFamily="18" charset="0"/>
              </a:rPr>
              <a:t> to the farmer's destination, where semen is utilized for artificial insemination, is crucial for the effective functioning of the Al delivery system in </a:t>
            </a:r>
            <a:r>
              <a:rPr lang="en-US" sz="1800" dirty="0" err="1">
                <a:latin typeface="Times New Roman" panose="02020603050405020304" pitchFamily="18" charset="0"/>
                <a:cs typeface="Times New Roman" panose="02020603050405020304" pitchFamily="18" charset="0"/>
              </a:rPr>
              <a:t>lndia</a:t>
            </a:r>
            <a:r>
              <a:rPr lang="en-US" sz="1800" dirty="0">
                <a:latin typeface="Times New Roman" panose="02020603050405020304" pitchFamily="18" charset="0"/>
                <a:cs typeface="Times New Roman" panose="02020603050405020304" pitchFamily="18" charset="0"/>
              </a:rPr>
              <a:t>. Semen doses are currently stored and transported using liquid nitrogen and specialized containers. </a:t>
            </a:r>
          </a:p>
          <a:p>
            <a:pPr marL="0" indent="0" algn="just">
              <a:lnSpc>
                <a:spcPct val="150000"/>
              </a:lnSpc>
              <a:buNone/>
            </a:pPr>
            <a:endParaRPr lang="en-US" sz="1600" dirty="0"/>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xmlns="" id="{FD367809-7BD1-9749-C670-0A352010F356}"/>
              </a:ext>
            </a:extLst>
          </p:cNvPr>
          <p:cNvSpPr>
            <a:spLocks noGrp="1"/>
          </p:cNvSpPr>
          <p:nvPr>
            <p:ph idx="4294967295"/>
          </p:nvPr>
        </p:nvSpPr>
        <p:spPr>
          <a:xfrm>
            <a:off x="1142999" y="742950"/>
            <a:ext cx="8863445" cy="5372099"/>
          </a:xfrm>
        </p:spPr>
        <p:txBody>
          <a:bodyPr>
            <a:normAutofit fontScale="92500"/>
          </a:bodyPr>
          <a:lstStyle/>
          <a:p>
            <a:pPr algn="just">
              <a:lnSpc>
                <a:spcPct val="150000"/>
              </a:lnSpc>
            </a:pPr>
            <a:r>
              <a:rPr lang="en-US" sz="2100" dirty="0">
                <a:latin typeface="Times New Roman" panose="02020603050405020304" pitchFamily="18" charset="0"/>
                <a:cs typeface="Times New Roman" panose="02020603050405020304" pitchFamily="18" charset="0"/>
              </a:rPr>
              <a:t>However, significant losses of liquid nitrogen occur during storage and transportation, leading to escalated costs for maintaining the cold chain. </a:t>
            </a:r>
          </a:p>
          <a:p>
            <a:pPr algn="just">
              <a:lnSpc>
                <a:spcPct val="150000"/>
              </a:lnSpc>
            </a:pPr>
            <a:r>
              <a:rPr lang="en-US" sz="2100" dirty="0">
                <a:latin typeface="Times New Roman" panose="02020603050405020304" pitchFamily="18" charset="0"/>
                <a:cs typeface="Times New Roman" panose="02020603050405020304" pitchFamily="18" charset="0"/>
              </a:rPr>
              <a:t>The cost of liquid nitrogen itself is an issue. Mishandling of liquid nitrogen poses potential health hazards. The bulky and heavy nature of liquid nitrogen storage containers necessitates considerable </a:t>
            </a:r>
            <a:r>
              <a:rPr lang="en-US" sz="2100" dirty="0" err="1">
                <a:latin typeface="Times New Roman" panose="02020603050405020304" pitchFamily="18" charset="0"/>
                <a:cs typeface="Times New Roman" panose="02020603050405020304" pitchFamily="18" charset="0"/>
              </a:rPr>
              <a:t>resou</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rces</a:t>
            </a:r>
            <a:r>
              <a:rPr lang="en-US" sz="2100" dirty="0">
                <a:latin typeface="Times New Roman" panose="02020603050405020304" pitchFamily="18" charset="0"/>
                <a:cs typeface="Times New Roman" panose="02020603050405020304" pitchFamily="18" charset="0"/>
              </a:rPr>
              <a:t> for transportation. </a:t>
            </a:r>
          </a:p>
          <a:p>
            <a:pPr algn="just">
              <a:lnSpc>
                <a:spcPct val="150000"/>
              </a:lnSpc>
            </a:pPr>
            <a:r>
              <a:rPr lang="en-US" sz="2100" dirty="0">
                <a:latin typeface="Times New Roman" panose="02020603050405020304" pitchFamily="18" charset="0"/>
                <a:cs typeface="Times New Roman" panose="02020603050405020304" pitchFamily="18" charset="0"/>
              </a:rPr>
              <a:t>Expected solution: . There is a need to explore and promote alternative, cost-effective, and long-lasting methods for the storage and transportation of semen doses . </a:t>
            </a:r>
          </a:p>
          <a:p>
            <a:pPr algn="just">
              <a:lnSpc>
                <a:spcPct val="150000"/>
              </a:lnSpc>
            </a:pPr>
            <a:r>
              <a:rPr lang="en-US" sz="2100" dirty="0">
                <a:latin typeface="Times New Roman" panose="02020603050405020304" pitchFamily="18" charset="0"/>
                <a:cs typeface="Times New Roman" panose="02020603050405020304" pitchFamily="18" charset="0"/>
              </a:rPr>
              <a:t>The design, material, type of insulation of storage containers can also help in cost effectiveness, reduction in losses, compactness and ease of carrying to facilitate efficient distribution.</a:t>
            </a:r>
            <a:endParaRPr lang="en-IN" sz="2100" dirty="0">
              <a:latin typeface="Times New Roman" panose="02020603050405020304" pitchFamily="18" charset="0"/>
              <a:cs typeface="Times New Roman" panose="02020603050405020304" pitchFamily="18" charset="0"/>
            </a:endParaRPr>
          </a:p>
          <a:p>
            <a:pPr algn="just"/>
            <a:endParaRPr lang="en-IN" dirty="0"/>
          </a:p>
        </p:txBody>
      </p:sp>
    </p:spTree>
    <p:extLst>
      <p:ext uri="{BB962C8B-B14F-4D97-AF65-F5344CB8AC3E}">
        <p14:creationId xmlns:p14="http://schemas.microsoft.com/office/powerpoint/2010/main" val="5072078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9D928C-F909-75A1-3CD7-3B85F4BD2DDD}"/>
              </a:ext>
            </a:extLst>
          </p:cNvPr>
          <p:cNvSpPr>
            <a:spLocks noGrp="1"/>
          </p:cNvSpPr>
          <p:nvPr>
            <p:ph type="title" idx="4294967295"/>
          </p:nvPr>
        </p:nvSpPr>
        <p:spPr>
          <a:xfrm>
            <a:off x="779318" y="11112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xmlns="" id="{4447C9E6-31C6-5BA7-814B-893322AB1FF9}"/>
              </a:ext>
            </a:extLst>
          </p:cNvPr>
          <p:cNvSpPr>
            <a:spLocks noGrp="1"/>
          </p:cNvSpPr>
          <p:nvPr>
            <p:ph idx="4294967295"/>
          </p:nvPr>
        </p:nvSpPr>
        <p:spPr>
          <a:xfrm>
            <a:off x="1267692" y="770804"/>
            <a:ext cx="9570026" cy="5905211"/>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purpose of this study is to analyze the sperm attributes of frozen-thawed sperm from approximately 20 different stallion at three specific time intervals after thawing: - Firstly, directly post thawing - Then at 8-10 hours post thawing after transportation in a cooling box - Finally after 24 hours of cooled-storage at 4°C in a refrigerator.</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same freeze and thaw process will be used for all the semen straws, which means that only stallion variability and storage/transport method will influence the outcome. After the first post-thawing analysis, the sperm will be diluted with INRA96® to a concentration between 50 and 100 million spermatozoa/mL and divided into two aliquots.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One aliquot will be stored and transported under “cooled” conditions and reanalyzed 8 to 10 hours after thawing. Whereas the second aliquot will be analyzed after 24 hours of storage in a 4°C refrigerator.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We will use the computer-assisted semen analysis (CASA) system and the </a:t>
            </a:r>
            <a:r>
              <a:rPr lang="en-US" sz="1800" dirty="0" err="1">
                <a:latin typeface="Times New Roman" panose="02020603050405020304" pitchFamily="18" charset="0"/>
                <a:cs typeface="Times New Roman" panose="02020603050405020304" pitchFamily="18" charset="0"/>
              </a:rPr>
              <a:t>NucleoCounter</a:t>
            </a:r>
            <a:r>
              <a:rPr lang="en-US" sz="1800" dirty="0">
                <a:latin typeface="Times New Roman" panose="02020603050405020304" pitchFamily="18" charset="0"/>
                <a:cs typeface="Times New Roman" panose="02020603050405020304" pitchFamily="18" charset="0"/>
              </a:rPr>
              <a:t> system to analyze motility, viability and concentration in all the samples.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A4B41F-4A49-06D9-0FB8-C334373E838A}"/>
              </a:ext>
            </a:extLst>
          </p:cNvPr>
          <p:cNvSpPr>
            <a:spLocks noGrp="1"/>
          </p:cNvSpPr>
          <p:nvPr>
            <p:ph type="title" idx="4294967295"/>
          </p:nvPr>
        </p:nvSpPr>
        <p:spPr>
          <a:xfrm>
            <a:off x="976745" y="79953"/>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xmlns="" id="{46FB43AD-85E8-1BFB-B855-BDCC3EEC3E48}"/>
              </a:ext>
            </a:extLst>
          </p:cNvPr>
          <p:cNvSpPr>
            <a:spLocks noGrp="1"/>
          </p:cNvSpPr>
          <p:nvPr>
            <p:ph idx="4294967295"/>
          </p:nvPr>
        </p:nvSpPr>
        <p:spPr>
          <a:xfrm>
            <a:off x="1052512" y="675409"/>
            <a:ext cx="10283969" cy="6102638"/>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Despite all the advantages listed above, equine frozen/thawed semen has some major disadvantages compared to fresh or cooled stored equine semen. In contrast to bulls, where the quality and fertility of frozen-thawed semen is very close to the fresh equivalent, the quality of equine frozen-thawed semen is very variable and on average significantly less fertile than the fresh equivalent (Amann and Pickett, 1987).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Cryopreservation of equine semen requires multiple steps, each of which is critical to preserve the quality of the semen after thawing (Watson, 2000). The quality of the frozen semen is different for each stallion, even with optimized freezing-thawing techniques.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Furthermore, the lack of certification of frozen semen production facilities results in a highly variable quality of the frozen semen that is available for artificial insemination (AI). Both resulting in increased costs associated with the management of mares for AI with frozen semen (PR Loomis, 2001).</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Transport of frozen semen over very long distances and insemination of multiple mares per ejaculate means also a larger spread of venereal diseases transmitted via indirect contact or through semen (Metcalf, 2001).</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7BB1902-BDAA-9B03-1F29-A53360BE5E2A}"/>
              </a:ext>
            </a:extLst>
          </p:cNvPr>
          <p:cNvSpPr>
            <a:spLocks noGrp="1"/>
          </p:cNvSpPr>
          <p:nvPr>
            <p:ph type="title" idx="4294967295"/>
          </p:nvPr>
        </p:nvSpPr>
        <p:spPr>
          <a:xfrm>
            <a:off x="789709" y="11112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xmlns="" id="{59A00DC6-2B53-AD33-9CF9-2A2C8E0D7DCF}"/>
              </a:ext>
            </a:extLst>
          </p:cNvPr>
          <p:cNvSpPr>
            <a:spLocks noGrp="1"/>
          </p:cNvSpPr>
          <p:nvPr>
            <p:ph idx="4294967295"/>
          </p:nvPr>
        </p:nvSpPr>
        <p:spPr>
          <a:xfrm>
            <a:off x="1059728" y="948531"/>
            <a:ext cx="10058401" cy="5587351"/>
          </a:xfrm>
        </p:spPr>
        <p:txBody>
          <a:bodyPr>
            <a:normAutofit lnSpcReduction="10000"/>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Cost of Technology and Equipment: While the goal is to find affordable solutions, some technologies that balance cost, sustainability, and user-friendliness can still be expensive. For example, advanced cryopreservation equipment or sustainable packaging materials might have higher upfront costs.</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Limited Availability of Sustainable Materials: Sustainable materials or technologies may not always be readily available or affordable in all regions. This could limit the practicality of adopting these solutions, especially in lower-income areas or developing countries.</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Complexity of Maintenance: Sustainable and user-friendly solutions might require more specialized maintenance or handling procedures, which could be a disadvantage if there is a lack of training or technical support.</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Durability and Longevity: Some affordable and sustainable materials might not offer the same durability or longevity as more traditional options. For instance, eco-friendly containers may not provide the same level of insulation or protection over long periods.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1AAEF1-5D31-6B5A-B739-52377D5A46BB}"/>
              </a:ext>
            </a:extLst>
          </p:cNvPr>
          <p:cNvSpPr>
            <a:spLocks noGrp="1"/>
          </p:cNvSpPr>
          <p:nvPr>
            <p:ph type="title" idx="4294967295"/>
          </p:nvPr>
        </p:nvSpPr>
        <p:spPr>
          <a:xfrm>
            <a:off x="1243446" y="182562"/>
            <a:ext cx="10058400" cy="1449388"/>
          </a:xfrm>
        </p:spPr>
        <p:txBody>
          <a:bodyPr/>
          <a:lstStyle/>
          <a:p>
            <a:r>
              <a:rPr lang="en-US" dirty="0"/>
              <a:t>PROPOSED SYSTEM :</a:t>
            </a:r>
            <a:endParaRPr lang="en-IN" dirty="0"/>
          </a:p>
        </p:txBody>
      </p:sp>
      <p:sp>
        <p:nvSpPr>
          <p:cNvPr id="3" name="Content Placeholder 2">
            <a:extLst>
              <a:ext uri="{FF2B5EF4-FFF2-40B4-BE49-F238E27FC236}">
                <a16:creationId xmlns:a16="http://schemas.microsoft.com/office/drawing/2014/main" xmlns="" id="{8CB787A7-0C8D-683D-E7A2-5E8836CFAB2A}"/>
              </a:ext>
            </a:extLst>
          </p:cNvPr>
          <p:cNvSpPr>
            <a:spLocks noGrp="1"/>
          </p:cNvSpPr>
          <p:nvPr>
            <p:ph idx="4294967295"/>
          </p:nvPr>
        </p:nvSpPr>
        <p:spPr>
          <a:xfrm>
            <a:off x="1158587" y="1255568"/>
            <a:ext cx="9874826" cy="5124450"/>
          </a:xfrm>
        </p:spPr>
        <p:txBody>
          <a:bodyPr>
            <a:normAutofit fontScale="92500" lnSpcReduction="10000"/>
          </a:bodyPr>
          <a:lstStyle/>
          <a:p>
            <a:pPr algn="just">
              <a:lnSpc>
                <a:spcPct val="160000"/>
              </a:lnSpc>
            </a:pPr>
            <a:r>
              <a:rPr lang="en-US" sz="1900" dirty="0">
                <a:latin typeface="Times New Roman" panose="02020603050405020304" pitchFamily="18" charset="0"/>
                <a:cs typeface="Times New Roman" panose="02020603050405020304" pitchFamily="18" charset="0"/>
              </a:rPr>
              <a:t>At its core, the system features </a:t>
            </a:r>
            <a:r>
              <a:rPr lang="en-US" sz="1900" b="1" dirty="0">
                <a:latin typeface="Times New Roman" panose="02020603050405020304" pitchFamily="18" charset="0"/>
                <a:cs typeface="Times New Roman" panose="02020603050405020304" pitchFamily="18" charset="0"/>
              </a:rPr>
              <a:t>eco-friendly storage containers</a:t>
            </a:r>
            <a:r>
              <a:rPr lang="en-US" sz="1900" dirty="0">
                <a:latin typeface="Times New Roman" panose="02020603050405020304" pitchFamily="18" charset="0"/>
                <a:cs typeface="Times New Roman" panose="02020603050405020304" pitchFamily="18" charset="0"/>
              </a:rPr>
              <a:t> crafted from recyclable or biodegradable materials, designed for both durability and minimal environmental impact. These containers are paired with </a:t>
            </a:r>
            <a:r>
              <a:rPr lang="en-US" sz="1900" b="1" dirty="0">
                <a:latin typeface="Times New Roman" panose="02020603050405020304" pitchFamily="18" charset="0"/>
                <a:cs typeface="Times New Roman" panose="02020603050405020304" pitchFamily="18" charset="0"/>
              </a:rPr>
              <a:t>energy-efficient cooling systems</a:t>
            </a:r>
            <a:r>
              <a:rPr lang="en-US" sz="1900" dirty="0">
                <a:latin typeface="Times New Roman" panose="02020603050405020304" pitchFamily="18" charset="0"/>
                <a:cs typeface="Times New Roman" panose="02020603050405020304" pitchFamily="18" charset="0"/>
              </a:rPr>
              <a:t> that leverage advanced insulation technologies and, where feasible, renewable energy sources such as solar panels.</a:t>
            </a:r>
          </a:p>
          <a:p>
            <a:pPr algn="just">
              <a:lnSpc>
                <a:spcPct val="160000"/>
              </a:lnSpc>
            </a:pPr>
            <a:r>
              <a:rPr lang="en-US" sz="1900" dirty="0">
                <a:latin typeface="Times New Roman" panose="02020603050405020304" pitchFamily="18" charset="0"/>
                <a:cs typeface="Times New Roman" panose="02020603050405020304" pitchFamily="18" charset="0"/>
              </a:rPr>
              <a:t> This ensures optimal temperature control while minimizing energy </a:t>
            </a:r>
            <a:r>
              <a:rPr lang="en-US" sz="1900" dirty="0" err="1">
                <a:latin typeface="Times New Roman" panose="02020603050405020304" pitchFamily="18" charset="0"/>
                <a:cs typeface="Times New Roman" panose="02020603050405020304" pitchFamily="18" charset="0"/>
              </a:rPr>
              <a:t>consumption.For</a:t>
            </a:r>
            <a:r>
              <a:rPr lang="en-US" sz="1900" dirty="0">
                <a:latin typeface="Times New Roman" panose="02020603050405020304" pitchFamily="18" charset="0"/>
                <a:cs typeface="Times New Roman" panose="02020603050405020304" pitchFamily="18" charset="0"/>
              </a:rPr>
              <a:t> distribution, the system utilizes </a:t>
            </a:r>
            <a:r>
              <a:rPr lang="en-US" sz="1900" b="1" dirty="0">
                <a:latin typeface="Times New Roman" panose="02020603050405020304" pitchFamily="18" charset="0"/>
                <a:cs typeface="Times New Roman" panose="02020603050405020304" pitchFamily="18" charset="0"/>
              </a:rPr>
              <a:t>insulated transport solutions</a:t>
            </a:r>
            <a:r>
              <a:rPr lang="en-US" sz="1900" dirty="0">
                <a:latin typeface="Times New Roman" panose="02020603050405020304" pitchFamily="18" charset="0"/>
                <a:cs typeface="Times New Roman" panose="02020603050405020304" pitchFamily="18" charset="0"/>
              </a:rPr>
              <a:t> made from high-performance, eco-friendly materials, which maintain stable temperatures during transit. </a:t>
            </a:r>
          </a:p>
          <a:p>
            <a:pPr algn="just">
              <a:lnSpc>
                <a:spcPct val="160000"/>
              </a:lnSpc>
            </a:pPr>
            <a:r>
              <a:rPr lang="en-US" sz="1900" dirty="0">
                <a:latin typeface="Times New Roman" panose="02020603050405020304" pitchFamily="18" charset="0"/>
                <a:cs typeface="Times New Roman" panose="02020603050405020304" pitchFamily="18" charset="0"/>
              </a:rPr>
              <a:t>These transport packages are designed to be user-friendly, facilitating easy handling and stacking. Integrated </a:t>
            </a:r>
            <a:r>
              <a:rPr lang="en-US" sz="1900" b="1" dirty="0">
                <a:latin typeface="Times New Roman" panose="02020603050405020304" pitchFamily="18" charset="0"/>
                <a:cs typeface="Times New Roman" panose="02020603050405020304" pitchFamily="18" charset="0"/>
              </a:rPr>
              <a:t>real-time temperature monitoring</a:t>
            </a:r>
            <a:r>
              <a:rPr lang="en-US" sz="1900" dirty="0">
                <a:latin typeface="Times New Roman" panose="02020603050405020304" pitchFamily="18" charset="0"/>
                <a:cs typeface="Times New Roman" panose="02020603050405020304" pitchFamily="18" charset="0"/>
              </a:rPr>
              <a:t> using IoT sensors provides continuous oversight, with automated alerts notifying users of any deviations from the required temperature range, allowing for prompt corrective actions.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64A2289-E354-FF60-A728-C5141EDFC700}"/>
              </a:ext>
            </a:extLst>
          </p:cNvPr>
          <p:cNvSpPr>
            <a:spLocks noGrp="1"/>
          </p:cNvSpPr>
          <p:nvPr>
            <p:ph type="title" idx="4294967295"/>
          </p:nvPr>
        </p:nvSpPr>
        <p:spPr>
          <a:xfrm>
            <a:off x="561110" y="0"/>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xmlns="" id="{23D26C47-0968-8D73-88A8-951D61FB667A}"/>
              </a:ext>
            </a:extLst>
          </p:cNvPr>
          <p:cNvSpPr>
            <a:spLocks noGrp="1"/>
          </p:cNvSpPr>
          <p:nvPr>
            <p:ph idx="4294967295"/>
          </p:nvPr>
        </p:nvSpPr>
        <p:spPr>
          <a:xfrm>
            <a:off x="1298648" y="883227"/>
            <a:ext cx="9594704" cy="5600700"/>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Cost Savings: Affordable solutions help reduce the overall expenses for storage and distribution, making reproductive technologies more accessible, particularly in low-resource settings. This can benefit individuals and institutions by lowering operational costs.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Environmental Impact: Sustainable solutions reduce the environmental footprint of semen storage and distribution. By using eco-friendly materials and practices, these solutions minimize waste and lower the carbon footprint associated with traditional methods.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Enhanced Safety: Many user-friendly solutions are designed with safety features that protect the semen doses from contamination or damage. This helps maintain the quality and viability of the samples, which is crucial for successful reproductive outcomes.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Compliance and Regulation: Many new sustainable solutions are designed with regulatory compliance in mind, which can simplify the process of meeting health and safety standards. This can reduce the risk of non-compliance issues and facilitate smoother operations.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7340B6-3714-D840-78C5-F0705D262952}"/>
              </a:ext>
            </a:extLst>
          </p:cNvPr>
          <p:cNvSpPr>
            <a:spLocks noGrp="1"/>
          </p:cNvSpPr>
          <p:nvPr>
            <p:ph type="title" idx="4294967295"/>
          </p:nvPr>
        </p:nvSpPr>
        <p:spPr>
          <a:xfrm>
            <a:off x="883227" y="141432"/>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xmlns="" id="{EA8B1101-19E3-C0FC-9A04-1A113CFF17FF}"/>
              </a:ext>
            </a:extLst>
          </p:cNvPr>
          <p:cNvSpPr>
            <a:spLocks noGrp="1"/>
          </p:cNvSpPr>
          <p:nvPr>
            <p:ph idx="4294967295"/>
          </p:nvPr>
        </p:nvSpPr>
        <p:spPr>
          <a:xfrm>
            <a:off x="1014845" y="1109230"/>
            <a:ext cx="10162309" cy="5748770"/>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Over the last decades, artificial insemination (AI) has become the most important biotechnology in modern pig reproduction systems [1] and many efforts have been made to provide liquid extended boar semen of the highest quality.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Quality assurance (QA) programs aiming at boar selection, sperm quality, hygienic critical control points, temperature regime, and even correct extender preparation have been developed [2]. As a part of the production chain, AI doses are delivered from AI centers to sow farms via logistics vehicles, either to be used for immediate insemination or within a few days.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Although this step in the production chain could significantly influence sperm quality, little is known about what happens during transport.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Potential influencing factors previously identified are temperature deviations and UV light [3], however, new research results show that vibration emissions may also affect sperm quality [4]. </a:t>
            </a:r>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98DC49E-EFF3-066E-B2D6-F2798C537B1A}"/>
              </a:ext>
            </a:extLst>
          </p:cNvPr>
          <p:cNvSpPr>
            <a:spLocks noGrp="1"/>
          </p:cNvSpPr>
          <p:nvPr>
            <p:ph idx="4294967295"/>
          </p:nvPr>
        </p:nvSpPr>
        <p:spPr>
          <a:xfrm>
            <a:off x="1174174" y="498764"/>
            <a:ext cx="9424554" cy="5538932"/>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effect depends on several factors such as: frequency and duration of vibrations, type of semen extender, and air volume in the AI dose as well as temperature during transport [5]. Numerous studies have investigated the effects of vibrations on other transported goods such as fruits [6,7] or drinks [8].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instance, transport-related losses in apples are estimated at 15% [9]. Furthermore, paintings [10] or electronic goods like lithium-ion cells [11] have to be protected against vibrations and shocks during transport.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health effects of whole-body vibrations on professional drivers, such as lower back pain, have been studied for a long time [12], and limits of daily exposure were set in many countries to increase occupational health and safety [13].</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2FF58E-A04A-EEE6-0BF4-764251107DA0}"/>
              </a:ext>
            </a:extLst>
          </p:cNvPr>
          <p:cNvSpPr>
            <a:spLocks noGrp="1"/>
          </p:cNvSpPr>
          <p:nvPr>
            <p:ph type="title" idx="4294967295"/>
          </p:nvPr>
        </p:nvSpPr>
        <p:spPr>
          <a:xfrm>
            <a:off x="592281" y="141721"/>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xmlns="" id="{A04BFE57-A035-9503-2968-D41208C8F3BF}"/>
              </a:ext>
            </a:extLst>
          </p:cNvPr>
          <p:cNvSpPr>
            <a:spLocks noGrp="1"/>
          </p:cNvSpPr>
          <p:nvPr>
            <p:ph idx="4294967295"/>
          </p:nvPr>
        </p:nvSpPr>
        <p:spPr>
          <a:xfrm>
            <a:off x="1541319" y="1282555"/>
            <a:ext cx="10058400" cy="4022725"/>
          </a:xfrm>
        </p:spPr>
        <p:txBody>
          <a:bodyPr>
            <a:normAutofit/>
          </a:bodyPr>
          <a:lstStyle/>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Storage Units</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Distribution Systems</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User Interfaces</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Sustainability Features</a:t>
            </a: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8912F1-4655-D6F0-BCEB-FA6C4D3EB195}"/>
              </a:ext>
            </a:extLst>
          </p:cNvPr>
          <p:cNvSpPr>
            <a:spLocks noGrp="1"/>
          </p:cNvSpPr>
          <p:nvPr>
            <p:ph type="title" idx="4294967295"/>
          </p:nvPr>
        </p:nvSpPr>
        <p:spPr>
          <a:xfrm>
            <a:off x="779319" y="325119"/>
            <a:ext cx="10058400" cy="1259349"/>
          </a:xfrm>
        </p:spPr>
        <p:txBody>
          <a:bodyPr/>
          <a:lstStyle/>
          <a:p>
            <a:r>
              <a:rPr lang="en-IN" dirty="0"/>
              <a:t>Storage Units</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91BE7953-73D4-EAA4-EFCC-A3C5C6355F37}"/>
              </a:ext>
            </a:extLst>
          </p:cNvPr>
          <p:cNvSpPr>
            <a:spLocks noGrp="1"/>
          </p:cNvSpPr>
          <p:nvPr>
            <p:ph idx="4294967295"/>
          </p:nvPr>
        </p:nvSpPr>
        <p:spPr>
          <a:xfrm>
            <a:off x="1242074" y="1257299"/>
            <a:ext cx="9707851" cy="4977968"/>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Eco-Friendly Containers</a:t>
            </a:r>
            <a:r>
              <a:rPr lang="en-US" sz="1800" dirty="0">
                <a:latin typeface="Times New Roman" panose="02020603050405020304" pitchFamily="18" charset="0"/>
                <a:cs typeface="Times New Roman" panose="02020603050405020304" pitchFamily="18" charset="0"/>
              </a:rPr>
              <a:t>: Use biodegradable or recyclable materials for semen storage containers. Innovations could include containers made from sustainable polymers or other environmentally friendly materials.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Temperature Control</a:t>
            </a:r>
            <a:r>
              <a:rPr lang="en-US" sz="1800" dirty="0">
                <a:latin typeface="Times New Roman" panose="02020603050405020304" pitchFamily="18" charset="0"/>
                <a:cs typeface="Times New Roman" panose="02020603050405020304" pitchFamily="18" charset="0"/>
              </a:rPr>
              <a:t>: Incorporate energy-efficient cooling systems to maintain the required storage temperature with minimal energy consumption. Options include advanced insulation materials and low-power refrigeration technologies.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Modular Design</a:t>
            </a:r>
            <a:r>
              <a:rPr lang="en-US" sz="1800" dirty="0">
                <a:latin typeface="Times New Roman" panose="02020603050405020304" pitchFamily="18" charset="0"/>
                <a:cs typeface="Times New Roman" panose="02020603050405020304" pitchFamily="18" charset="0"/>
              </a:rPr>
              <a:t>: Develop storage units that can be easily expanded or modified based on the volume of semen doses, allowing for flexibility and scalability.</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0283CC5-657A-3D09-DB1B-577B1829AF57}"/>
              </a:ext>
            </a:extLst>
          </p:cNvPr>
          <p:cNvSpPr>
            <a:spLocks noGrp="1"/>
          </p:cNvSpPr>
          <p:nvPr>
            <p:ph type="title" idx="4294967295"/>
          </p:nvPr>
        </p:nvSpPr>
        <p:spPr>
          <a:xfrm>
            <a:off x="987136" y="224559"/>
            <a:ext cx="10058400" cy="1449388"/>
          </a:xfrm>
        </p:spPr>
        <p:txBody>
          <a:bodyPr>
            <a:normAutofit fontScale="90000"/>
          </a:bodyPr>
          <a:lstStyle/>
          <a:p>
            <a:r>
              <a:rPr lang="en-IN" sz="3800" dirty="0">
                <a:cs typeface="Times New Roman" panose="02020603050405020304" pitchFamily="18" charset="0"/>
              </a:rPr>
              <a:t>Distribution Systems</a:t>
            </a:r>
            <a:r>
              <a:rPr lang="en-IN" sz="4800" dirty="0">
                <a:latin typeface="Times New Roman" panose="02020603050405020304" pitchFamily="18" charset="0"/>
                <a:cs typeface="Times New Roman" panose="02020603050405020304" pitchFamily="18" charset="0"/>
              </a:rPr>
              <a:t/>
            </a:r>
            <a:br>
              <a:rPr lang="en-IN" sz="4800" dirty="0">
                <a:latin typeface="Times New Roman" panose="02020603050405020304" pitchFamily="18" charset="0"/>
                <a:cs typeface="Times New Roman" panose="02020603050405020304" pitchFamily="18" charset="0"/>
              </a:rPr>
            </a:b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FE1FE50C-2AC5-9763-5AA4-C8ADE9B67032}"/>
              </a:ext>
            </a:extLst>
          </p:cNvPr>
          <p:cNvSpPr>
            <a:spLocks noGrp="1"/>
          </p:cNvSpPr>
          <p:nvPr>
            <p:ph idx="4294967295"/>
          </p:nvPr>
        </p:nvSpPr>
        <p:spPr>
          <a:xfrm>
            <a:off x="1312357" y="1413164"/>
            <a:ext cx="9567285" cy="4790786"/>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Insulated Transport Packages</a:t>
            </a:r>
            <a:r>
              <a:rPr lang="en-US" sz="1800" dirty="0">
                <a:latin typeface="Times New Roman" panose="02020603050405020304" pitchFamily="18" charset="0"/>
                <a:cs typeface="Times New Roman" panose="02020603050405020304" pitchFamily="18" charset="0"/>
              </a:rPr>
              <a:t>: Design transport solutions with high-performance insulation to ensure temperature stability during distribution. Sustainable materials like recycled fabrics or biodegradable foams can be used.</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Temperature Monitoring</a:t>
            </a:r>
            <a:r>
              <a:rPr lang="en-US" sz="1800" dirty="0">
                <a:latin typeface="Times New Roman" panose="02020603050405020304" pitchFamily="18" charset="0"/>
                <a:cs typeface="Times New Roman" panose="02020603050405020304" pitchFamily="18" charset="0"/>
              </a:rPr>
              <a:t>: Integrate real-time temperature monitoring systems that alert users if temperature deviations occur during transport, ensuring the safety and viability of the semen doses.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47D0D5-7AAB-43E7-28F9-4EAA862F64F7}"/>
              </a:ext>
            </a:extLst>
          </p:cNvPr>
          <p:cNvSpPr>
            <a:spLocks noGrp="1"/>
          </p:cNvSpPr>
          <p:nvPr>
            <p:ph type="title" idx="4294967295"/>
          </p:nvPr>
        </p:nvSpPr>
        <p:spPr>
          <a:xfrm>
            <a:off x="685800" y="297150"/>
            <a:ext cx="10058400" cy="1449388"/>
          </a:xfrm>
        </p:spPr>
        <p:txBody>
          <a:bodyPr>
            <a:normAutofit fontScale="90000"/>
          </a:bodyPr>
          <a:lstStyle/>
          <a:p>
            <a:r>
              <a:rPr lang="en-IN" sz="3800" dirty="0">
                <a:cs typeface="Times New Roman" panose="02020603050405020304" pitchFamily="18" charset="0"/>
              </a:rPr>
              <a:t>User Interfaces</a:t>
            </a:r>
            <a:r>
              <a:rPr lang="en-IN" sz="4800" dirty="0">
                <a:latin typeface="Times New Roman" panose="02020603050405020304" pitchFamily="18" charset="0"/>
                <a:cs typeface="Times New Roman" panose="02020603050405020304" pitchFamily="18" charset="0"/>
              </a:rPr>
              <a:t/>
            </a:r>
            <a:br>
              <a:rPr lang="en-IN" sz="4800" dirty="0">
                <a:latin typeface="Times New Roman" panose="02020603050405020304" pitchFamily="18" charset="0"/>
                <a:cs typeface="Times New Roman" panose="02020603050405020304" pitchFamily="18" charset="0"/>
              </a:rPr>
            </a:b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D8D3C916-2FD3-E64F-AF57-F378A0F14625}"/>
              </a:ext>
            </a:extLst>
          </p:cNvPr>
          <p:cNvSpPr>
            <a:spLocks noGrp="1"/>
          </p:cNvSpPr>
          <p:nvPr>
            <p:ph idx="4294967295"/>
          </p:nvPr>
        </p:nvSpPr>
        <p:spPr>
          <a:xfrm>
            <a:off x="1267690" y="1132608"/>
            <a:ext cx="8970241" cy="5154613"/>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Intuitive Software</a:t>
            </a:r>
            <a:r>
              <a:rPr lang="en-US" sz="1800" dirty="0">
                <a:latin typeface="Times New Roman" panose="02020603050405020304" pitchFamily="18" charset="0"/>
                <a:cs typeface="Times New Roman" panose="02020603050405020304" pitchFamily="18" charset="0"/>
              </a:rPr>
              <a:t>: Create user-friendly software for managing storage and distribution, including tracking inventory, monitoring conditions, and scheduling deliveries. The software should be accessible via various devices, such as computers and smartphones.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Training Modules</a:t>
            </a:r>
            <a:r>
              <a:rPr lang="en-US" sz="1800" dirty="0">
                <a:latin typeface="Times New Roman" panose="02020603050405020304" pitchFamily="18" charset="0"/>
                <a:cs typeface="Times New Roman" panose="02020603050405020304" pitchFamily="18" charset="0"/>
              </a:rPr>
              <a:t>: Develop easy-to-follow training materials and resources for users to ensure they can effectively operate the storage and distribution systems. This could include online tutorials, manuals, and in-person training sessions.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35175FA-5A3A-7B92-790C-808B61D1241C}"/>
              </a:ext>
            </a:extLst>
          </p:cNvPr>
          <p:cNvSpPr>
            <a:spLocks noGrp="1"/>
          </p:cNvSpPr>
          <p:nvPr>
            <p:ph type="title" idx="4294967295"/>
          </p:nvPr>
        </p:nvSpPr>
        <p:spPr>
          <a:xfrm>
            <a:off x="976746" y="308407"/>
            <a:ext cx="10058400" cy="1449388"/>
          </a:xfrm>
        </p:spPr>
        <p:txBody>
          <a:bodyPr>
            <a:normAutofit fontScale="90000"/>
          </a:bodyPr>
          <a:lstStyle/>
          <a:p>
            <a:r>
              <a:rPr lang="en-IN" sz="3800" dirty="0">
                <a:cs typeface="Times New Roman" panose="02020603050405020304" pitchFamily="18" charset="0"/>
              </a:rPr>
              <a:t>Sustainability Features</a:t>
            </a:r>
            <a:r>
              <a:rPr lang="en-IN" sz="4800" dirty="0">
                <a:latin typeface="Times New Roman" panose="02020603050405020304" pitchFamily="18" charset="0"/>
                <a:cs typeface="Times New Roman" panose="02020603050405020304" pitchFamily="18" charset="0"/>
              </a:rPr>
              <a:t/>
            </a:r>
            <a:br>
              <a:rPr lang="en-IN" sz="4800" dirty="0">
                <a:latin typeface="Times New Roman" panose="02020603050405020304" pitchFamily="18" charset="0"/>
                <a:cs typeface="Times New Roman" panose="02020603050405020304" pitchFamily="18" charset="0"/>
              </a:rPr>
            </a:b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435DE7D8-93D5-39E8-5E3D-27A7B75F04B8}"/>
              </a:ext>
            </a:extLst>
          </p:cNvPr>
          <p:cNvSpPr>
            <a:spLocks noGrp="1"/>
          </p:cNvSpPr>
          <p:nvPr>
            <p:ph idx="4294967295"/>
          </p:nvPr>
        </p:nvSpPr>
        <p:spPr>
          <a:xfrm>
            <a:off x="1515340" y="1496291"/>
            <a:ext cx="9161319" cy="4581814"/>
          </a:xfrm>
        </p:spPr>
        <p:txBody>
          <a:bodyPr>
            <a:normAutofit/>
          </a:bodyPr>
          <a:lstStyle/>
          <a:p>
            <a:pPr algn="just">
              <a:lnSpc>
                <a:spcPct val="150000"/>
              </a:lnSpc>
            </a:pPr>
            <a:r>
              <a:rPr lang="en-IN" sz="1800" dirty="0">
                <a:latin typeface="Times New Roman" panose="02020603050405020304" pitchFamily="18" charset="0"/>
                <a:cs typeface="Times New Roman" panose="02020603050405020304" pitchFamily="18" charset="0"/>
              </a:rPr>
              <a:t>Energy Efficiency: Utilize renewable energy sources (e.g., solar panels) for powering storage units or cooling systems. Implement energy-efficient technologies to reduce overall energy consumption.</a:t>
            </a:r>
          </a:p>
          <a:p>
            <a:pPr algn="just">
              <a:lnSpc>
                <a:spcPct val="150000"/>
              </a:lnSpc>
            </a:pPr>
            <a:r>
              <a:rPr lang="en-IN" sz="1800" dirty="0">
                <a:latin typeface="Times New Roman" panose="02020603050405020304" pitchFamily="18" charset="0"/>
                <a:cs typeface="Times New Roman" panose="02020603050405020304" pitchFamily="18" charset="0"/>
              </a:rPr>
              <a:t>Waste Reduction: Implement systems for recycling or repurposing used materials and</a:t>
            </a:r>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DD2DD7-D182-DC0B-419B-74BB6864944E}"/>
              </a:ext>
            </a:extLst>
          </p:cNvPr>
          <p:cNvSpPr>
            <a:spLocks noGrp="1"/>
          </p:cNvSpPr>
          <p:nvPr>
            <p:ph type="title" idx="4294967295"/>
          </p:nvPr>
        </p:nvSpPr>
        <p:spPr>
          <a:xfrm>
            <a:off x="914400" y="23581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xmlns="" id="{636CBC3A-715C-07AE-7F69-126DCE1F319A}"/>
              </a:ext>
            </a:extLst>
          </p:cNvPr>
          <p:cNvSpPr>
            <a:spLocks noGrp="1"/>
          </p:cNvSpPr>
          <p:nvPr>
            <p:ph idx="4294967295"/>
          </p:nvPr>
        </p:nvSpPr>
        <p:spPr>
          <a:xfrm>
            <a:off x="1219200" y="1410277"/>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F8AF3E-29E2-E389-8C6B-7F22354DE799}"/>
              </a:ext>
            </a:extLst>
          </p:cNvPr>
          <p:cNvSpPr>
            <a:spLocks noGrp="1"/>
          </p:cNvSpPr>
          <p:nvPr>
            <p:ph type="title" idx="4294967295"/>
          </p:nvPr>
        </p:nvSpPr>
        <p:spPr>
          <a:xfrm>
            <a:off x="592282" y="214169"/>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xmlns="" id="{558C517E-684B-6917-77EC-67EC70447F0E}"/>
              </a:ext>
            </a:extLst>
          </p:cNvPr>
          <p:cNvSpPr>
            <a:spLocks noGrp="1"/>
          </p:cNvSpPr>
          <p:nvPr>
            <p:ph idx="4294967295"/>
          </p:nvPr>
        </p:nvSpPr>
        <p:spPr>
          <a:xfrm>
            <a:off x="1122218" y="1416771"/>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B4DE54-EB6F-29DA-279B-45DEF712FB96}"/>
              </a:ext>
            </a:extLst>
          </p:cNvPr>
          <p:cNvSpPr>
            <a:spLocks noGrp="1"/>
          </p:cNvSpPr>
          <p:nvPr>
            <p:ph type="title" idx="4294967295"/>
          </p:nvPr>
        </p:nvSpPr>
        <p:spPr>
          <a:xfrm>
            <a:off x="862445" y="152399"/>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xmlns="" id="{4D08F02A-EA92-97C9-7FB0-3F89626CB4C5}"/>
              </a:ext>
            </a:extLst>
          </p:cNvPr>
          <p:cNvSpPr>
            <a:spLocks noGrp="1"/>
          </p:cNvSpPr>
          <p:nvPr>
            <p:ph idx="4294967295"/>
          </p:nvPr>
        </p:nvSpPr>
        <p:spPr>
          <a:xfrm>
            <a:off x="1271155" y="1439934"/>
            <a:ext cx="9149196" cy="3978131"/>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06EB23C-DFBC-07F0-D8E2-733451EE856F}"/>
              </a:ext>
            </a:extLst>
          </p:cNvPr>
          <p:cNvSpPr>
            <a:spLocks noGrp="1"/>
          </p:cNvSpPr>
          <p:nvPr>
            <p:ph type="title" idx="4294967295"/>
          </p:nvPr>
        </p:nvSpPr>
        <p:spPr>
          <a:xfrm>
            <a:off x="685800" y="194252"/>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xmlns="" id="{4808F221-6B8F-F347-7971-D1064E9E1C3B}"/>
              </a:ext>
            </a:extLst>
          </p:cNvPr>
          <p:cNvSpPr>
            <a:spLocks noGrp="1"/>
          </p:cNvSpPr>
          <p:nvPr>
            <p:ph idx="4294967295"/>
          </p:nvPr>
        </p:nvSpPr>
        <p:spPr>
          <a:xfrm>
            <a:off x="1233055" y="1028701"/>
            <a:ext cx="9147464" cy="4654984"/>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F66E50-C1DA-CAD3-62FA-A339F332CA9E}"/>
              </a:ext>
            </a:extLst>
          </p:cNvPr>
          <p:cNvSpPr>
            <a:spLocks noGrp="1"/>
          </p:cNvSpPr>
          <p:nvPr>
            <p:ph type="title" idx="4294967295"/>
          </p:nvPr>
        </p:nvSpPr>
        <p:spPr>
          <a:xfrm>
            <a:off x="831272" y="264319"/>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xmlns="" id="{214F7A0F-AB04-9D9E-B582-C47760B7A19F}"/>
              </a:ext>
            </a:extLst>
          </p:cNvPr>
          <p:cNvSpPr>
            <a:spLocks noGrp="1"/>
          </p:cNvSpPr>
          <p:nvPr>
            <p:ph idx="4294967295"/>
          </p:nvPr>
        </p:nvSpPr>
        <p:spPr>
          <a:xfrm>
            <a:off x="1413164" y="1279959"/>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B34E0F-1CAA-1BFF-61C2-D338CE0EF440}"/>
              </a:ext>
            </a:extLst>
          </p:cNvPr>
          <p:cNvSpPr>
            <a:spLocks noGrp="1"/>
          </p:cNvSpPr>
          <p:nvPr>
            <p:ph type="title" idx="4294967295"/>
          </p:nvPr>
        </p:nvSpPr>
        <p:spPr>
          <a:xfrm>
            <a:off x="810491" y="360650"/>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xmlns="" id="{3E411FD9-583D-31D8-1779-E08C7AB1B422}"/>
              </a:ext>
            </a:extLst>
          </p:cNvPr>
          <p:cNvSpPr>
            <a:spLocks noGrp="1"/>
          </p:cNvSpPr>
          <p:nvPr>
            <p:ph idx="4294967295"/>
          </p:nvPr>
        </p:nvSpPr>
        <p:spPr>
          <a:xfrm>
            <a:off x="1402772" y="1531938"/>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4ED166-9586-2619-9A54-B5E298470AE0}"/>
              </a:ext>
            </a:extLst>
          </p:cNvPr>
          <p:cNvSpPr>
            <a:spLocks noGrp="1"/>
          </p:cNvSpPr>
          <p:nvPr>
            <p:ph type="title" idx="4294967295"/>
          </p:nvPr>
        </p:nvSpPr>
        <p:spPr>
          <a:xfrm>
            <a:off x="1066800" y="12151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xmlns="" id="{9A13F28A-8BE4-B296-D662-B603448AEF8B}"/>
              </a:ext>
            </a:extLst>
          </p:cNvPr>
          <p:cNvSpPr>
            <a:spLocks noGrp="1"/>
          </p:cNvSpPr>
          <p:nvPr>
            <p:ph idx="4294967295"/>
          </p:nvPr>
        </p:nvSpPr>
        <p:spPr>
          <a:xfrm>
            <a:off x="1139535" y="945573"/>
            <a:ext cx="9912929" cy="5663045"/>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is necessary to monitor parameters that may affect sperm quality during transport. Our main objective is to create a QA system consisting of a transport box with sensors for temperature, vibrations and light as well as a smartphone application.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We suggest an Internet of Things (IoT) solution [17], using a smartphone application, which collects and processes measured data from one or more IoT-transport boxes and predicts the condition of the AI doses during transport in real-time.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Optimally, the transport box will be air-conditioned as well as battery operated, in order to keep the temperature inside the box constant and the energy source independent of the vehicle.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case of an expected quality loss during transport due to exceeding predefined threshold values, the system should provide a real-time warning to the driver with recommended actions to handle the current situation.</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3969CAB-9926-C8AC-42EA-CC03120D85F8}"/>
              </a:ext>
            </a:extLst>
          </p:cNvPr>
          <p:cNvSpPr>
            <a:spLocks noGrp="1"/>
          </p:cNvSpPr>
          <p:nvPr>
            <p:ph idx="4294967295"/>
          </p:nvPr>
        </p:nvSpPr>
        <p:spPr>
          <a:xfrm>
            <a:off x="1268126" y="494002"/>
            <a:ext cx="7796212" cy="3997325"/>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Using alternative routes would be one possibility to avoid high vibration emissions on spermatozoa, and the system could suggest appropriate detours to the driver. </a:t>
            </a:r>
          </a:p>
          <a:p>
            <a:pPr algn="just">
              <a:lnSpc>
                <a:spcPct val="150000"/>
              </a:lnSpc>
            </a:pPr>
            <a:r>
              <a:rPr lang="en-US" sz="1800" dirty="0">
                <a:latin typeface="Times New Roman" panose="02020603050405020304" pitchFamily="18" charset="0"/>
                <a:cs typeface="Times New Roman" panose="02020603050405020304" pitchFamily="18" charset="0"/>
              </a:rPr>
              <a:t>If there is no alternative approach to the customer, lowering the speed would most likely lead to decreasing vibration exposure. Even before the delivery vehicle is loaded, the system can support logistics by automatically creating delivery lists and optimizing routes in advance. As part of a QA system, the entire transport with all measured exposures is</a:t>
            </a:r>
            <a:endParaRPr lang="en-IN" sz="1800" dirty="0"/>
          </a:p>
        </p:txBody>
      </p:sp>
    </p:spTree>
    <p:extLst>
      <p:ext uri="{BB962C8B-B14F-4D97-AF65-F5344CB8AC3E}">
        <p14:creationId xmlns:p14="http://schemas.microsoft.com/office/powerpoint/2010/main" val="20393710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xmlns=""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TM16401375[[fn=Madison]]</Template>
  <TotalTime>81</TotalTime>
  <Words>2502</Words>
  <Application>Microsoft Office PowerPoint</Application>
  <PresentationFormat>Custom</PresentationFormat>
  <Paragraphs>91</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Madison</vt:lpstr>
      <vt:lpstr>PowerPoint Presentation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Storage Units </vt:lpstr>
      <vt:lpstr>Distribution Systems  </vt:lpstr>
      <vt:lpstr>User Interfaces  </vt:lpstr>
      <vt:lpstr>Sustainability Features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19</cp:revision>
  <dcterms:created xsi:type="dcterms:W3CDTF">2024-08-14T12:13:16Z</dcterms:created>
  <dcterms:modified xsi:type="dcterms:W3CDTF">2024-09-15T12:34:02Z</dcterms:modified>
</cp:coreProperties>
</file>