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5" r:id="rId18"/>
    <p:sldId id="272" r:id="rId19"/>
    <p:sldId id="273" r:id="rId20"/>
    <p:sldId id="274" r:id="rId21"/>
    <p:sldId id="276" r:id="rId22"/>
    <p:sldId id="277" r:id="rId23"/>
    <p:sldId id="278"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1475BC0-C85D-43B8-B8DC-D9ED90EF90C3}"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BA6D17E-60C8-4AF4-9429-7440C82C46C3}" type="slidenum">
              <a:rPr lang="en-IN" smtClean="0"/>
              <a:t>‹#›</a:t>
            </a:fld>
            <a:endParaRPr lang="en-IN"/>
          </a:p>
        </p:txBody>
      </p:sp>
    </p:spTree>
    <p:extLst>
      <p:ext uri="{BB962C8B-B14F-4D97-AF65-F5344CB8AC3E}">
        <p14:creationId xmlns:p14="http://schemas.microsoft.com/office/powerpoint/2010/main" val="1395959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475BC0-C85D-43B8-B8DC-D9ED90EF90C3}"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BA6D17E-60C8-4AF4-9429-7440C82C46C3}" type="slidenum">
              <a:rPr lang="en-IN" smtClean="0"/>
              <a:t>‹#›</a:t>
            </a:fld>
            <a:endParaRPr lang="en-IN"/>
          </a:p>
        </p:txBody>
      </p:sp>
    </p:spTree>
    <p:extLst>
      <p:ext uri="{BB962C8B-B14F-4D97-AF65-F5344CB8AC3E}">
        <p14:creationId xmlns:p14="http://schemas.microsoft.com/office/powerpoint/2010/main" val="32996223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475BC0-C85D-43B8-B8DC-D9ED90EF90C3}"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BA6D17E-60C8-4AF4-9429-7440C82C46C3}" type="slidenum">
              <a:rPr lang="en-IN" smtClean="0"/>
              <a:t>‹#›</a:t>
            </a:fld>
            <a:endParaRPr lang="en-IN"/>
          </a:p>
        </p:txBody>
      </p:sp>
    </p:spTree>
    <p:extLst>
      <p:ext uri="{BB962C8B-B14F-4D97-AF65-F5344CB8AC3E}">
        <p14:creationId xmlns:p14="http://schemas.microsoft.com/office/powerpoint/2010/main" val="3639758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1475BC0-C85D-43B8-B8DC-D9ED90EF90C3}" type="datetimeFigureOut">
              <a:rPr lang="en-IN" smtClean="0"/>
              <a:t>08-09-2024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BA6D17E-60C8-4AF4-9429-7440C82C46C3}" type="slidenum">
              <a:rPr lang="en-IN" smtClean="0"/>
              <a:t>‹#›</a:t>
            </a:fld>
            <a:endParaRPr lang="en-IN"/>
          </a:p>
        </p:txBody>
      </p:sp>
    </p:spTree>
    <p:extLst>
      <p:ext uri="{BB962C8B-B14F-4D97-AF65-F5344CB8AC3E}">
        <p14:creationId xmlns:p14="http://schemas.microsoft.com/office/powerpoint/2010/main" val="1909873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1475BC0-C85D-43B8-B8DC-D9ED90EF90C3}" type="datetimeFigureOut">
              <a:rPr lang="en-IN" smtClean="0"/>
              <a:t>08-09-2024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BA6D17E-60C8-4AF4-9429-7440C82C46C3}" type="slidenum">
              <a:rPr lang="en-IN" smtClean="0"/>
              <a:t>‹#›</a:t>
            </a:fld>
            <a:endParaRPr lang="en-IN"/>
          </a:p>
        </p:txBody>
      </p:sp>
    </p:spTree>
    <p:extLst>
      <p:ext uri="{BB962C8B-B14F-4D97-AF65-F5344CB8AC3E}">
        <p14:creationId xmlns:p14="http://schemas.microsoft.com/office/powerpoint/2010/main" val="18243702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1475BC0-C85D-43B8-B8DC-D9ED90EF90C3}" type="datetimeFigureOut">
              <a:rPr lang="en-IN" smtClean="0"/>
              <a:t>08-09-2024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BA6D17E-60C8-4AF4-9429-7440C82C46C3}" type="slidenum">
              <a:rPr lang="en-IN" smtClean="0"/>
              <a:t>‹#›</a:t>
            </a:fld>
            <a:endParaRPr lang="en-IN"/>
          </a:p>
        </p:txBody>
      </p:sp>
    </p:spTree>
    <p:extLst>
      <p:ext uri="{BB962C8B-B14F-4D97-AF65-F5344CB8AC3E}">
        <p14:creationId xmlns:p14="http://schemas.microsoft.com/office/powerpoint/2010/main" val="33248774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475BC0-C85D-43B8-B8DC-D9ED90EF90C3}" type="datetimeFigureOut">
              <a:rPr lang="en-IN" smtClean="0"/>
              <a:t>08-09-2024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BA6D17E-60C8-4AF4-9429-7440C82C46C3}" type="slidenum">
              <a:rPr lang="en-IN" smtClean="0"/>
              <a:t>‹#›</a:t>
            </a:fld>
            <a:endParaRPr lang="en-IN"/>
          </a:p>
        </p:txBody>
      </p:sp>
    </p:spTree>
    <p:extLst>
      <p:ext uri="{BB962C8B-B14F-4D97-AF65-F5344CB8AC3E}">
        <p14:creationId xmlns:p14="http://schemas.microsoft.com/office/powerpoint/2010/main" val="11642378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475BC0-C85D-43B8-B8DC-D9ED90EF90C3}" type="datetimeFigureOut">
              <a:rPr lang="en-IN" smtClean="0"/>
              <a:t>08-09-2024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BA6D17E-60C8-4AF4-9429-7440C82C46C3}" type="slidenum">
              <a:rPr lang="en-IN" smtClean="0"/>
              <a:t>‹#›</a:t>
            </a:fld>
            <a:endParaRPr lang="en-IN"/>
          </a:p>
        </p:txBody>
      </p:sp>
    </p:spTree>
    <p:extLst>
      <p:ext uri="{BB962C8B-B14F-4D97-AF65-F5344CB8AC3E}">
        <p14:creationId xmlns:p14="http://schemas.microsoft.com/office/powerpoint/2010/main" val="7934750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1475BC0-C85D-43B8-B8DC-D9ED90EF90C3}" type="datetimeFigureOut">
              <a:rPr lang="en-IN" smtClean="0"/>
              <a:t>08-09-2024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BA6D17E-60C8-4AF4-9429-7440C82C46C3}" type="slidenum">
              <a:rPr lang="en-IN" smtClean="0"/>
              <a:t>‹#›</a:t>
            </a:fld>
            <a:endParaRPr lang="en-IN"/>
          </a:p>
        </p:txBody>
      </p:sp>
    </p:spTree>
    <p:extLst>
      <p:ext uri="{BB962C8B-B14F-4D97-AF65-F5344CB8AC3E}">
        <p14:creationId xmlns:p14="http://schemas.microsoft.com/office/powerpoint/2010/main" val="21332331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475BC0-C85D-43B8-B8DC-D9ED90EF90C3}"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BA6D17E-60C8-4AF4-9429-7440C82C46C3}" type="slidenum">
              <a:rPr lang="en-IN" smtClean="0"/>
              <a:t>‹#›</a:t>
            </a:fld>
            <a:endParaRPr lang="en-IN"/>
          </a:p>
        </p:txBody>
      </p:sp>
    </p:spTree>
    <p:extLst>
      <p:ext uri="{BB962C8B-B14F-4D97-AF65-F5344CB8AC3E}">
        <p14:creationId xmlns:p14="http://schemas.microsoft.com/office/powerpoint/2010/main" val="3893279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475BC0-C85D-43B8-B8DC-D9ED90EF90C3}"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BA6D17E-60C8-4AF4-9429-7440C82C46C3}"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815112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475BC0-C85D-43B8-B8DC-D9ED90EF90C3}"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BA6D17E-60C8-4AF4-9429-7440C82C46C3}" type="slidenum">
              <a:rPr lang="en-IN" smtClean="0"/>
              <a:t>‹#›</a:t>
            </a:fld>
            <a:endParaRPr lang="en-IN"/>
          </a:p>
        </p:txBody>
      </p:sp>
    </p:spTree>
    <p:extLst>
      <p:ext uri="{BB962C8B-B14F-4D97-AF65-F5344CB8AC3E}">
        <p14:creationId xmlns:p14="http://schemas.microsoft.com/office/powerpoint/2010/main" val="4008744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475BC0-C85D-43B8-B8DC-D9ED90EF90C3}"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BA6D17E-60C8-4AF4-9429-7440C82C46C3}"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209582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475BC0-C85D-43B8-B8DC-D9ED90EF90C3}"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BA6D17E-60C8-4AF4-9429-7440C82C46C3}" type="slidenum">
              <a:rPr lang="en-IN" smtClean="0"/>
              <a:t>‹#›</a:t>
            </a:fld>
            <a:endParaRPr lang="en-IN"/>
          </a:p>
        </p:txBody>
      </p:sp>
    </p:spTree>
    <p:extLst>
      <p:ext uri="{BB962C8B-B14F-4D97-AF65-F5344CB8AC3E}">
        <p14:creationId xmlns:p14="http://schemas.microsoft.com/office/powerpoint/2010/main" val="1832709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475BC0-C85D-43B8-B8DC-D9ED90EF90C3}"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BA6D17E-60C8-4AF4-9429-7440C82C46C3}" type="slidenum">
              <a:rPr lang="en-IN" smtClean="0"/>
              <a:t>‹#›</a:t>
            </a:fld>
            <a:endParaRPr lang="en-IN"/>
          </a:p>
        </p:txBody>
      </p:sp>
    </p:spTree>
    <p:extLst>
      <p:ext uri="{BB962C8B-B14F-4D97-AF65-F5344CB8AC3E}">
        <p14:creationId xmlns:p14="http://schemas.microsoft.com/office/powerpoint/2010/main" val="12642256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475BC0-C85D-43B8-B8DC-D9ED90EF90C3}"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BA6D17E-60C8-4AF4-9429-7440C82C46C3}" type="slidenum">
              <a:rPr lang="en-IN" smtClean="0"/>
              <a:t>‹#›</a:t>
            </a:fld>
            <a:endParaRPr lang="en-IN"/>
          </a:p>
        </p:txBody>
      </p:sp>
    </p:spTree>
    <p:extLst>
      <p:ext uri="{BB962C8B-B14F-4D97-AF65-F5344CB8AC3E}">
        <p14:creationId xmlns:p14="http://schemas.microsoft.com/office/powerpoint/2010/main" val="737358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1475BC0-C85D-43B8-B8DC-D9ED90EF90C3}" type="datetimeFigureOut">
              <a:rPr lang="en-IN" smtClean="0"/>
              <a:t>08-09-2024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BA6D17E-60C8-4AF4-9429-7440C82C46C3}" type="slidenum">
              <a:rPr lang="en-IN" smtClean="0"/>
              <a:t>‹#›</a:t>
            </a:fld>
            <a:endParaRPr lang="en-IN"/>
          </a:p>
        </p:txBody>
      </p:sp>
    </p:spTree>
    <p:extLst>
      <p:ext uri="{BB962C8B-B14F-4D97-AF65-F5344CB8AC3E}">
        <p14:creationId xmlns:p14="http://schemas.microsoft.com/office/powerpoint/2010/main" val="1611761705"/>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99428-16BE-03E7-202C-332CB7FE7EEB}"/>
              </a:ext>
            </a:extLst>
          </p:cNvPr>
          <p:cNvSpPr>
            <a:spLocks noGrp="1"/>
          </p:cNvSpPr>
          <p:nvPr>
            <p:ph type="ctrTitle" idx="4294967295"/>
          </p:nvPr>
        </p:nvSpPr>
        <p:spPr>
          <a:xfrm>
            <a:off x="2255838" y="2711450"/>
            <a:ext cx="9936162" cy="3221038"/>
          </a:xfrm>
        </p:spPr>
        <p:txBody>
          <a:bodyPr/>
          <a:lstStyle/>
          <a:p>
            <a:r>
              <a:rPr lang="en-IN" sz="2800" dirty="0">
                <a:effectLst/>
                <a:latin typeface="Times New Roman" panose="02020603050405020304" pitchFamily="18" charset="0"/>
                <a:ea typeface="Calibri" panose="020F0502020204030204" pitchFamily="34" charset="0"/>
                <a:cs typeface="Times New Roman" panose="02020603050405020304" pitchFamily="18" charset="0"/>
              </a:rPr>
              <a:t>DESIGN AND IMPLEMENTATION OF AN ONLINE PETITION    MANAGEMENT SYSTEM</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26346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A21B7-C711-9CF6-4BBC-35330D29FF89}"/>
              </a:ext>
            </a:extLst>
          </p:cNvPr>
          <p:cNvSpPr>
            <a:spLocks noGrp="1"/>
          </p:cNvSpPr>
          <p:nvPr>
            <p:ph type="title"/>
          </p:nvPr>
        </p:nvSpPr>
        <p:spPr>
          <a:xfrm>
            <a:off x="64270" y="156238"/>
            <a:ext cx="8596668" cy="132080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490F6BDF-5339-E5D1-BCD4-0091A3463FD1}"/>
              </a:ext>
            </a:extLst>
          </p:cNvPr>
          <p:cNvSpPr>
            <a:spLocks noGrp="1"/>
          </p:cNvSpPr>
          <p:nvPr>
            <p:ph idx="1"/>
          </p:nvPr>
        </p:nvSpPr>
        <p:spPr>
          <a:xfrm>
            <a:off x="375996" y="904010"/>
            <a:ext cx="9162858" cy="6047509"/>
          </a:xfrm>
        </p:spPr>
        <p:txBody>
          <a:bodyPr>
            <a:noAutofit/>
          </a:bodyPr>
          <a:lstStyle/>
          <a:p>
            <a:pPr algn="just">
              <a:lnSpc>
                <a:spcPct val="150000"/>
              </a:lnSpc>
            </a:pPr>
            <a:r>
              <a:rPr lang="en-US" i="1" dirty="0">
                <a:solidFill>
                  <a:srgbClr val="666666"/>
                </a:solidFill>
                <a:effectLst/>
                <a:highlight>
                  <a:srgbClr val="FFFFFF"/>
                </a:highlight>
                <a:latin typeface="Arial" panose="020B0604020202020204" pitchFamily="34" charset="0"/>
                <a:cs typeface="Arial" panose="020B0604020202020204" pitchFamily="34" charset="0"/>
              </a:rPr>
              <a:t>since 2000, various authorities like parliaments and government offices have introduced electronic petitions systems (e-petitions). </a:t>
            </a:r>
          </a:p>
          <a:p>
            <a:pPr algn="just">
              <a:lnSpc>
                <a:spcPct val="150000"/>
              </a:lnSpc>
            </a:pPr>
            <a:r>
              <a:rPr lang="en-US" i="1" dirty="0">
                <a:solidFill>
                  <a:srgbClr val="666666"/>
                </a:solidFill>
                <a:effectLst/>
                <a:highlight>
                  <a:srgbClr val="FFFFFF"/>
                </a:highlight>
                <a:latin typeface="Arial" panose="020B0604020202020204" pitchFamily="34" charset="0"/>
                <a:cs typeface="Arial" panose="020B0604020202020204" pitchFamily="34" charset="0"/>
              </a:rPr>
              <a:t>Compared to most other means of petitions made available by public institutions, e-petitions have moved past the test organization and are portrayed by a significant level of institutionalization and procedural development. </a:t>
            </a:r>
          </a:p>
          <a:p>
            <a:pPr algn="just">
              <a:lnSpc>
                <a:spcPct val="150000"/>
              </a:lnSpc>
            </a:pPr>
            <a:r>
              <a:rPr lang="en-US" i="1" dirty="0">
                <a:solidFill>
                  <a:srgbClr val="666666"/>
                </a:solidFill>
                <a:effectLst/>
                <a:highlight>
                  <a:srgbClr val="FFFFFF"/>
                </a:highlight>
                <a:latin typeface="Arial" panose="020B0604020202020204" pitchFamily="34" charset="0"/>
                <a:cs typeface="Arial" panose="020B0604020202020204" pitchFamily="34" charset="0"/>
              </a:rPr>
              <a:t>This research is proposed to design an e-petitioning system, to help the relationship between public institutions and petitioning, Internet-based. When fully implemented, this will help the public users to be able to use different internet channels to participate and petition government institutions.</a:t>
            </a:r>
          </a:p>
          <a:p>
            <a:pPr algn="just">
              <a:lnSpc>
                <a:spcPct val="150000"/>
              </a:lnSpc>
            </a:pPr>
            <a:r>
              <a:rPr lang="en-US" i="1" dirty="0">
                <a:solidFill>
                  <a:srgbClr val="666666"/>
                </a:solidFill>
                <a:effectLst/>
                <a:highlight>
                  <a:srgbClr val="FFFFFF"/>
                </a:highlight>
                <a:latin typeface="Arial" panose="020B0604020202020204" pitchFamily="34" charset="0"/>
                <a:cs typeface="Arial" panose="020B0604020202020204" pitchFamily="34" charset="0"/>
              </a:rPr>
              <a:t> The implementation of the Online Petition Management system will help improve accountability, organize and ease thousands of manual petitions made across the globe. The proposed system was developed using the HTML &amp; CSS, and the PHP and </a:t>
            </a:r>
            <a:r>
              <a:rPr lang="en-US" i="1" dirty="0" err="1">
                <a:solidFill>
                  <a:srgbClr val="666666"/>
                </a:solidFill>
                <a:effectLst/>
                <a:highlight>
                  <a:srgbClr val="FFFFFF"/>
                </a:highlight>
                <a:latin typeface="Arial" panose="020B0604020202020204" pitchFamily="34" charset="0"/>
                <a:cs typeface="Arial" panose="020B0604020202020204" pitchFamily="34" charset="0"/>
              </a:rPr>
              <a:t>mySQL</a:t>
            </a:r>
            <a:r>
              <a:rPr lang="en-US" i="1" dirty="0">
                <a:solidFill>
                  <a:srgbClr val="666666"/>
                </a:solidFill>
                <a:effectLst/>
                <a:highlight>
                  <a:srgbClr val="FFFFFF"/>
                </a:highlight>
                <a:latin typeface="Arial" panose="020B0604020202020204" pitchFamily="34" charset="0"/>
                <a:cs typeface="Arial" panose="020B0604020202020204" pitchFamily="34" charset="0"/>
              </a:rPr>
              <a:t> programming language.</a:t>
            </a:r>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24067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24365-A337-8046-2A15-906010D17CB7}"/>
              </a:ext>
            </a:extLst>
          </p:cNvPr>
          <p:cNvSpPr>
            <a:spLocks noGrp="1"/>
          </p:cNvSpPr>
          <p:nvPr>
            <p:ph type="title"/>
          </p:nvPr>
        </p:nvSpPr>
        <p:spPr>
          <a:xfrm>
            <a:off x="220134" y="156238"/>
            <a:ext cx="8596668" cy="132080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924CF7F6-9EBD-30C6-9F9B-81D24F9A524A}"/>
              </a:ext>
            </a:extLst>
          </p:cNvPr>
          <p:cNvSpPr>
            <a:spLocks noGrp="1"/>
          </p:cNvSpPr>
          <p:nvPr>
            <p:ph idx="1"/>
          </p:nvPr>
        </p:nvSpPr>
        <p:spPr>
          <a:xfrm>
            <a:off x="386388" y="1069543"/>
            <a:ext cx="8981131" cy="5237739"/>
          </a:xfrm>
        </p:spPr>
        <p:txBody>
          <a:bodyPr>
            <a:normAutofit/>
          </a:bodyPr>
          <a:lstStyle/>
          <a:p>
            <a:pPr algn="just">
              <a:lnSpc>
                <a:spcPct val="150000"/>
              </a:lnSpc>
            </a:pPr>
            <a:r>
              <a:rPr lang="en-US" b="0" i="0" dirty="0">
                <a:solidFill>
                  <a:srgbClr val="666666"/>
                </a:solidFill>
                <a:effectLst/>
                <a:highlight>
                  <a:srgbClr val="FFFFFF"/>
                </a:highlight>
                <a:latin typeface="Arial" panose="020B0604020202020204" pitchFamily="34" charset="0"/>
                <a:cs typeface="Arial" panose="020B0604020202020204" pitchFamily="34" charset="0"/>
              </a:rPr>
              <a:t>The main aim of this research is to Design and Implement an Online Petition management System that will allow citizens in a democratic society send in electronic petitions to assist government / institutional laws for better reforms with the following objectives:</a:t>
            </a:r>
          </a:p>
          <a:p>
            <a:pPr algn="just">
              <a:lnSpc>
                <a:spcPct val="150000"/>
              </a:lnSpc>
              <a:buFont typeface="+mj-lt"/>
              <a:buAutoNum type="arabicPeriod"/>
            </a:pPr>
            <a:r>
              <a:rPr lang="en-US" b="0" i="0" dirty="0">
                <a:solidFill>
                  <a:srgbClr val="444444"/>
                </a:solidFill>
                <a:effectLst/>
                <a:highlight>
                  <a:srgbClr val="FFFFFF"/>
                </a:highlight>
                <a:latin typeface="Arial" panose="020B0604020202020204" pitchFamily="34" charset="0"/>
                <a:cs typeface="Arial" panose="020B0604020202020204" pitchFamily="34" charset="0"/>
              </a:rPr>
              <a:t>Enable Sending in of petitions electronically over the internet.</a:t>
            </a:r>
          </a:p>
          <a:p>
            <a:pPr algn="just">
              <a:lnSpc>
                <a:spcPct val="150000"/>
              </a:lnSpc>
              <a:buFont typeface="+mj-lt"/>
              <a:buAutoNum type="arabicPeriod"/>
            </a:pPr>
            <a:r>
              <a:rPr lang="en-US" b="0" i="0" dirty="0">
                <a:solidFill>
                  <a:srgbClr val="444444"/>
                </a:solidFill>
                <a:effectLst/>
                <a:highlight>
                  <a:srgbClr val="FFFFFF"/>
                </a:highlight>
                <a:latin typeface="Arial" panose="020B0604020202020204" pitchFamily="34" charset="0"/>
                <a:cs typeface="Arial" panose="020B0604020202020204" pitchFamily="34" charset="0"/>
              </a:rPr>
              <a:t>Petitions sent in can be easily managed, as government receive thousands of petitions daily.</a:t>
            </a:r>
          </a:p>
          <a:p>
            <a:pPr algn="just">
              <a:lnSpc>
                <a:spcPct val="150000"/>
              </a:lnSpc>
              <a:buFont typeface="+mj-lt"/>
              <a:buAutoNum type="arabicPeriod"/>
            </a:pPr>
            <a:r>
              <a:rPr lang="en-US" b="0" i="0" dirty="0">
                <a:solidFill>
                  <a:srgbClr val="444444"/>
                </a:solidFill>
                <a:effectLst/>
                <a:highlight>
                  <a:srgbClr val="FFFFFF"/>
                </a:highlight>
                <a:latin typeface="Arial" panose="020B0604020202020204" pitchFamily="34" charset="0"/>
                <a:cs typeface="Arial" panose="020B0604020202020204" pitchFamily="34" charset="0"/>
              </a:rPr>
              <a:t>Increase accountability, better governance among top government institutions and the legislative aim of government.</a:t>
            </a:r>
          </a:p>
          <a:p>
            <a:pPr algn="just">
              <a:lnSpc>
                <a:spcPct val="150000"/>
              </a:lnSpc>
              <a:buFont typeface="+mj-lt"/>
              <a:buAutoNum type="arabicPeriod"/>
            </a:pPr>
            <a:r>
              <a:rPr lang="en-US" b="0" i="0" dirty="0">
                <a:solidFill>
                  <a:srgbClr val="444444"/>
                </a:solidFill>
                <a:effectLst/>
                <a:highlight>
                  <a:srgbClr val="FFFFFF"/>
                </a:highlight>
                <a:latin typeface="Arial" panose="020B0604020202020204" pitchFamily="34" charset="0"/>
                <a:cs typeface="Arial" panose="020B0604020202020204" pitchFamily="34" charset="0"/>
              </a:rPr>
              <a:t>Improve the way petitions are handled and managed to help improve good governance. </a:t>
            </a:r>
          </a:p>
          <a:p>
            <a:endParaRPr lang="en-IN" dirty="0"/>
          </a:p>
        </p:txBody>
      </p:sp>
    </p:spTree>
    <p:extLst>
      <p:ext uri="{BB962C8B-B14F-4D97-AF65-F5344CB8AC3E}">
        <p14:creationId xmlns:p14="http://schemas.microsoft.com/office/powerpoint/2010/main" val="2167013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98FA3-5C64-AD66-63D5-40896597F841}"/>
              </a:ext>
            </a:extLst>
          </p:cNvPr>
          <p:cNvSpPr>
            <a:spLocks noGrp="1"/>
          </p:cNvSpPr>
          <p:nvPr>
            <p:ph type="title"/>
          </p:nvPr>
        </p:nvSpPr>
        <p:spPr>
          <a:xfrm>
            <a:off x="209743" y="156238"/>
            <a:ext cx="8596668" cy="132080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D799B53B-3EF9-5C5F-1440-1943F154784E}"/>
              </a:ext>
            </a:extLst>
          </p:cNvPr>
          <p:cNvSpPr>
            <a:spLocks noGrp="1"/>
          </p:cNvSpPr>
          <p:nvPr>
            <p:ph idx="1"/>
          </p:nvPr>
        </p:nvSpPr>
        <p:spPr>
          <a:xfrm>
            <a:off x="303262" y="1153390"/>
            <a:ext cx="9142074" cy="5839317"/>
          </a:xfrm>
        </p:spPr>
        <p:txBody>
          <a:bodyPr>
            <a:normAutofit/>
          </a:bodyPr>
          <a:lstStyle/>
          <a:p>
            <a:pPr algn="just">
              <a:lnSpc>
                <a:spcPct val="150000"/>
              </a:lnSpc>
            </a:pPr>
            <a:r>
              <a:rPr lang="en-US" dirty="0">
                <a:latin typeface="Arial" panose="020B0604020202020204" pitchFamily="34" charset="0"/>
                <a:cs typeface="Arial" panose="020B0604020202020204" pitchFamily="34" charset="0"/>
              </a:rPr>
              <a:t>Online consultations offered by governments are much more common (e.g., European Commission5 , the Canadian federal government6 ). Yet, compared to e-petitions, e-consultations are usually not codified in law, and can generally be characterized as non-compulsory. </a:t>
            </a:r>
          </a:p>
          <a:p>
            <a:pPr algn="just">
              <a:lnSpc>
                <a:spcPct val="150000"/>
              </a:lnSpc>
            </a:pPr>
            <a:r>
              <a:rPr lang="en-US" dirty="0">
                <a:latin typeface="Arial" panose="020B0604020202020204" pitchFamily="34" charset="0"/>
                <a:cs typeface="Arial" panose="020B0604020202020204" pitchFamily="34" charset="0"/>
              </a:rPr>
              <a:t>In short, e-petitioning has been implemented by a number of public institutions and is in many ways – compared to most other forms of formal e-participation – relatively mature.</a:t>
            </a:r>
          </a:p>
          <a:p>
            <a:pPr algn="just">
              <a:lnSpc>
                <a:spcPct val="150000"/>
              </a:lnSpc>
            </a:pPr>
            <a:r>
              <a:rPr lang="en-US" dirty="0">
                <a:latin typeface="Arial" panose="020B0604020202020204" pitchFamily="34" charset="0"/>
                <a:cs typeface="Arial" panose="020B0604020202020204" pitchFamily="34" charset="0"/>
              </a:rPr>
              <a:t> Against this background, having a closer look at the developments during the past decade in the field of </a:t>
            </a:r>
            <a:r>
              <a:rPr lang="en-US" dirty="0" err="1">
                <a:latin typeface="Arial" panose="020B0604020202020204" pitchFamily="34" charset="0"/>
                <a:cs typeface="Arial" panose="020B0604020202020204" pitchFamily="34" charset="0"/>
              </a:rPr>
              <a:t>epetitioning</a:t>
            </a:r>
            <a:r>
              <a:rPr lang="en-US" dirty="0">
                <a:latin typeface="Arial" panose="020B0604020202020204" pitchFamily="34" charset="0"/>
                <a:cs typeface="Arial" panose="020B0604020202020204" pitchFamily="34" charset="0"/>
              </a:rPr>
              <a:t> seems to be particularly promising if the understanding of the relationship between public institutions and internet-based systems designed to make available additional and/or new channels for political participation is to be improved.</a:t>
            </a:r>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4873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3C7F3-C3CC-A530-3440-2FB0A87828E0}"/>
              </a:ext>
            </a:extLst>
          </p:cNvPr>
          <p:cNvSpPr>
            <a:spLocks noGrp="1"/>
          </p:cNvSpPr>
          <p:nvPr>
            <p:ph type="title"/>
          </p:nvPr>
        </p:nvSpPr>
        <p:spPr>
          <a:xfrm>
            <a:off x="116225" y="156238"/>
            <a:ext cx="8596668" cy="132080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DB8C1066-C170-ED9E-6036-F54F2B951709}"/>
              </a:ext>
            </a:extLst>
          </p:cNvPr>
          <p:cNvSpPr>
            <a:spLocks noGrp="1"/>
          </p:cNvSpPr>
          <p:nvPr>
            <p:ph idx="1"/>
          </p:nvPr>
        </p:nvSpPr>
        <p:spPr>
          <a:xfrm>
            <a:off x="396779" y="976745"/>
            <a:ext cx="8425103" cy="5496791"/>
          </a:xfrm>
        </p:spPr>
        <p:txBody>
          <a:bodyPr>
            <a:normAutofit/>
          </a:bodyPr>
          <a:lstStyle/>
          <a:p>
            <a:pPr algn="just">
              <a:lnSpc>
                <a:spcPct val="170000"/>
              </a:lnSpc>
            </a:pPr>
            <a:r>
              <a:rPr lang="en-US" b="1" dirty="0">
                <a:latin typeface="Arial" panose="020B0604020202020204" pitchFamily="34" charset="0"/>
                <a:cs typeface="Arial" panose="020B0604020202020204" pitchFamily="34" charset="0"/>
              </a:rPr>
              <a:t>Security Risks</a:t>
            </a:r>
            <a:r>
              <a:rPr lang="en-US" dirty="0">
                <a:latin typeface="Arial" panose="020B0604020202020204" pitchFamily="34" charset="0"/>
                <a:cs typeface="Arial" panose="020B0604020202020204" pitchFamily="34" charset="0"/>
              </a:rPr>
              <a:t>:</a:t>
            </a:r>
          </a:p>
          <a:p>
            <a:pPr algn="just">
              <a:lnSpc>
                <a:spcPct val="170000"/>
              </a:lnSpc>
              <a:buFont typeface="Arial" panose="020B0604020202020204" pitchFamily="34" charset="0"/>
              <a:buChar char="•"/>
            </a:pPr>
            <a:r>
              <a:rPr lang="en-US" b="1" dirty="0">
                <a:latin typeface="Arial" panose="020B0604020202020204" pitchFamily="34" charset="0"/>
                <a:cs typeface="Arial" panose="020B0604020202020204" pitchFamily="34" charset="0"/>
              </a:rPr>
              <a:t>Data Privacy</a:t>
            </a:r>
            <a:r>
              <a:rPr lang="en-US" dirty="0">
                <a:latin typeface="Arial" panose="020B0604020202020204" pitchFamily="34" charset="0"/>
                <a:cs typeface="Arial" panose="020B0604020202020204" pitchFamily="34" charset="0"/>
              </a:rPr>
              <a:t>: Handling personal information of petition signers can lead to privacy concerns. A data breach could expose sensitive information.</a:t>
            </a:r>
          </a:p>
          <a:p>
            <a:pPr algn="just">
              <a:lnSpc>
                <a:spcPct val="170000"/>
              </a:lnSpc>
              <a:buFont typeface="Arial" panose="020B0604020202020204" pitchFamily="34" charset="0"/>
              <a:buChar char="•"/>
            </a:pPr>
            <a:r>
              <a:rPr lang="en-US" b="1" dirty="0">
                <a:latin typeface="Arial" panose="020B0604020202020204" pitchFamily="34" charset="0"/>
                <a:cs typeface="Arial" panose="020B0604020202020204" pitchFamily="34" charset="0"/>
              </a:rPr>
              <a:t>Fraudulent Signatures</a:t>
            </a:r>
            <a:r>
              <a:rPr lang="en-US" dirty="0">
                <a:latin typeface="Arial" panose="020B0604020202020204" pitchFamily="34" charset="0"/>
                <a:cs typeface="Arial" panose="020B0604020202020204" pitchFamily="34" charset="0"/>
              </a:rPr>
              <a:t>: Online systems are more susceptible to fraudulent or fake signatures, which can undermine the legitimacy of the petitions.</a:t>
            </a:r>
          </a:p>
          <a:p>
            <a:pPr algn="just">
              <a:lnSpc>
                <a:spcPct val="170000"/>
              </a:lnSpc>
            </a:pPr>
            <a:r>
              <a:rPr lang="en-US" b="1" dirty="0">
                <a:latin typeface="Arial" panose="020B0604020202020204" pitchFamily="34" charset="0"/>
                <a:cs typeface="Arial" panose="020B0604020202020204" pitchFamily="34" charset="0"/>
              </a:rPr>
              <a:t>Technical Issues</a:t>
            </a:r>
            <a:r>
              <a:rPr lang="en-US" dirty="0">
                <a:latin typeface="Arial" panose="020B0604020202020204" pitchFamily="34" charset="0"/>
                <a:cs typeface="Arial" panose="020B0604020202020204" pitchFamily="34" charset="0"/>
              </a:rPr>
              <a:t>:</a:t>
            </a:r>
          </a:p>
          <a:p>
            <a:pPr algn="just">
              <a:lnSpc>
                <a:spcPct val="170000"/>
              </a:lnSpc>
              <a:buFont typeface="Arial" panose="020B0604020202020204" pitchFamily="34" charset="0"/>
              <a:buChar char="•"/>
            </a:pPr>
            <a:r>
              <a:rPr lang="en-US" b="1" dirty="0">
                <a:latin typeface="Arial" panose="020B0604020202020204" pitchFamily="34" charset="0"/>
                <a:cs typeface="Arial" panose="020B0604020202020204" pitchFamily="34" charset="0"/>
              </a:rPr>
              <a:t>System Downtime</a:t>
            </a:r>
            <a:r>
              <a:rPr lang="en-US" dirty="0">
                <a:latin typeface="Arial" panose="020B0604020202020204" pitchFamily="34" charset="0"/>
                <a:cs typeface="Arial" panose="020B0604020202020204" pitchFamily="34" charset="0"/>
              </a:rPr>
              <a:t>: Technical glitches or server issues can prevent users from accessing the system or submitting signatures.</a:t>
            </a:r>
          </a:p>
          <a:p>
            <a:pPr algn="just">
              <a:lnSpc>
                <a:spcPct val="170000"/>
              </a:lnSpc>
              <a:buFont typeface="Arial" panose="020B0604020202020204" pitchFamily="34" charset="0"/>
              <a:buChar char="•"/>
            </a:pPr>
            <a:r>
              <a:rPr lang="en-US" b="1" dirty="0">
                <a:latin typeface="Arial" panose="020B0604020202020204" pitchFamily="34" charset="0"/>
                <a:cs typeface="Arial" panose="020B0604020202020204" pitchFamily="34" charset="0"/>
              </a:rPr>
              <a:t>Compatibility Problems</a:t>
            </a:r>
            <a:r>
              <a:rPr lang="en-US" dirty="0">
                <a:latin typeface="Arial" panose="020B0604020202020204" pitchFamily="34" charset="0"/>
                <a:cs typeface="Arial" panose="020B0604020202020204" pitchFamily="34" charset="0"/>
              </a:rPr>
              <a:t>: The system might not work well across all devices or browsers, potentially limiting access for some users.</a:t>
            </a:r>
          </a:p>
          <a:p>
            <a:endParaRPr lang="en-IN" dirty="0"/>
          </a:p>
        </p:txBody>
      </p:sp>
    </p:spTree>
    <p:extLst>
      <p:ext uri="{BB962C8B-B14F-4D97-AF65-F5344CB8AC3E}">
        <p14:creationId xmlns:p14="http://schemas.microsoft.com/office/powerpoint/2010/main" val="2881843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30289C-D9DB-1A9D-476E-6E1BA081395C}"/>
              </a:ext>
            </a:extLst>
          </p:cNvPr>
          <p:cNvSpPr>
            <a:spLocks noGrp="1"/>
          </p:cNvSpPr>
          <p:nvPr>
            <p:ph idx="4294967295"/>
          </p:nvPr>
        </p:nvSpPr>
        <p:spPr>
          <a:xfrm>
            <a:off x="509155" y="695471"/>
            <a:ext cx="8575531" cy="5133830"/>
          </a:xfrm>
        </p:spPr>
        <p:txBody>
          <a:bodyPr>
            <a:normAutofit lnSpcReduction="10000"/>
          </a:bodyPr>
          <a:lstStyle/>
          <a:p>
            <a:pPr algn="just">
              <a:lnSpc>
                <a:spcPct val="150000"/>
              </a:lnSpc>
            </a:pPr>
            <a:r>
              <a:rPr lang="en-US" b="1" dirty="0">
                <a:latin typeface="Arial" panose="020B0604020202020204" pitchFamily="34" charset="0"/>
                <a:cs typeface="Arial" panose="020B0604020202020204" pitchFamily="34" charset="0"/>
              </a:rPr>
              <a:t>Accessibility and Inclusivity</a:t>
            </a:r>
            <a:r>
              <a:rPr lang="en-US" dirty="0">
                <a:latin typeface="Arial" panose="020B0604020202020204" pitchFamily="34" charset="0"/>
                <a:cs typeface="Arial" panose="020B0604020202020204" pitchFamily="34" charset="0"/>
              </a:rPr>
              <a:t>:</a:t>
            </a: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Digital Divide</a:t>
            </a:r>
            <a:r>
              <a:rPr lang="en-US" dirty="0">
                <a:latin typeface="Arial" panose="020B0604020202020204" pitchFamily="34" charset="0"/>
                <a:cs typeface="Arial" panose="020B0604020202020204" pitchFamily="34" charset="0"/>
              </a:rPr>
              <a:t>: Not everyone has access to the internet or is comfortable using online tools, which can exclude some potential signers.</a:t>
            </a: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Language Barriers</a:t>
            </a:r>
            <a:r>
              <a:rPr lang="en-US" dirty="0">
                <a:latin typeface="Arial" panose="020B0604020202020204" pitchFamily="34" charset="0"/>
                <a:cs typeface="Arial" panose="020B0604020202020204" pitchFamily="34" charset="0"/>
              </a:rPr>
              <a:t>: If the system is not available in multiple languages, it may not be accessible to non-native speakers.</a:t>
            </a:r>
          </a:p>
          <a:p>
            <a:pPr algn="just">
              <a:lnSpc>
                <a:spcPct val="150000"/>
              </a:lnSpc>
            </a:pPr>
            <a:r>
              <a:rPr lang="en-US" b="1" dirty="0">
                <a:latin typeface="Arial" panose="020B0604020202020204" pitchFamily="34" charset="0"/>
                <a:cs typeface="Arial" panose="020B0604020202020204" pitchFamily="34" charset="0"/>
              </a:rPr>
              <a:t>Legal and Regulatory Compliance</a:t>
            </a:r>
            <a:r>
              <a:rPr lang="en-US" dirty="0">
                <a:latin typeface="Arial" panose="020B0604020202020204" pitchFamily="34" charset="0"/>
                <a:cs typeface="Arial" panose="020B0604020202020204" pitchFamily="34" charset="0"/>
              </a:rPr>
              <a:t>:</a:t>
            </a: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Data Protection Laws</a:t>
            </a:r>
            <a:r>
              <a:rPr lang="en-US" dirty="0">
                <a:latin typeface="Arial" panose="020B0604020202020204" pitchFamily="34" charset="0"/>
                <a:cs typeface="Arial" panose="020B0604020202020204" pitchFamily="34" charset="0"/>
              </a:rPr>
              <a:t>: Different jurisdictions have varying regulations regarding data protection (e.g., GDPR, CCPA). Ensuring compliance can be complex and costly.</a:t>
            </a: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Verification Requirements</a:t>
            </a:r>
            <a:r>
              <a:rPr lang="en-US" dirty="0">
                <a:latin typeface="Arial" panose="020B0604020202020204" pitchFamily="34" charset="0"/>
                <a:cs typeface="Arial" panose="020B0604020202020204" pitchFamily="34" charset="0"/>
              </a:rPr>
              <a:t>: Some legal systems require specific verification processes for signatures, which might be challenging to implement online.</a:t>
            </a:r>
          </a:p>
          <a:p>
            <a:endParaRPr lang="en-IN" dirty="0"/>
          </a:p>
        </p:txBody>
      </p:sp>
    </p:spTree>
    <p:extLst>
      <p:ext uri="{BB962C8B-B14F-4D97-AF65-F5344CB8AC3E}">
        <p14:creationId xmlns:p14="http://schemas.microsoft.com/office/powerpoint/2010/main" val="9590116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BE7B4-5753-338A-C61E-20A69F6549DA}"/>
              </a:ext>
            </a:extLst>
          </p:cNvPr>
          <p:cNvSpPr>
            <a:spLocks noGrp="1"/>
          </p:cNvSpPr>
          <p:nvPr>
            <p:ph type="title"/>
          </p:nvPr>
        </p:nvSpPr>
        <p:spPr>
          <a:xfrm>
            <a:off x="105834" y="68493"/>
            <a:ext cx="8596668" cy="132080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94B341A0-A3E6-078F-3343-53BC63CD3F7B}"/>
              </a:ext>
            </a:extLst>
          </p:cNvPr>
          <p:cNvSpPr>
            <a:spLocks noGrp="1"/>
          </p:cNvSpPr>
          <p:nvPr>
            <p:ph idx="1"/>
          </p:nvPr>
        </p:nvSpPr>
        <p:spPr>
          <a:xfrm>
            <a:off x="417561" y="976025"/>
            <a:ext cx="9017384" cy="5813482"/>
          </a:xfrm>
        </p:spPr>
        <p:txBody>
          <a:bodyPr>
            <a:normAutofit/>
          </a:bodyPr>
          <a:lstStyle/>
          <a:p>
            <a:pPr algn="just">
              <a:lnSpc>
                <a:spcPct val="150000"/>
              </a:lnSpc>
            </a:pPr>
            <a:r>
              <a:rPr lang="en-US" dirty="0">
                <a:latin typeface="Arial" panose="020B0604020202020204" pitchFamily="34" charset="0"/>
                <a:cs typeface="Arial" panose="020B0604020202020204" pitchFamily="34" charset="0"/>
              </a:rPr>
              <a:t>The online petition management system (OPMS) is designed to facilitate the creation, management, and promotion of petitions with efficiency and ease. At its core, the system will include a </a:t>
            </a:r>
            <a:r>
              <a:rPr lang="en-US" b="1" dirty="0">
                <a:latin typeface="Arial" panose="020B0604020202020204" pitchFamily="34" charset="0"/>
                <a:cs typeface="Arial" panose="020B0604020202020204" pitchFamily="34" charset="0"/>
              </a:rPr>
              <a:t>User Management Module</a:t>
            </a:r>
            <a:r>
              <a:rPr lang="en-US" dirty="0">
                <a:latin typeface="Arial" panose="020B0604020202020204" pitchFamily="34" charset="0"/>
                <a:cs typeface="Arial" panose="020B0604020202020204" pitchFamily="34" charset="0"/>
              </a:rPr>
              <a:t> for handling user registrations, logins, and roles, ensuring secure and personalized access.</a:t>
            </a:r>
          </a:p>
          <a:p>
            <a:pPr algn="just">
              <a:lnSpc>
                <a:spcPct val="150000"/>
              </a:lnSpc>
            </a:pPr>
            <a:r>
              <a:rPr lang="en-US" dirty="0">
                <a:latin typeface="Arial" panose="020B0604020202020204" pitchFamily="34" charset="0"/>
                <a:cs typeface="Arial" panose="020B0604020202020204" pitchFamily="34" charset="0"/>
              </a:rPr>
              <a:t> The </a:t>
            </a:r>
            <a:r>
              <a:rPr lang="en-US" b="1" dirty="0">
                <a:latin typeface="Arial" panose="020B0604020202020204" pitchFamily="34" charset="0"/>
                <a:cs typeface="Arial" panose="020B0604020202020204" pitchFamily="34" charset="0"/>
              </a:rPr>
              <a:t>Petition Management Module</a:t>
            </a:r>
            <a:r>
              <a:rPr lang="en-US" dirty="0">
                <a:latin typeface="Arial" panose="020B0604020202020204" pitchFamily="34" charset="0"/>
                <a:cs typeface="Arial" panose="020B0604020202020204" pitchFamily="34" charset="0"/>
              </a:rPr>
              <a:t> will allow users to create, customize, and manage petitions, supporting features like multimedia integration and draft saving.</a:t>
            </a:r>
          </a:p>
          <a:p>
            <a:pPr algn="just">
              <a:lnSpc>
                <a:spcPct val="150000"/>
              </a:lnSpc>
            </a:pPr>
            <a:r>
              <a:rPr lang="en-US" dirty="0">
                <a:latin typeface="Arial" panose="020B0604020202020204" pitchFamily="34" charset="0"/>
                <a:cs typeface="Arial" panose="020B0604020202020204" pitchFamily="34" charset="0"/>
              </a:rPr>
              <a:t> For </a:t>
            </a:r>
            <a:r>
              <a:rPr lang="en-US" b="1" dirty="0">
                <a:latin typeface="Arial" panose="020B0604020202020204" pitchFamily="34" charset="0"/>
                <a:cs typeface="Arial" panose="020B0604020202020204" pitchFamily="34" charset="0"/>
              </a:rPr>
              <a:t>Signature Collection and Verification</a:t>
            </a:r>
            <a:r>
              <a:rPr lang="en-US" dirty="0">
                <a:latin typeface="Arial" panose="020B0604020202020204" pitchFamily="34" charset="0"/>
                <a:cs typeface="Arial" panose="020B0604020202020204" pitchFamily="34" charset="0"/>
              </a:rPr>
              <a:t>, the system will provide mechanisms to gather signatures online, with built-in verification processes to ensure authenticity and prevent fraud.</a:t>
            </a:r>
          </a:p>
          <a:p>
            <a:pPr algn="just">
              <a:lnSpc>
                <a:spcPct val="150000"/>
              </a:lnSpc>
            </a:pPr>
            <a:r>
              <a:rPr lang="en-US" dirty="0">
                <a:latin typeface="Arial" panose="020B0604020202020204" pitchFamily="34" charset="0"/>
                <a:cs typeface="Arial" panose="020B0604020202020204" pitchFamily="34" charset="0"/>
              </a:rPr>
              <a:t>Data handling will be streamlined through the </a:t>
            </a:r>
            <a:r>
              <a:rPr lang="en-US" b="1" dirty="0">
                <a:latin typeface="Arial" panose="020B0604020202020204" pitchFamily="34" charset="0"/>
                <a:cs typeface="Arial" panose="020B0604020202020204" pitchFamily="34" charset="0"/>
              </a:rPr>
              <a:t>Data Management Module</a:t>
            </a:r>
            <a:r>
              <a:rPr lang="en-US" dirty="0">
                <a:latin typeface="Arial" panose="020B0604020202020204" pitchFamily="34" charset="0"/>
                <a:cs typeface="Arial" panose="020B0604020202020204" pitchFamily="34" charset="0"/>
              </a:rPr>
              <a:t>, which will securely store all petition and user information, incorporating data encryption and regular backups.</a:t>
            </a:r>
          </a:p>
          <a:p>
            <a:endParaRPr lang="en-IN" dirty="0"/>
          </a:p>
        </p:txBody>
      </p:sp>
    </p:spTree>
    <p:extLst>
      <p:ext uri="{BB962C8B-B14F-4D97-AF65-F5344CB8AC3E}">
        <p14:creationId xmlns:p14="http://schemas.microsoft.com/office/powerpoint/2010/main" val="17901047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00DE8-F4A2-86E1-076A-90460AF97B73}"/>
              </a:ext>
            </a:extLst>
          </p:cNvPr>
          <p:cNvSpPr>
            <a:spLocks noGrp="1"/>
          </p:cNvSpPr>
          <p:nvPr>
            <p:ph type="title"/>
          </p:nvPr>
        </p:nvSpPr>
        <p:spPr>
          <a:xfrm>
            <a:off x="188962" y="156238"/>
            <a:ext cx="8596668" cy="1320800"/>
          </a:xfrm>
        </p:spPr>
        <p:txBody>
          <a:bodyPr/>
          <a:lstStyle/>
          <a:p>
            <a:r>
              <a:rPr lang="en-US" sz="3600" dirty="0"/>
              <a:t>Advantage</a:t>
            </a:r>
            <a:endParaRPr lang="en-IN" dirty="0"/>
          </a:p>
        </p:txBody>
      </p:sp>
      <p:sp>
        <p:nvSpPr>
          <p:cNvPr id="3" name="Content Placeholder 2">
            <a:extLst>
              <a:ext uri="{FF2B5EF4-FFF2-40B4-BE49-F238E27FC236}">
                <a16:creationId xmlns:a16="http://schemas.microsoft.com/office/drawing/2014/main" id="{99E9103D-C71C-703A-B573-329C8BCB5635}"/>
              </a:ext>
            </a:extLst>
          </p:cNvPr>
          <p:cNvSpPr>
            <a:spLocks noGrp="1"/>
          </p:cNvSpPr>
          <p:nvPr>
            <p:ph idx="1"/>
          </p:nvPr>
        </p:nvSpPr>
        <p:spPr>
          <a:xfrm>
            <a:off x="374073" y="1111107"/>
            <a:ext cx="8827192" cy="5196175"/>
          </a:xfrm>
        </p:spPr>
        <p:txBody>
          <a:bodyPr/>
          <a:lstStyle/>
          <a:p>
            <a:pPr algn="just">
              <a:lnSpc>
                <a:spcPct val="150000"/>
              </a:lnSpc>
            </a:pPr>
            <a:r>
              <a:rPr lang="en-US" b="1" dirty="0">
                <a:latin typeface="Arial" panose="020B0604020202020204" pitchFamily="34" charset="0"/>
                <a:cs typeface="Arial" panose="020B0604020202020204" pitchFamily="34" charset="0"/>
              </a:rPr>
              <a:t>Wider Reach and Accessibility</a:t>
            </a:r>
            <a:r>
              <a:rPr lang="en-US" dirty="0">
                <a:latin typeface="Arial" panose="020B0604020202020204" pitchFamily="34" charset="0"/>
                <a:cs typeface="Arial" panose="020B0604020202020204" pitchFamily="34" charset="0"/>
              </a:rPr>
              <a:t>:</a:t>
            </a: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Global Participation</a:t>
            </a:r>
            <a:r>
              <a:rPr lang="en-US" dirty="0">
                <a:latin typeface="Arial" panose="020B0604020202020204" pitchFamily="34" charset="0"/>
                <a:cs typeface="Arial" panose="020B0604020202020204" pitchFamily="34" charset="0"/>
              </a:rPr>
              <a:t>: People from all over the world can sign and support petitions, increasing the reach beyond local or national boundaries.</a:t>
            </a: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Convenience</a:t>
            </a:r>
            <a:r>
              <a:rPr lang="en-US" dirty="0">
                <a:latin typeface="Arial" panose="020B0604020202020204" pitchFamily="34" charset="0"/>
                <a:cs typeface="Arial" panose="020B0604020202020204" pitchFamily="34" charset="0"/>
              </a:rPr>
              <a:t>: Users can sign petitions anytime and from anywhere with internet access, making it easier to participate without physical constraints.</a:t>
            </a:r>
          </a:p>
          <a:p>
            <a:pPr algn="just">
              <a:lnSpc>
                <a:spcPct val="150000"/>
              </a:lnSpc>
            </a:pPr>
            <a:r>
              <a:rPr lang="en-US" b="1" dirty="0">
                <a:latin typeface="Arial" panose="020B0604020202020204" pitchFamily="34" charset="0"/>
                <a:cs typeface="Arial" panose="020B0604020202020204" pitchFamily="34" charset="0"/>
              </a:rPr>
              <a:t>Efficiency and Speed</a:t>
            </a:r>
            <a:r>
              <a:rPr lang="en-US" dirty="0">
                <a:latin typeface="Arial" panose="020B0604020202020204" pitchFamily="34" charset="0"/>
                <a:cs typeface="Arial" panose="020B0604020202020204" pitchFamily="34" charset="0"/>
              </a:rPr>
              <a:t>:</a:t>
            </a: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Immediate Collection</a:t>
            </a:r>
            <a:r>
              <a:rPr lang="en-US" dirty="0">
                <a:latin typeface="Arial" panose="020B0604020202020204" pitchFamily="34" charset="0"/>
                <a:cs typeface="Arial" panose="020B0604020202020204" pitchFamily="34" charset="0"/>
              </a:rPr>
              <a:t>: Petitions can collect signatures in real-time, speeding up the process compared to traditional paper-based methods.</a:t>
            </a: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Automated Processes</a:t>
            </a:r>
            <a:r>
              <a:rPr lang="en-US" dirty="0">
                <a:latin typeface="Arial" panose="020B0604020202020204" pitchFamily="34" charset="0"/>
                <a:cs typeface="Arial" panose="020B0604020202020204" pitchFamily="34" charset="0"/>
              </a:rPr>
              <a:t>: Automated tools can handle tasks such as verification, data collection, and reporting, reducing administrative workload.</a:t>
            </a:r>
          </a:p>
          <a:p>
            <a:endParaRPr lang="en-IN" dirty="0"/>
          </a:p>
        </p:txBody>
      </p:sp>
    </p:spTree>
    <p:extLst>
      <p:ext uri="{BB962C8B-B14F-4D97-AF65-F5344CB8AC3E}">
        <p14:creationId xmlns:p14="http://schemas.microsoft.com/office/powerpoint/2010/main" val="59114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F42BBD-317B-42A3-C98D-F75F0A3E52CF}"/>
              </a:ext>
            </a:extLst>
          </p:cNvPr>
          <p:cNvSpPr>
            <a:spLocks noGrp="1"/>
          </p:cNvSpPr>
          <p:nvPr>
            <p:ph idx="4294967295"/>
          </p:nvPr>
        </p:nvSpPr>
        <p:spPr>
          <a:xfrm>
            <a:off x="426028" y="467230"/>
            <a:ext cx="8655627" cy="5923540"/>
          </a:xfrm>
        </p:spPr>
        <p:txBody>
          <a:bodyPr/>
          <a:lstStyle/>
          <a:p>
            <a:pPr algn="just">
              <a:lnSpc>
                <a:spcPct val="150000"/>
              </a:lnSpc>
            </a:pPr>
            <a:r>
              <a:rPr lang="en-US" b="1" dirty="0">
                <a:latin typeface="Arial" panose="020B0604020202020204" pitchFamily="34" charset="0"/>
                <a:cs typeface="Arial" panose="020B0604020202020204" pitchFamily="34" charset="0"/>
              </a:rPr>
              <a:t>Cost-Effectiveness</a:t>
            </a:r>
            <a:r>
              <a:rPr lang="en-US" dirty="0">
                <a:latin typeface="Arial" panose="020B0604020202020204" pitchFamily="34" charset="0"/>
                <a:cs typeface="Arial" panose="020B0604020202020204" pitchFamily="34" charset="0"/>
              </a:rPr>
              <a:t>:</a:t>
            </a: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Reduced Costs</a:t>
            </a:r>
            <a:r>
              <a:rPr lang="en-US" dirty="0">
                <a:latin typeface="Arial" panose="020B0604020202020204" pitchFamily="34" charset="0"/>
                <a:cs typeface="Arial" panose="020B0604020202020204" pitchFamily="34" charset="0"/>
              </a:rPr>
              <a:t>: Online systems can significantly lower the costs associated with printing, distributing, and managing paper petitions.</a:t>
            </a: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Scalable Solutions</a:t>
            </a:r>
            <a:r>
              <a:rPr lang="en-US" dirty="0">
                <a:latin typeface="Arial" panose="020B0604020202020204" pitchFamily="34" charset="0"/>
                <a:cs typeface="Arial" panose="020B0604020202020204" pitchFamily="34" charset="0"/>
              </a:rPr>
              <a:t>: The system can easily scale to handle increasing numbers of users and signatures without substantial additional costs.</a:t>
            </a:r>
          </a:p>
          <a:p>
            <a:pPr algn="just">
              <a:lnSpc>
                <a:spcPct val="150000"/>
              </a:lnSpc>
            </a:pPr>
            <a:r>
              <a:rPr lang="en-US" b="1" dirty="0">
                <a:latin typeface="Arial" panose="020B0604020202020204" pitchFamily="34" charset="0"/>
                <a:cs typeface="Arial" panose="020B0604020202020204" pitchFamily="34" charset="0"/>
              </a:rPr>
              <a:t>Data Management and Analysis</a:t>
            </a:r>
            <a:r>
              <a:rPr lang="en-US" dirty="0">
                <a:latin typeface="Arial" panose="020B0604020202020204" pitchFamily="34" charset="0"/>
                <a:cs typeface="Arial" panose="020B0604020202020204" pitchFamily="34" charset="0"/>
              </a:rPr>
              <a:t>:</a:t>
            </a: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Centralized Database</a:t>
            </a:r>
            <a:r>
              <a:rPr lang="en-US" dirty="0">
                <a:latin typeface="Arial" panose="020B0604020202020204" pitchFamily="34" charset="0"/>
                <a:cs typeface="Arial" panose="020B0604020202020204" pitchFamily="34" charset="0"/>
              </a:rPr>
              <a:t>: All signatures and related data are stored in a centralized system, making it easier to manage and analyze.</a:t>
            </a: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Advanced Analytics</a:t>
            </a:r>
            <a:r>
              <a:rPr lang="en-US" dirty="0">
                <a:latin typeface="Arial" panose="020B0604020202020204" pitchFamily="34" charset="0"/>
                <a:cs typeface="Arial" panose="020B0604020202020204" pitchFamily="34" charset="0"/>
              </a:rPr>
              <a:t>: The system can provide insights into demographics, geographic distribution, and other trends, helping to better understand the support base.</a:t>
            </a:r>
          </a:p>
          <a:p>
            <a:pPr>
              <a:buFont typeface="Arial" panose="020B0604020202020204" pitchFamily="34" charset="0"/>
              <a:buChar char="•"/>
            </a:pPr>
            <a:endParaRPr lang="en-US" dirty="0"/>
          </a:p>
        </p:txBody>
      </p:sp>
    </p:spTree>
    <p:extLst>
      <p:ext uri="{BB962C8B-B14F-4D97-AF65-F5344CB8AC3E}">
        <p14:creationId xmlns:p14="http://schemas.microsoft.com/office/powerpoint/2010/main" val="26023341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29A4D-3879-CF3B-3FEE-80572FA80572}"/>
              </a:ext>
            </a:extLst>
          </p:cNvPr>
          <p:cNvSpPr>
            <a:spLocks noGrp="1"/>
          </p:cNvSpPr>
          <p:nvPr>
            <p:ph type="title"/>
          </p:nvPr>
        </p:nvSpPr>
        <p:spPr>
          <a:xfrm>
            <a:off x="74662" y="0"/>
            <a:ext cx="8596668" cy="132080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4D345574-6AA7-0A3D-A80D-25AF961CCCC4}"/>
              </a:ext>
            </a:extLst>
          </p:cNvPr>
          <p:cNvSpPr>
            <a:spLocks noGrp="1"/>
          </p:cNvSpPr>
          <p:nvPr>
            <p:ph idx="1"/>
          </p:nvPr>
        </p:nvSpPr>
        <p:spPr>
          <a:xfrm>
            <a:off x="332510" y="623456"/>
            <a:ext cx="9382990" cy="6234544"/>
          </a:xfrm>
        </p:spPr>
        <p:txBody>
          <a:bodyPr>
            <a:noAutofit/>
          </a:bodyPr>
          <a:lstStyle/>
          <a:p>
            <a:pPr algn="just">
              <a:lnSpc>
                <a:spcPct val="150000"/>
              </a:lnSpc>
            </a:pPr>
            <a:r>
              <a:rPr lang="en-US" dirty="0">
                <a:latin typeface="Arial" panose="020B0604020202020204" pitchFamily="34" charset="0"/>
                <a:cs typeface="Arial" panose="020B0604020202020204" pitchFamily="34" charset="0"/>
              </a:rPr>
              <a:t>During the course of the centuries, this communication channel between subjects and rulers was continuously adjusted to changing political and social circumstances and needs. </a:t>
            </a:r>
          </a:p>
          <a:p>
            <a:pPr algn="just">
              <a:lnSpc>
                <a:spcPct val="150000"/>
              </a:lnSpc>
            </a:pPr>
            <a:r>
              <a:rPr lang="en-US" dirty="0">
                <a:latin typeface="Arial" panose="020B0604020202020204" pitchFamily="34" charset="0"/>
                <a:cs typeface="Arial" panose="020B0604020202020204" pitchFamily="34" charset="0"/>
              </a:rPr>
              <a:t>The most recent developments of the political opportunity to submit petitions are closely related to the rise of the internet as a medium of mass communication. Among the numerous possibilities to offer formal online participation channels to citizens, </a:t>
            </a:r>
            <a:r>
              <a:rPr lang="en-US" dirty="0" err="1">
                <a:latin typeface="Arial" panose="020B0604020202020204" pitchFamily="34" charset="0"/>
                <a:cs typeface="Arial" panose="020B0604020202020204" pitchFamily="34" charset="0"/>
              </a:rPr>
              <a:t>epetitions</a:t>
            </a:r>
            <a:r>
              <a:rPr lang="en-US" dirty="0">
                <a:latin typeface="Arial" panose="020B0604020202020204" pitchFamily="34" charset="0"/>
                <a:cs typeface="Arial" panose="020B0604020202020204" pitchFamily="34" charset="0"/>
              </a:rPr>
              <a:t> were clearly at the forefront of official, fully operational e-democracy activities of governments and parliaments. </a:t>
            </a:r>
          </a:p>
          <a:p>
            <a:pPr algn="just">
              <a:lnSpc>
                <a:spcPct val="150000"/>
              </a:lnSpc>
            </a:pPr>
            <a:r>
              <a:rPr lang="en-US" dirty="0">
                <a:latin typeface="Arial" panose="020B0604020202020204" pitchFamily="34" charset="0"/>
                <a:cs typeface="Arial" panose="020B0604020202020204" pitchFamily="34" charset="0"/>
              </a:rPr>
              <a:t>In 2000, the Scottish e-petitioner was the first e-petition system to be established by an elected parliament. Two years later, another regional parliament, the Parliament of Queensland, followed suit by designing an e-petition system of its own. </a:t>
            </a:r>
          </a:p>
          <a:p>
            <a:pPr algn="just">
              <a:lnSpc>
                <a:spcPct val="150000"/>
              </a:lnSpc>
            </a:pPr>
            <a:r>
              <a:rPr lang="en-US" dirty="0">
                <a:latin typeface="Arial" panose="020B0604020202020204" pitchFamily="34" charset="0"/>
                <a:cs typeface="Arial" panose="020B0604020202020204" pitchFamily="34" charset="0"/>
              </a:rPr>
              <a:t>Since 2005, Germany’s Federal Parliament, the Bundestag, is operating an e-petition system similar to the Scottish one. And at the local level, over a dozen Norwegian municipalities are offering e-petitions to their citizens since 2005.</a:t>
            </a:r>
            <a:endParaRPr lang="en-IN" dirty="0">
              <a:latin typeface="Arial" panose="020B0604020202020204" pitchFamily="34" charset="0"/>
              <a:cs typeface="Arial" panose="020B0604020202020204" pitchFamily="34" charset="0"/>
            </a:endParaRPr>
          </a:p>
          <a:p>
            <a:pPr algn="just">
              <a:lnSpc>
                <a:spcPct val="150000"/>
              </a:lnSpc>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896760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BDCE90-FCBB-0B3D-6056-39E381B7C235}"/>
              </a:ext>
            </a:extLst>
          </p:cNvPr>
          <p:cNvSpPr>
            <a:spLocks noGrp="1"/>
          </p:cNvSpPr>
          <p:nvPr>
            <p:ph idx="4294967295"/>
          </p:nvPr>
        </p:nvSpPr>
        <p:spPr>
          <a:xfrm>
            <a:off x="519546" y="394855"/>
            <a:ext cx="8510154" cy="6172199"/>
          </a:xfrm>
        </p:spPr>
        <p:txBody>
          <a:bodyPr>
            <a:normAutofit/>
          </a:bodyPr>
          <a:lstStyle/>
          <a:p>
            <a:pPr algn="just">
              <a:lnSpc>
                <a:spcPct val="150000"/>
              </a:lnSpc>
            </a:pPr>
            <a:r>
              <a:rPr lang="en-US" dirty="0">
                <a:latin typeface="Arial" panose="020B0604020202020204" pitchFamily="34" charset="0"/>
                <a:cs typeface="Arial" panose="020B0604020202020204" pitchFamily="34" charset="0"/>
              </a:rPr>
              <a:t>Since 2005, Germany’s Federal Parliament, the Bundestag, is operating an e-petition system similar to the Scottish one. And at the local level, over a dozen Norwegian municipalities are offering e-petitions to their citizens since 2005.</a:t>
            </a:r>
            <a:endParaRPr lang="en-IN" dirty="0">
              <a:latin typeface="Arial" panose="020B0604020202020204" pitchFamily="34" charset="0"/>
              <a:cs typeface="Arial" panose="020B0604020202020204" pitchFamily="34" charset="0"/>
            </a:endParaRPr>
          </a:p>
          <a:p>
            <a:pPr algn="just">
              <a:lnSpc>
                <a:spcPct val="150000"/>
              </a:lnSpc>
            </a:pPr>
            <a:r>
              <a:rPr lang="en-US" dirty="0">
                <a:latin typeface="Arial" panose="020B0604020202020204" pitchFamily="34" charset="0"/>
                <a:cs typeface="Arial" panose="020B0604020202020204" pitchFamily="34" charset="0"/>
              </a:rPr>
              <a:t>.Moreover, the British Parliament in London is also seriously thinking about implementing an e-petition system in the near future (House of Commons 2008). </a:t>
            </a:r>
          </a:p>
          <a:p>
            <a:pPr algn="just">
              <a:lnSpc>
                <a:spcPct val="150000"/>
              </a:lnSpc>
            </a:pPr>
            <a:r>
              <a:rPr lang="en-US" dirty="0">
                <a:latin typeface="Arial" panose="020B0604020202020204" pitchFamily="34" charset="0"/>
                <a:cs typeface="Arial" panose="020B0604020202020204" pitchFamily="34" charset="0"/>
              </a:rPr>
              <a:t>But not only parliaments, also governments started to follow this path: The probably most famous example – and a highly controversial one at the same time – is the British Prime Minister’s e-petition system which started in 2006.</a:t>
            </a:r>
          </a:p>
          <a:p>
            <a:pPr algn="just">
              <a:lnSpc>
                <a:spcPct val="150000"/>
              </a:lnSpc>
            </a:pPr>
            <a:r>
              <a:rPr lang="en-US" dirty="0">
                <a:latin typeface="Arial" panose="020B0604020202020204" pitchFamily="34" charset="0"/>
                <a:cs typeface="Arial" panose="020B0604020202020204" pitchFamily="34" charset="0"/>
              </a:rPr>
              <a:t>1 This list could be continued with a number of other examples, such as the e-petition systems of the European Parliament2 or in South Korea3 .</a:t>
            </a:r>
          </a:p>
          <a:p>
            <a:endParaRPr lang="en-IN" dirty="0"/>
          </a:p>
        </p:txBody>
      </p:sp>
    </p:spTree>
    <p:extLst>
      <p:ext uri="{BB962C8B-B14F-4D97-AF65-F5344CB8AC3E}">
        <p14:creationId xmlns:p14="http://schemas.microsoft.com/office/powerpoint/2010/main" val="37430370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132F1-A859-4B29-6391-ECBB19B69B57}"/>
              </a:ext>
            </a:extLst>
          </p:cNvPr>
          <p:cNvSpPr>
            <a:spLocks noGrp="1"/>
          </p:cNvSpPr>
          <p:nvPr>
            <p:ph type="title"/>
          </p:nvPr>
        </p:nvSpPr>
        <p:spPr>
          <a:xfrm>
            <a:off x="303261" y="381000"/>
            <a:ext cx="8596668" cy="1320800"/>
          </a:xfrm>
        </p:spPr>
        <p:txBody>
          <a:bodyPr/>
          <a:lstStyle/>
          <a:p>
            <a:r>
              <a:rPr lang="en-IN" dirty="0"/>
              <a:t>MODULES</a:t>
            </a:r>
          </a:p>
        </p:txBody>
      </p:sp>
      <p:sp>
        <p:nvSpPr>
          <p:cNvPr id="3" name="Content Placeholder 2">
            <a:extLst>
              <a:ext uri="{FF2B5EF4-FFF2-40B4-BE49-F238E27FC236}">
                <a16:creationId xmlns:a16="http://schemas.microsoft.com/office/drawing/2014/main" id="{26B2A831-49D4-9BAF-84DA-DB4EB5EAC2E9}"/>
              </a:ext>
            </a:extLst>
          </p:cNvPr>
          <p:cNvSpPr>
            <a:spLocks noGrp="1"/>
          </p:cNvSpPr>
          <p:nvPr>
            <p:ph idx="1"/>
          </p:nvPr>
        </p:nvSpPr>
        <p:spPr>
          <a:xfrm>
            <a:off x="791634" y="1488613"/>
            <a:ext cx="8596668" cy="3880773"/>
          </a:xfrm>
        </p:spPr>
        <p:txBody>
          <a:bodyPr>
            <a:normAutofit/>
          </a:bodyPr>
          <a:lstStyle/>
          <a:p>
            <a:pPr algn="just">
              <a:lnSpc>
                <a:spcPct val="150000"/>
              </a:lnSpc>
            </a:pPr>
            <a:r>
              <a:rPr lang="en-IN" sz="2400" b="1" dirty="0">
                <a:latin typeface="Arial" panose="020B0604020202020204" pitchFamily="34" charset="0"/>
                <a:cs typeface="Arial" panose="020B0604020202020204" pitchFamily="34" charset="0"/>
              </a:rPr>
              <a:t>User Management Module</a:t>
            </a:r>
          </a:p>
          <a:p>
            <a:pPr algn="just">
              <a:lnSpc>
                <a:spcPct val="150000"/>
              </a:lnSpc>
            </a:pPr>
            <a:r>
              <a:rPr lang="en-IN" sz="2400" b="1" dirty="0">
                <a:latin typeface="Arial" panose="020B0604020202020204" pitchFamily="34" charset="0"/>
                <a:cs typeface="Arial" panose="020B0604020202020204" pitchFamily="34" charset="0"/>
              </a:rPr>
              <a:t>Petition Management Module</a:t>
            </a:r>
          </a:p>
          <a:p>
            <a:pPr algn="just">
              <a:lnSpc>
                <a:spcPct val="150000"/>
              </a:lnSpc>
            </a:pPr>
            <a:r>
              <a:rPr lang="en-IN" sz="2400" b="1" dirty="0">
                <a:latin typeface="Arial" panose="020B0604020202020204" pitchFamily="34" charset="0"/>
                <a:cs typeface="Arial" panose="020B0604020202020204" pitchFamily="34" charset="0"/>
              </a:rPr>
              <a:t>Signature Collection and Verification Module</a:t>
            </a:r>
          </a:p>
          <a:p>
            <a:pPr algn="just">
              <a:lnSpc>
                <a:spcPct val="150000"/>
              </a:lnSpc>
            </a:pPr>
            <a:r>
              <a:rPr lang="en-IN" sz="2400" b="1" dirty="0">
                <a:latin typeface="Arial" panose="020B0604020202020204" pitchFamily="34" charset="0"/>
                <a:cs typeface="Arial" panose="020B0604020202020204" pitchFamily="34" charset="0"/>
              </a:rPr>
              <a:t>Data Management Module</a:t>
            </a:r>
          </a:p>
        </p:txBody>
      </p:sp>
    </p:spTree>
    <p:extLst>
      <p:ext uri="{BB962C8B-B14F-4D97-AF65-F5344CB8AC3E}">
        <p14:creationId xmlns:p14="http://schemas.microsoft.com/office/powerpoint/2010/main" val="32417649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16081-C5A4-90FE-95C2-621BCDAD00E4}"/>
              </a:ext>
            </a:extLst>
          </p:cNvPr>
          <p:cNvSpPr>
            <a:spLocks noGrp="1"/>
          </p:cNvSpPr>
          <p:nvPr>
            <p:ph type="title"/>
          </p:nvPr>
        </p:nvSpPr>
        <p:spPr>
          <a:xfrm>
            <a:off x="230524" y="235528"/>
            <a:ext cx="8596668" cy="1320800"/>
          </a:xfrm>
        </p:spPr>
        <p:txBody>
          <a:bodyPr/>
          <a:lstStyle/>
          <a:p>
            <a:r>
              <a:rPr lang="en-IN" sz="3600" b="1" dirty="0">
                <a:latin typeface="Arial" panose="020B0604020202020204" pitchFamily="34" charset="0"/>
                <a:cs typeface="Arial" panose="020B0604020202020204" pitchFamily="34" charset="0"/>
              </a:rPr>
              <a:t>User Management Module</a:t>
            </a:r>
            <a:br>
              <a:rPr lang="en-IN" sz="3600" b="1" dirty="0">
                <a:latin typeface="Arial" panose="020B0604020202020204" pitchFamily="34" charset="0"/>
                <a:cs typeface="Arial" panose="020B0604020202020204" pitchFamily="34" charset="0"/>
              </a:rPr>
            </a:br>
            <a:endParaRPr lang="en-IN" dirty="0"/>
          </a:p>
        </p:txBody>
      </p:sp>
      <p:sp>
        <p:nvSpPr>
          <p:cNvPr id="3" name="Content Placeholder 2">
            <a:extLst>
              <a:ext uri="{FF2B5EF4-FFF2-40B4-BE49-F238E27FC236}">
                <a16:creationId xmlns:a16="http://schemas.microsoft.com/office/drawing/2014/main" id="{24943F07-3695-FB69-B64C-9420AF7E7A4F}"/>
              </a:ext>
            </a:extLst>
          </p:cNvPr>
          <p:cNvSpPr>
            <a:spLocks noGrp="1"/>
          </p:cNvSpPr>
          <p:nvPr>
            <p:ph idx="1"/>
          </p:nvPr>
        </p:nvSpPr>
        <p:spPr>
          <a:xfrm>
            <a:off x="770852" y="1017590"/>
            <a:ext cx="8596668" cy="3880773"/>
          </a:xfrm>
        </p:spPr>
        <p:txBody>
          <a:bodyPr/>
          <a:lstStyle/>
          <a:p>
            <a:pPr marL="0" indent="0" algn="just">
              <a:lnSpc>
                <a:spcPct val="150000"/>
              </a:lnSpc>
              <a:buNone/>
            </a:pPr>
            <a:endParaRPr lang="en-IN" b="1" dirty="0">
              <a:latin typeface="Arial" panose="020B0604020202020204" pitchFamily="34" charset="0"/>
              <a:cs typeface="Arial" panose="020B0604020202020204" pitchFamily="34" charset="0"/>
            </a:endParaRPr>
          </a:p>
          <a:p>
            <a:pPr algn="just">
              <a:lnSpc>
                <a:spcPct val="150000"/>
              </a:lnSpc>
              <a:buFont typeface="Arial" panose="020B0604020202020204" pitchFamily="34" charset="0"/>
              <a:buChar char="•"/>
            </a:pPr>
            <a:r>
              <a:rPr lang="en-IN" b="1" dirty="0">
                <a:latin typeface="Arial" panose="020B0604020202020204" pitchFamily="34" charset="0"/>
                <a:cs typeface="Arial" panose="020B0604020202020204" pitchFamily="34" charset="0"/>
              </a:rPr>
              <a:t>User Registration and Authentication</a:t>
            </a:r>
            <a:r>
              <a:rPr lang="en-IN" dirty="0">
                <a:latin typeface="Arial" panose="020B0604020202020204" pitchFamily="34" charset="0"/>
                <a:cs typeface="Arial" panose="020B0604020202020204" pitchFamily="34" charset="0"/>
              </a:rPr>
              <a:t>: Handles user sign-up, login, password recovery, and authentication.</a:t>
            </a:r>
          </a:p>
          <a:p>
            <a:pPr algn="just">
              <a:lnSpc>
                <a:spcPct val="150000"/>
              </a:lnSpc>
              <a:buFont typeface="Arial" panose="020B0604020202020204" pitchFamily="34" charset="0"/>
              <a:buChar char="•"/>
            </a:pPr>
            <a:r>
              <a:rPr lang="en-IN" b="1" dirty="0">
                <a:latin typeface="Arial" panose="020B0604020202020204" pitchFamily="34" charset="0"/>
                <a:cs typeface="Arial" panose="020B0604020202020204" pitchFamily="34" charset="0"/>
              </a:rPr>
              <a:t>User Profiles</a:t>
            </a:r>
            <a:r>
              <a:rPr lang="en-IN" dirty="0">
                <a:latin typeface="Arial" panose="020B0604020202020204" pitchFamily="34" charset="0"/>
                <a:cs typeface="Arial" panose="020B0604020202020204" pitchFamily="34" charset="0"/>
              </a:rPr>
              <a:t>: Manages user profiles with personal information and preferences.</a:t>
            </a:r>
          </a:p>
          <a:p>
            <a:pPr algn="just">
              <a:lnSpc>
                <a:spcPct val="150000"/>
              </a:lnSpc>
              <a:buFont typeface="Arial" panose="020B0604020202020204" pitchFamily="34" charset="0"/>
              <a:buChar char="•"/>
            </a:pPr>
            <a:r>
              <a:rPr lang="en-IN" b="1" dirty="0">
                <a:latin typeface="Arial" panose="020B0604020202020204" pitchFamily="34" charset="0"/>
                <a:cs typeface="Arial" panose="020B0604020202020204" pitchFamily="34" charset="0"/>
              </a:rPr>
              <a:t>Role Management</a:t>
            </a:r>
            <a:r>
              <a:rPr lang="en-IN" dirty="0">
                <a:latin typeface="Arial" panose="020B0604020202020204" pitchFamily="34" charset="0"/>
                <a:cs typeface="Arial" panose="020B0604020202020204" pitchFamily="34" charset="0"/>
              </a:rPr>
              <a:t>: Defines different user roles (e.g., petition creators, signers, administrators) with specific permissions.</a:t>
            </a:r>
          </a:p>
          <a:p>
            <a:endParaRPr lang="en-IN" dirty="0"/>
          </a:p>
        </p:txBody>
      </p:sp>
    </p:spTree>
    <p:extLst>
      <p:ext uri="{BB962C8B-B14F-4D97-AF65-F5344CB8AC3E}">
        <p14:creationId xmlns:p14="http://schemas.microsoft.com/office/powerpoint/2010/main" val="13523418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DFFB8-0D22-4B2C-0F38-CDBD86586C47}"/>
              </a:ext>
            </a:extLst>
          </p:cNvPr>
          <p:cNvSpPr>
            <a:spLocks noGrp="1"/>
          </p:cNvSpPr>
          <p:nvPr>
            <p:ph type="title"/>
          </p:nvPr>
        </p:nvSpPr>
        <p:spPr>
          <a:xfrm>
            <a:off x="105834" y="156238"/>
            <a:ext cx="8596668" cy="1320800"/>
          </a:xfrm>
        </p:spPr>
        <p:txBody>
          <a:bodyPr/>
          <a:lstStyle/>
          <a:p>
            <a:r>
              <a:rPr lang="en-IN" sz="3600" b="1" dirty="0">
                <a:latin typeface="Arial" panose="020B0604020202020204" pitchFamily="34" charset="0"/>
                <a:cs typeface="Arial" panose="020B0604020202020204" pitchFamily="34" charset="0"/>
              </a:rPr>
              <a:t>Petition Management Module</a:t>
            </a:r>
            <a:br>
              <a:rPr lang="en-IN" sz="3600" b="1" dirty="0">
                <a:latin typeface="Arial" panose="020B0604020202020204" pitchFamily="34" charset="0"/>
                <a:cs typeface="Arial" panose="020B0604020202020204" pitchFamily="34" charset="0"/>
              </a:rPr>
            </a:br>
            <a:endParaRPr lang="en-IN" dirty="0"/>
          </a:p>
        </p:txBody>
      </p:sp>
      <p:sp>
        <p:nvSpPr>
          <p:cNvPr id="3" name="Content Placeholder 2">
            <a:extLst>
              <a:ext uri="{FF2B5EF4-FFF2-40B4-BE49-F238E27FC236}">
                <a16:creationId xmlns:a16="http://schemas.microsoft.com/office/drawing/2014/main" id="{79475146-2E20-D72A-A233-EB16E12C4AF8}"/>
              </a:ext>
            </a:extLst>
          </p:cNvPr>
          <p:cNvSpPr>
            <a:spLocks noGrp="1"/>
          </p:cNvSpPr>
          <p:nvPr>
            <p:ph idx="1"/>
          </p:nvPr>
        </p:nvSpPr>
        <p:spPr>
          <a:xfrm>
            <a:off x="791635" y="903289"/>
            <a:ext cx="8596668" cy="3880773"/>
          </a:xfrm>
        </p:spPr>
        <p:txBody>
          <a:bodyPr/>
          <a:lstStyle/>
          <a:p>
            <a:pPr marL="0" indent="0" algn="just">
              <a:lnSpc>
                <a:spcPct val="150000"/>
              </a:lnSpc>
              <a:buNone/>
            </a:pPr>
            <a:endParaRPr lang="en-US" b="1" dirty="0">
              <a:latin typeface="Arial" panose="020B0604020202020204" pitchFamily="34" charset="0"/>
              <a:cs typeface="Arial" panose="020B0604020202020204" pitchFamily="34" charset="0"/>
            </a:endParaRP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Petition Creation</a:t>
            </a:r>
            <a:r>
              <a:rPr lang="en-US" dirty="0">
                <a:latin typeface="Arial" panose="020B0604020202020204" pitchFamily="34" charset="0"/>
                <a:cs typeface="Arial" panose="020B0604020202020204" pitchFamily="34" charset="0"/>
              </a:rPr>
              <a:t>: Allows users to create new petitions, including setting title, description, goals, and deadlines.</a:t>
            </a: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Petition Customization</a:t>
            </a:r>
            <a:r>
              <a:rPr lang="en-US" dirty="0">
                <a:latin typeface="Arial" panose="020B0604020202020204" pitchFamily="34" charset="0"/>
                <a:cs typeface="Arial" panose="020B0604020202020204" pitchFamily="34" charset="0"/>
              </a:rPr>
              <a:t>: Enables customization of petition pages, including adding multimedia, tags, and categories.</a:t>
            </a: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Draft Management</a:t>
            </a:r>
            <a:r>
              <a:rPr lang="en-US" dirty="0">
                <a:latin typeface="Arial" panose="020B0604020202020204" pitchFamily="34" charset="0"/>
                <a:cs typeface="Arial" panose="020B0604020202020204" pitchFamily="34" charset="0"/>
              </a:rPr>
              <a:t>: Users can save drafts of petitions and edit them before publishing.</a:t>
            </a:r>
          </a:p>
          <a:p>
            <a:endParaRPr lang="en-IN" dirty="0"/>
          </a:p>
        </p:txBody>
      </p:sp>
    </p:spTree>
    <p:extLst>
      <p:ext uri="{BB962C8B-B14F-4D97-AF65-F5344CB8AC3E}">
        <p14:creationId xmlns:p14="http://schemas.microsoft.com/office/powerpoint/2010/main" val="10541472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547ED-9046-D54A-EED3-B4798AB45829}"/>
              </a:ext>
            </a:extLst>
          </p:cNvPr>
          <p:cNvSpPr>
            <a:spLocks noGrp="1"/>
          </p:cNvSpPr>
          <p:nvPr>
            <p:ph type="title"/>
          </p:nvPr>
        </p:nvSpPr>
        <p:spPr>
          <a:xfrm>
            <a:off x="261698" y="329046"/>
            <a:ext cx="8596668" cy="1320800"/>
          </a:xfrm>
        </p:spPr>
        <p:txBody>
          <a:bodyPr>
            <a:normAutofit fontScale="90000"/>
          </a:bodyPr>
          <a:lstStyle/>
          <a:p>
            <a:r>
              <a:rPr lang="en-IN" sz="3600" b="1" dirty="0">
                <a:latin typeface="Arial" panose="020B0604020202020204" pitchFamily="34" charset="0"/>
                <a:cs typeface="Arial" panose="020B0604020202020204" pitchFamily="34" charset="0"/>
              </a:rPr>
              <a:t>Signature Collection and Verification Module</a:t>
            </a:r>
            <a:br>
              <a:rPr lang="en-IN" sz="3600" b="1" dirty="0">
                <a:latin typeface="Arial" panose="020B0604020202020204" pitchFamily="34" charset="0"/>
                <a:cs typeface="Arial" panose="020B0604020202020204" pitchFamily="34" charset="0"/>
              </a:rPr>
            </a:br>
            <a:endParaRPr lang="en-IN" dirty="0"/>
          </a:p>
        </p:txBody>
      </p:sp>
      <p:sp>
        <p:nvSpPr>
          <p:cNvPr id="3" name="Content Placeholder 2">
            <a:extLst>
              <a:ext uri="{FF2B5EF4-FFF2-40B4-BE49-F238E27FC236}">
                <a16:creationId xmlns:a16="http://schemas.microsoft.com/office/drawing/2014/main" id="{489D555D-3669-5069-B589-AB248DCC9569}"/>
              </a:ext>
            </a:extLst>
          </p:cNvPr>
          <p:cNvSpPr>
            <a:spLocks noGrp="1"/>
          </p:cNvSpPr>
          <p:nvPr>
            <p:ph idx="1"/>
          </p:nvPr>
        </p:nvSpPr>
        <p:spPr>
          <a:xfrm>
            <a:off x="614989" y="1488613"/>
            <a:ext cx="8596668" cy="3880773"/>
          </a:xfrm>
        </p:spPr>
        <p:txBody>
          <a:bodyPr/>
          <a:lstStyle/>
          <a:p>
            <a:pPr marL="0" indent="0" algn="just">
              <a:lnSpc>
                <a:spcPct val="150000"/>
              </a:lnSpc>
              <a:buNone/>
            </a:pPr>
            <a:endParaRPr lang="en-US" b="1" dirty="0">
              <a:latin typeface="Arial" panose="020B0604020202020204" pitchFamily="34" charset="0"/>
              <a:cs typeface="Arial" panose="020B0604020202020204" pitchFamily="34" charset="0"/>
            </a:endParaRP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Signature Submission</a:t>
            </a:r>
            <a:r>
              <a:rPr lang="en-US" dirty="0">
                <a:latin typeface="Arial" panose="020B0604020202020204" pitchFamily="34" charset="0"/>
                <a:cs typeface="Arial" panose="020B0604020202020204" pitchFamily="34" charset="0"/>
              </a:rPr>
              <a:t>: Facilitates the collection of signatures, including options for electronic signatures and verification.</a:t>
            </a: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Verification</a:t>
            </a:r>
            <a:r>
              <a:rPr lang="en-US" dirty="0">
                <a:latin typeface="Arial" panose="020B0604020202020204" pitchFamily="34" charset="0"/>
                <a:cs typeface="Arial" panose="020B0604020202020204" pitchFamily="34" charset="0"/>
              </a:rPr>
              <a:t>: Implements measures to verify the authenticity of signatures (e.g., email confirmation, CAPTCHA).</a:t>
            </a: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Duplicate Detection</a:t>
            </a:r>
            <a:r>
              <a:rPr lang="en-US" dirty="0">
                <a:latin typeface="Arial" panose="020B0604020202020204" pitchFamily="34" charset="0"/>
                <a:cs typeface="Arial" panose="020B0604020202020204" pitchFamily="34" charset="0"/>
              </a:rPr>
              <a:t>: Identifies and handles duplicate or fraudulent signatures.</a:t>
            </a:r>
          </a:p>
          <a:p>
            <a:endParaRPr lang="en-IN" dirty="0"/>
          </a:p>
        </p:txBody>
      </p:sp>
    </p:spTree>
    <p:extLst>
      <p:ext uri="{BB962C8B-B14F-4D97-AF65-F5344CB8AC3E}">
        <p14:creationId xmlns:p14="http://schemas.microsoft.com/office/powerpoint/2010/main" val="32979290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4FF87-E823-03A3-55D4-4E2801903CFB}"/>
              </a:ext>
            </a:extLst>
          </p:cNvPr>
          <p:cNvSpPr>
            <a:spLocks noGrp="1"/>
          </p:cNvSpPr>
          <p:nvPr>
            <p:ph type="title"/>
          </p:nvPr>
        </p:nvSpPr>
        <p:spPr>
          <a:xfrm>
            <a:off x="157788" y="156238"/>
            <a:ext cx="8596668" cy="1320800"/>
          </a:xfrm>
        </p:spPr>
        <p:txBody>
          <a:bodyPr/>
          <a:lstStyle/>
          <a:p>
            <a:r>
              <a:rPr lang="en-IN" sz="3600" b="1" dirty="0">
                <a:latin typeface="Arial" panose="020B0604020202020204" pitchFamily="34" charset="0"/>
                <a:cs typeface="Arial" panose="020B0604020202020204" pitchFamily="34" charset="0"/>
              </a:rPr>
              <a:t>Data Management Module</a:t>
            </a:r>
            <a:br>
              <a:rPr lang="en-IN" sz="3600" b="1" dirty="0">
                <a:latin typeface="Arial" panose="020B0604020202020204" pitchFamily="34" charset="0"/>
                <a:cs typeface="Arial" panose="020B0604020202020204" pitchFamily="34" charset="0"/>
              </a:rPr>
            </a:br>
            <a:endParaRPr lang="en-IN" dirty="0"/>
          </a:p>
        </p:txBody>
      </p:sp>
      <p:sp>
        <p:nvSpPr>
          <p:cNvPr id="3" name="Content Placeholder 2">
            <a:extLst>
              <a:ext uri="{FF2B5EF4-FFF2-40B4-BE49-F238E27FC236}">
                <a16:creationId xmlns:a16="http://schemas.microsoft.com/office/drawing/2014/main" id="{CBC9A9D4-4EFC-2F41-30B4-F4E8BD4C644E}"/>
              </a:ext>
            </a:extLst>
          </p:cNvPr>
          <p:cNvSpPr>
            <a:spLocks noGrp="1"/>
          </p:cNvSpPr>
          <p:nvPr>
            <p:ph idx="1"/>
          </p:nvPr>
        </p:nvSpPr>
        <p:spPr>
          <a:xfrm>
            <a:off x="833197" y="1204626"/>
            <a:ext cx="8596668" cy="3880773"/>
          </a:xfrm>
        </p:spPr>
        <p:txBody>
          <a:bodyPr/>
          <a:lstStyle/>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Database Management</a:t>
            </a:r>
            <a:r>
              <a:rPr lang="en-US" dirty="0">
                <a:latin typeface="Arial" panose="020B0604020202020204" pitchFamily="34" charset="0"/>
                <a:cs typeface="Arial" panose="020B0604020202020204" pitchFamily="34" charset="0"/>
              </a:rPr>
              <a:t>: Stores and manages petition data, user information, and signatures.</a:t>
            </a: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Data Encryption</a:t>
            </a:r>
            <a:r>
              <a:rPr lang="en-US" dirty="0">
                <a:latin typeface="Arial" panose="020B0604020202020204" pitchFamily="34" charset="0"/>
                <a:cs typeface="Arial" panose="020B0604020202020204" pitchFamily="34" charset="0"/>
              </a:rPr>
              <a:t>: Ensures sensitive data is encrypted for security.</a:t>
            </a:r>
          </a:p>
          <a:p>
            <a:pPr algn="just">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Backup and Recovery</a:t>
            </a:r>
            <a:r>
              <a:rPr lang="en-US" dirty="0">
                <a:latin typeface="Arial" panose="020B0604020202020204" pitchFamily="34" charset="0"/>
                <a:cs typeface="Arial" panose="020B0604020202020204" pitchFamily="34" charset="0"/>
              </a:rPr>
              <a:t>: Provides regular backups and recovery options to prevent data loss.</a:t>
            </a:r>
          </a:p>
          <a:p>
            <a:endParaRPr lang="en-IN" dirty="0"/>
          </a:p>
        </p:txBody>
      </p:sp>
    </p:spTree>
    <p:extLst>
      <p:ext uri="{BB962C8B-B14F-4D97-AF65-F5344CB8AC3E}">
        <p14:creationId xmlns:p14="http://schemas.microsoft.com/office/powerpoint/2010/main" val="9987899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35182-3A48-3653-46BD-D63ECA8DCC4D}"/>
              </a:ext>
            </a:extLst>
          </p:cNvPr>
          <p:cNvSpPr>
            <a:spLocks noGrp="1"/>
          </p:cNvSpPr>
          <p:nvPr>
            <p:ph type="title"/>
          </p:nvPr>
        </p:nvSpPr>
        <p:spPr>
          <a:xfrm>
            <a:off x="240916" y="255529"/>
            <a:ext cx="8596668" cy="1320800"/>
          </a:xfrm>
        </p:spPr>
        <p:txBody>
          <a:bodyPr/>
          <a:lstStyle/>
          <a:p>
            <a:r>
              <a:rPr lang="en-IN" dirty="0"/>
              <a:t>Software Details</a:t>
            </a:r>
          </a:p>
        </p:txBody>
      </p:sp>
      <p:sp>
        <p:nvSpPr>
          <p:cNvPr id="3" name="Content Placeholder 2">
            <a:extLst>
              <a:ext uri="{FF2B5EF4-FFF2-40B4-BE49-F238E27FC236}">
                <a16:creationId xmlns:a16="http://schemas.microsoft.com/office/drawing/2014/main" id="{CBFA69FB-ADD8-D0B6-2963-2522707FC556}"/>
              </a:ext>
            </a:extLst>
          </p:cNvPr>
          <p:cNvSpPr>
            <a:spLocks noGrp="1"/>
          </p:cNvSpPr>
          <p:nvPr>
            <p:ph idx="1"/>
          </p:nvPr>
        </p:nvSpPr>
        <p:spPr>
          <a:xfrm>
            <a:off x="687725" y="1318926"/>
            <a:ext cx="8733675" cy="4801320"/>
          </a:xfrm>
        </p:spPr>
        <p:txBody>
          <a:bodyPr>
            <a:normAutofit/>
          </a:bodyPr>
          <a:lstStyle/>
          <a:p>
            <a:pPr algn="just">
              <a:lnSpc>
                <a:spcPct val="150000"/>
              </a:lnSpc>
            </a:pPr>
            <a:r>
              <a:rPr lang="en-US" dirty="0">
                <a:latin typeface="Arial" panose="020B0604020202020204" pitchFamily="34" charset="0"/>
                <a:cs typeface="Arial" panose="020B0604020202020204" pitchFamily="34"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dirty="0">
                <a:latin typeface="Arial" panose="020B0604020202020204" pitchFamily="34" charset="0"/>
                <a:cs typeface="Arial" panose="020B0604020202020204" pitchFamily="34"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Arial" panose="020B0604020202020204" pitchFamily="34" charset="0"/>
              <a:cs typeface="Arial" panose="020B0604020202020204" pitchFamily="34" charset="0"/>
            </a:endParaRPr>
          </a:p>
          <a:p>
            <a:endParaRPr lang="en-IN" dirty="0"/>
          </a:p>
        </p:txBody>
      </p:sp>
    </p:spTree>
    <p:extLst>
      <p:ext uri="{BB962C8B-B14F-4D97-AF65-F5344CB8AC3E}">
        <p14:creationId xmlns:p14="http://schemas.microsoft.com/office/powerpoint/2010/main" val="98722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E86A4-B40C-97A7-3596-7EB1F60C92C5}"/>
              </a:ext>
            </a:extLst>
          </p:cNvPr>
          <p:cNvSpPr>
            <a:spLocks noGrp="1"/>
          </p:cNvSpPr>
          <p:nvPr>
            <p:ph type="title"/>
          </p:nvPr>
        </p:nvSpPr>
        <p:spPr>
          <a:xfrm>
            <a:off x="220134" y="156238"/>
            <a:ext cx="8596668" cy="1320800"/>
          </a:xfrm>
        </p:spPr>
        <p:txBody>
          <a:bodyPr/>
          <a:lstStyle/>
          <a:p>
            <a:r>
              <a:rPr lang="en-IN" dirty="0"/>
              <a:t>Front End</a:t>
            </a:r>
          </a:p>
        </p:txBody>
      </p:sp>
      <p:sp>
        <p:nvSpPr>
          <p:cNvPr id="3" name="Content Placeholder 2">
            <a:extLst>
              <a:ext uri="{FF2B5EF4-FFF2-40B4-BE49-F238E27FC236}">
                <a16:creationId xmlns:a16="http://schemas.microsoft.com/office/drawing/2014/main" id="{530AAB07-CB25-F2F4-E4BC-8732D17DD533}"/>
              </a:ext>
            </a:extLst>
          </p:cNvPr>
          <p:cNvSpPr>
            <a:spLocks noGrp="1"/>
          </p:cNvSpPr>
          <p:nvPr>
            <p:ph idx="1"/>
          </p:nvPr>
        </p:nvSpPr>
        <p:spPr>
          <a:xfrm>
            <a:off x="332509" y="1059153"/>
            <a:ext cx="8827193" cy="5268911"/>
          </a:xfrm>
        </p:spPr>
        <p:txBody>
          <a:bodyPr>
            <a:normAutofit/>
          </a:bodyPr>
          <a:lstStyle/>
          <a:p>
            <a:pPr algn="just">
              <a:lnSpc>
                <a:spcPct val="150000"/>
              </a:lnSpc>
            </a:pPr>
            <a:r>
              <a:rPr lang="en-US" dirty="0">
                <a:latin typeface="Arial" panose="020B0604020202020204" pitchFamily="34" charset="0"/>
                <a:cs typeface="Arial" panose="020B0604020202020204" pitchFamily="34"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dirty="0">
                <a:latin typeface="Arial" panose="020B0604020202020204" pitchFamily="34" charset="0"/>
                <a:cs typeface="Arial" panose="020B0604020202020204" pitchFamily="34"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Arial" panose="020B0604020202020204" pitchFamily="34" charset="0"/>
              <a:cs typeface="Arial" panose="020B0604020202020204" pitchFamily="34" charset="0"/>
            </a:endParaRPr>
          </a:p>
          <a:p>
            <a:endParaRPr lang="en-IN" dirty="0"/>
          </a:p>
        </p:txBody>
      </p:sp>
    </p:spTree>
    <p:extLst>
      <p:ext uri="{BB962C8B-B14F-4D97-AF65-F5344CB8AC3E}">
        <p14:creationId xmlns:p14="http://schemas.microsoft.com/office/powerpoint/2010/main" val="42588414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FE577-2DDB-F9C7-1A3C-01036DABEDD1}"/>
              </a:ext>
            </a:extLst>
          </p:cNvPr>
          <p:cNvSpPr>
            <a:spLocks noGrp="1"/>
          </p:cNvSpPr>
          <p:nvPr>
            <p:ph type="title"/>
          </p:nvPr>
        </p:nvSpPr>
        <p:spPr>
          <a:xfrm>
            <a:off x="199353" y="156238"/>
            <a:ext cx="8596668" cy="1320800"/>
          </a:xfrm>
        </p:spPr>
        <p:txBody>
          <a:bodyPr/>
          <a:lstStyle/>
          <a:p>
            <a:r>
              <a:rPr lang="en-IN" dirty="0"/>
              <a:t>Database</a:t>
            </a:r>
          </a:p>
        </p:txBody>
      </p:sp>
      <p:sp>
        <p:nvSpPr>
          <p:cNvPr id="3" name="Content Placeholder 2">
            <a:extLst>
              <a:ext uri="{FF2B5EF4-FFF2-40B4-BE49-F238E27FC236}">
                <a16:creationId xmlns:a16="http://schemas.microsoft.com/office/drawing/2014/main" id="{E5A9CD4D-BAD9-094A-89B4-4A8E622C39F2}"/>
              </a:ext>
            </a:extLst>
          </p:cNvPr>
          <p:cNvSpPr>
            <a:spLocks noGrp="1"/>
          </p:cNvSpPr>
          <p:nvPr>
            <p:ph idx="1"/>
          </p:nvPr>
        </p:nvSpPr>
        <p:spPr>
          <a:xfrm>
            <a:off x="602673" y="1203223"/>
            <a:ext cx="8754457" cy="4451553"/>
          </a:xfrm>
        </p:spPr>
        <p:txBody>
          <a:bodyPr>
            <a:normAutofit lnSpcReduction="10000"/>
          </a:bodyPr>
          <a:lstStyle/>
          <a:p>
            <a:pPr algn="just">
              <a:lnSpc>
                <a:spcPct val="150000"/>
              </a:lnSpc>
            </a:pPr>
            <a:r>
              <a:rPr lang="en-US" sz="1800" dirty="0">
                <a:latin typeface="Arial" panose="020B0604020202020204" pitchFamily="34" charset="0"/>
                <a:cs typeface="Arial" panose="020B0604020202020204" pitchFamily="34"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latin typeface="Arial" panose="020B0604020202020204" pitchFamily="34" charset="0"/>
                <a:cs typeface="Arial" panose="020B0604020202020204" pitchFamily="34"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latin typeface="Arial" panose="020B0604020202020204" pitchFamily="34" charset="0"/>
                <a:cs typeface="Arial" panose="020B0604020202020204" pitchFamily="34" charset="0"/>
              </a:rPr>
              <a:t>For Example, a university database organizes the data about students, faculty, admin staff, etc. which helps in the efficient retrieval, insertion, and deletion of data from it.</a:t>
            </a:r>
            <a:endParaRPr lang="en-IN" sz="1800" dirty="0">
              <a:latin typeface="Arial" panose="020B0604020202020204" pitchFamily="34" charset="0"/>
              <a:cs typeface="Arial" panose="020B0604020202020204" pitchFamily="34" charset="0"/>
            </a:endParaRPr>
          </a:p>
          <a:p>
            <a:endParaRPr lang="en-IN" dirty="0"/>
          </a:p>
        </p:txBody>
      </p:sp>
    </p:spTree>
    <p:extLst>
      <p:ext uri="{BB962C8B-B14F-4D97-AF65-F5344CB8AC3E}">
        <p14:creationId xmlns:p14="http://schemas.microsoft.com/office/powerpoint/2010/main" val="36523245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CDC2B-FF20-D968-9E67-342217EE10A1}"/>
              </a:ext>
            </a:extLst>
          </p:cNvPr>
          <p:cNvSpPr>
            <a:spLocks noGrp="1"/>
          </p:cNvSpPr>
          <p:nvPr>
            <p:ph type="title"/>
          </p:nvPr>
        </p:nvSpPr>
        <p:spPr>
          <a:xfrm>
            <a:off x="188961" y="156238"/>
            <a:ext cx="8596668" cy="1320800"/>
          </a:xfrm>
        </p:spPr>
        <p:txBody>
          <a:bodyPr/>
          <a:lstStyle/>
          <a:p>
            <a:r>
              <a:rPr lang="en-IN" dirty="0"/>
              <a:t>Cloud Web Server</a:t>
            </a:r>
          </a:p>
        </p:txBody>
      </p:sp>
      <p:sp>
        <p:nvSpPr>
          <p:cNvPr id="3" name="Content Placeholder 2">
            <a:extLst>
              <a:ext uri="{FF2B5EF4-FFF2-40B4-BE49-F238E27FC236}">
                <a16:creationId xmlns:a16="http://schemas.microsoft.com/office/drawing/2014/main" id="{1232113D-C195-E06A-1014-7E3CE3EBA1EC}"/>
              </a:ext>
            </a:extLst>
          </p:cNvPr>
          <p:cNvSpPr>
            <a:spLocks noGrp="1"/>
          </p:cNvSpPr>
          <p:nvPr>
            <p:ph idx="1"/>
          </p:nvPr>
        </p:nvSpPr>
        <p:spPr>
          <a:xfrm>
            <a:off x="509155" y="1163782"/>
            <a:ext cx="8931102" cy="4846407"/>
          </a:xfrm>
        </p:spPr>
        <p:txBody>
          <a:bodyPr>
            <a:normAutofit/>
          </a:bodyPr>
          <a:lstStyle/>
          <a:p>
            <a:pPr algn="just">
              <a:lnSpc>
                <a:spcPct val="150000"/>
              </a:lnSpc>
            </a:pPr>
            <a:r>
              <a:rPr lang="en-US" dirty="0">
                <a:latin typeface="Arial" panose="020B0604020202020204" pitchFamily="34" charset="0"/>
                <a:cs typeface="Arial" panose="020B0604020202020204" pitchFamily="34"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dirty="0">
                <a:latin typeface="Arial" panose="020B0604020202020204" pitchFamily="34" charset="0"/>
                <a:cs typeface="Arial" panose="020B0604020202020204" pitchFamily="34"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dirty="0">
                <a:latin typeface="Arial" panose="020B0604020202020204" pitchFamily="34" charset="0"/>
                <a:cs typeface="Arial" panose="020B0604020202020204" pitchFamily="34" charset="0"/>
              </a:rPr>
              <a:t>It provides a flexible environment for the developers which allows them to work on projects from anywhere using any device with internet access.</a:t>
            </a:r>
            <a:endParaRPr lang="en-IN" dirty="0">
              <a:latin typeface="Arial" panose="020B0604020202020204" pitchFamily="34" charset="0"/>
              <a:cs typeface="Arial" panose="020B0604020202020204" pitchFamily="34" charset="0"/>
            </a:endParaRPr>
          </a:p>
          <a:p>
            <a:endParaRPr lang="en-IN" dirty="0"/>
          </a:p>
        </p:txBody>
      </p:sp>
    </p:spTree>
    <p:extLst>
      <p:ext uri="{BB962C8B-B14F-4D97-AF65-F5344CB8AC3E}">
        <p14:creationId xmlns:p14="http://schemas.microsoft.com/office/powerpoint/2010/main" val="1771561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995EE-AD36-D7D6-A06D-24D0E2C31F47}"/>
              </a:ext>
            </a:extLst>
          </p:cNvPr>
          <p:cNvSpPr>
            <a:spLocks noGrp="1"/>
          </p:cNvSpPr>
          <p:nvPr>
            <p:ph type="title"/>
          </p:nvPr>
        </p:nvSpPr>
        <p:spPr>
          <a:xfrm>
            <a:off x="220134" y="505691"/>
            <a:ext cx="8596668" cy="132080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85DBB789-1940-940F-9F7C-34B91D1383F9}"/>
              </a:ext>
            </a:extLst>
          </p:cNvPr>
          <p:cNvSpPr>
            <a:spLocks noGrp="1"/>
          </p:cNvSpPr>
          <p:nvPr>
            <p:ph idx="1"/>
          </p:nvPr>
        </p:nvSpPr>
        <p:spPr>
          <a:xfrm>
            <a:off x="1228053" y="1150737"/>
            <a:ext cx="8596668" cy="3880773"/>
          </a:xfrm>
        </p:spPr>
        <p:txBody>
          <a:bodyPr/>
          <a:lstStyle/>
          <a:p>
            <a:pPr algn="just">
              <a:lnSpc>
                <a:spcPct val="150000"/>
              </a:lnSpc>
            </a:pPr>
            <a:endParaRPr lang="en-US" sz="1800" dirty="0">
              <a:latin typeface="Arial" panose="020B0604020202020204" pitchFamily="34" charset="0"/>
              <a:cs typeface="Arial" panose="020B0604020202020204" pitchFamily="34" charset="0"/>
            </a:endParaRPr>
          </a:p>
          <a:p>
            <a:pPr lvl="0" algn="just">
              <a:lnSpc>
                <a:spcPct val="150000"/>
              </a:lnSpc>
            </a:pPr>
            <a:r>
              <a:rPr lang="en-US" sz="1800" dirty="0">
                <a:latin typeface="Arial" panose="020B0604020202020204" pitchFamily="34" charset="0"/>
                <a:cs typeface="Arial" panose="020B0604020202020204" pitchFamily="34" charset="0"/>
              </a:rPr>
              <a:t>Operating System	: Windows 10</a:t>
            </a:r>
          </a:p>
          <a:p>
            <a:pPr lvl="0" algn="just">
              <a:lnSpc>
                <a:spcPct val="150000"/>
              </a:lnSpc>
            </a:pPr>
            <a:r>
              <a:rPr lang="en-US" sz="1800" dirty="0">
                <a:latin typeface="Arial" panose="020B0604020202020204" pitchFamily="34" charset="0"/>
                <a:cs typeface="Arial" panose="020B0604020202020204" pitchFamily="34" charset="0"/>
              </a:rPr>
              <a:t>Language	               :PYTHON Google </a:t>
            </a:r>
            <a:r>
              <a:rPr lang="en-US" sz="1800" dirty="0" err="1">
                <a:latin typeface="Arial" panose="020B0604020202020204" pitchFamily="34" charset="0"/>
                <a:cs typeface="Arial" panose="020B0604020202020204" pitchFamily="34" charset="0"/>
              </a:rPr>
              <a:t>Colab</a:t>
            </a:r>
            <a:endParaRPr lang="en-US" sz="1800" dirty="0">
              <a:latin typeface="Arial" panose="020B0604020202020204" pitchFamily="34" charset="0"/>
              <a:cs typeface="Arial" panose="020B0604020202020204" pitchFamily="34" charset="0"/>
            </a:endParaRPr>
          </a:p>
          <a:p>
            <a:endParaRPr lang="en-IN" dirty="0"/>
          </a:p>
        </p:txBody>
      </p:sp>
    </p:spTree>
    <p:extLst>
      <p:ext uri="{BB962C8B-B14F-4D97-AF65-F5344CB8AC3E}">
        <p14:creationId xmlns:p14="http://schemas.microsoft.com/office/powerpoint/2010/main" val="30883230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E5B4A-48E4-3DAF-D059-B834E0F5323B}"/>
              </a:ext>
            </a:extLst>
          </p:cNvPr>
          <p:cNvSpPr>
            <a:spLocks noGrp="1"/>
          </p:cNvSpPr>
          <p:nvPr>
            <p:ph type="title"/>
          </p:nvPr>
        </p:nvSpPr>
        <p:spPr>
          <a:xfrm>
            <a:off x="147398" y="214745"/>
            <a:ext cx="8596668" cy="132080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DDE6728C-BDD8-4334-059F-74A061D20B0B}"/>
              </a:ext>
            </a:extLst>
          </p:cNvPr>
          <p:cNvSpPr>
            <a:spLocks noGrp="1"/>
          </p:cNvSpPr>
          <p:nvPr>
            <p:ph idx="1"/>
          </p:nvPr>
        </p:nvSpPr>
        <p:spPr>
          <a:xfrm>
            <a:off x="1228053" y="1215017"/>
            <a:ext cx="8596668" cy="3880773"/>
          </a:xfrm>
        </p:spPr>
        <p:txBody>
          <a:bodyPr/>
          <a:lstStyle/>
          <a:p>
            <a:pPr algn="just">
              <a:lnSpc>
                <a:spcPct val="150000"/>
              </a:lnSpc>
            </a:pPr>
            <a:r>
              <a:rPr lang="en-US" sz="1800" dirty="0">
                <a:latin typeface="Arial" panose="020B0604020202020204" pitchFamily="34" charset="0"/>
                <a:cs typeface="Arial" panose="020B0604020202020204" pitchFamily="34" charset="0"/>
              </a:rPr>
              <a:t>Keyboard</a:t>
            </a:r>
          </a:p>
          <a:p>
            <a:pPr algn="just">
              <a:lnSpc>
                <a:spcPct val="150000"/>
              </a:lnSpc>
            </a:pPr>
            <a:r>
              <a:rPr lang="en-US" sz="1800" dirty="0">
                <a:latin typeface="Arial" panose="020B0604020202020204" pitchFamily="34" charset="0"/>
                <a:cs typeface="Arial" panose="020B0604020202020204" pitchFamily="34" charset="0"/>
              </a:rPr>
              <a:t>Mouse </a:t>
            </a:r>
          </a:p>
          <a:p>
            <a:pPr algn="just">
              <a:lnSpc>
                <a:spcPct val="150000"/>
              </a:lnSpc>
            </a:pPr>
            <a:r>
              <a:rPr lang="en-US" sz="1800" dirty="0" err="1">
                <a:latin typeface="Arial" panose="020B0604020202020204" pitchFamily="34" charset="0"/>
                <a:cs typeface="Arial" panose="020B0604020202020204" pitchFamily="34" charset="0"/>
              </a:rPr>
              <a:t>Harddisk</a:t>
            </a:r>
            <a:r>
              <a:rPr lang="en-US" sz="1800" dirty="0">
                <a:latin typeface="Arial" panose="020B0604020202020204" pitchFamily="34" charset="0"/>
                <a:cs typeface="Arial" panose="020B0604020202020204" pitchFamily="34" charset="0"/>
              </a:rPr>
              <a:t>	</a:t>
            </a:r>
          </a:p>
          <a:p>
            <a:pPr algn="just">
              <a:lnSpc>
                <a:spcPct val="150000"/>
              </a:lnSpc>
            </a:pPr>
            <a:r>
              <a:rPr lang="en-US" sz="1800" dirty="0">
                <a:latin typeface="Arial" panose="020B0604020202020204" pitchFamily="34" charset="0"/>
                <a:cs typeface="Arial" panose="020B0604020202020204" pitchFamily="34" charset="0"/>
              </a:rPr>
              <a:t>Ram	</a:t>
            </a:r>
          </a:p>
          <a:p>
            <a:endParaRPr lang="en-IN" dirty="0"/>
          </a:p>
        </p:txBody>
      </p:sp>
    </p:spTree>
    <p:extLst>
      <p:ext uri="{BB962C8B-B14F-4D97-AF65-F5344CB8AC3E}">
        <p14:creationId xmlns:p14="http://schemas.microsoft.com/office/powerpoint/2010/main" val="11532073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22606-9DF9-B464-0080-838725287987}"/>
              </a:ext>
            </a:extLst>
          </p:cNvPr>
          <p:cNvSpPr>
            <a:spLocks noGrp="1"/>
          </p:cNvSpPr>
          <p:nvPr>
            <p:ph type="title"/>
          </p:nvPr>
        </p:nvSpPr>
        <p:spPr>
          <a:xfrm>
            <a:off x="157788" y="156238"/>
            <a:ext cx="8596668" cy="132080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04ECA99F-7402-ED6C-2CFD-3A61C383B9D8}"/>
              </a:ext>
            </a:extLst>
          </p:cNvPr>
          <p:cNvSpPr>
            <a:spLocks noGrp="1"/>
          </p:cNvSpPr>
          <p:nvPr>
            <p:ph idx="1"/>
          </p:nvPr>
        </p:nvSpPr>
        <p:spPr>
          <a:xfrm>
            <a:off x="583816" y="1007917"/>
            <a:ext cx="9225202" cy="5486401"/>
          </a:xfrm>
        </p:spPr>
        <p:txBody>
          <a:bodyPr>
            <a:noAutofit/>
          </a:bodyPr>
          <a:lstStyle/>
          <a:p>
            <a:pPr algn="just">
              <a:lnSpc>
                <a:spcPct val="150000"/>
              </a:lnSpc>
            </a:pPr>
            <a:r>
              <a:rPr lang="en-US" dirty="0">
                <a:latin typeface="Arial" panose="020B0604020202020204" pitchFamily="34" charset="0"/>
                <a:cs typeface="Arial" panose="020B0604020202020204" pitchFamily="34" charset="0"/>
              </a:rPr>
              <a:t>The introduction of internet-based petitions can be interpreted as a response to specific problems of political legitimacy in the case of Queensland and Norway. In both instances, notable changes in the patterns of political participation contributed to the political elites’ perception of crises.</a:t>
            </a:r>
          </a:p>
          <a:p>
            <a:pPr algn="just">
              <a:lnSpc>
                <a:spcPct val="150000"/>
              </a:lnSpc>
            </a:pPr>
            <a:r>
              <a:rPr lang="en-US" dirty="0">
                <a:latin typeface="Arial" panose="020B0604020202020204" pitchFamily="34" charset="0"/>
                <a:cs typeface="Arial" panose="020B0604020202020204" pitchFamily="34" charset="0"/>
              </a:rPr>
              <a:t> In Queensland, the window of opportunity for institutional innovations was opened as the vote shares for the established political parties dramatically declined at the end of the 1990s (Wanna 2003). </a:t>
            </a:r>
          </a:p>
          <a:p>
            <a:pPr algn="just">
              <a:lnSpc>
                <a:spcPct val="150000"/>
              </a:lnSpc>
            </a:pPr>
            <a:r>
              <a:rPr lang="en-US" dirty="0">
                <a:latin typeface="Arial" panose="020B0604020202020204" pitchFamily="34" charset="0"/>
                <a:cs typeface="Arial" panose="020B0604020202020204" pitchFamily="34" charset="0"/>
              </a:rPr>
              <a:t>And in Norway, the introduction of the right to petition at the local level was a direct response to declining participation rates in local elections. By comparison, the situation in Germany was not as clear cut, but an important factor in the decision to reform the petition system in 2005 was the aim to heighten the Bundestag’s visibility vis-à-vis the federal government and to improve its popular image.</a:t>
            </a:r>
          </a:p>
          <a:p>
            <a:pPr algn="just">
              <a:lnSpc>
                <a:spcPct val="150000"/>
              </a:lnSpc>
            </a:pPr>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20123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713C806-E09F-67FE-01BB-07E374ED1520}"/>
              </a:ext>
            </a:extLst>
          </p:cNvPr>
          <p:cNvSpPr>
            <a:spLocks noGrp="1"/>
          </p:cNvSpPr>
          <p:nvPr>
            <p:ph idx="4294967295"/>
          </p:nvPr>
        </p:nvSpPr>
        <p:spPr>
          <a:xfrm>
            <a:off x="644237" y="549998"/>
            <a:ext cx="8596313" cy="3881437"/>
          </a:xfrm>
        </p:spPr>
        <p:txBody>
          <a:bodyPr/>
          <a:lstStyle/>
          <a:p>
            <a:pPr algn="just">
              <a:lnSpc>
                <a:spcPct val="150000"/>
              </a:lnSpc>
            </a:pPr>
            <a:r>
              <a:rPr lang="en-US" dirty="0">
                <a:latin typeface="Arial" panose="020B0604020202020204" pitchFamily="34" charset="0"/>
                <a:cs typeface="Arial" panose="020B0604020202020204" pitchFamily="34" charset="0"/>
              </a:rPr>
              <a:t> But why did these institutions opt for e-petitions as a solution to their perceived problems of legitimacy instead of other conceivable internet-based participation mechanisms? Apart from rather self-evident reasons such as costs, technical feasibility, legal considerations and path dependencies, e-petitioning arguably represents a safe “playing field” from the perspective of established political institutions.</a:t>
            </a:r>
            <a:endParaRPr lang="en-IN" dirty="0">
              <a:latin typeface="Arial" panose="020B0604020202020204" pitchFamily="34" charset="0"/>
              <a:cs typeface="Arial" panose="020B0604020202020204" pitchFamily="34" charset="0"/>
            </a:endParaRPr>
          </a:p>
          <a:p>
            <a:endParaRPr lang="en-IN" dirty="0"/>
          </a:p>
        </p:txBody>
      </p:sp>
    </p:spTree>
    <p:extLst>
      <p:ext uri="{BB962C8B-B14F-4D97-AF65-F5344CB8AC3E}">
        <p14:creationId xmlns:p14="http://schemas.microsoft.com/office/powerpoint/2010/main" val="173566676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34</TotalTime>
  <Words>2195</Words>
  <Application>Microsoft Office PowerPoint</Application>
  <PresentationFormat>Widescreen</PresentationFormat>
  <Paragraphs>108</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Times New Roman</vt:lpstr>
      <vt:lpstr>Trebuchet MS</vt:lpstr>
      <vt:lpstr>Wingdings 3</vt:lpstr>
      <vt:lpstr>Facet</vt:lpstr>
      <vt:lpstr>DESIGN AND IMPLEMENTATION OF AN ONLINE PETITION    MANAGEMENT SYSTEM</vt:lpstr>
      <vt:lpstr>Abstract</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User Management Module </vt:lpstr>
      <vt:lpstr>Petition Management Module </vt:lpstr>
      <vt:lpstr>Signature Collection and Verification Module </vt:lpstr>
      <vt:lpstr>Data Management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2024-09-08T15:18:24Z</dcterms:created>
  <dcterms:modified xsi:type="dcterms:W3CDTF">2024-09-08T15:52:43Z</dcterms:modified>
</cp:coreProperties>
</file>