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A95587-DF15-4916-B066-DC36337FE3FA}"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9080208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A95587-DF15-4916-B066-DC36337FE3FA}"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1328081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A95587-DF15-4916-B066-DC36337FE3FA}"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1993145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A95587-DF15-4916-B066-DC36337FE3FA}" type="datetimeFigureOut">
              <a:rPr lang="en-IN" smtClean="0"/>
              <a:t>08-09-2024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2682363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A95587-DF15-4916-B066-DC36337FE3FA}" type="datetimeFigureOut">
              <a:rPr lang="en-IN" smtClean="0"/>
              <a:t>08-09-2024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3720719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A95587-DF15-4916-B066-DC36337FE3FA}" type="datetimeFigureOut">
              <a:rPr lang="en-IN" smtClean="0"/>
              <a:t>08-09-2024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4050093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A95587-DF15-4916-B066-DC36337FE3FA}" type="datetimeFigureOut">
              <a:rPr lang="en-IN" smtClean="0"/>
              <a:t>08-09-2024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817189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8A95587-DF15-4916-B066-DC36337FE3FA}" type="datetimeFigureOut">
              <a:rPr lang="en-IN" smtClean="0"/>
              <a:t>08-09-2024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2011566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A95587-DF15-4916-B066-DC36337FE3FA}" type="datetimeFigureOut">
              <a:rPr lang="en-IN" smtClean="0"/>
              <a:t>08-09-2024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422648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A95587-DF15-4916-B066-DC36337FE3FA}"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15537642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A95587-DF15-4916-B066-DC36337FE3FA}"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02E409-4FCF-4B1E-8E27-AB79FB224AE9}"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739178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A95587-DF15-4916-B066-DC36337FE3FA}"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14384084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A95587-DF15-4916-B066-DC36337FE3FA}"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02E409-4FCF-4B1E-8E27-AB79FB224AE9}"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442792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A95587-DF15-4916-B066-DC36337FE3FA}"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26864932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A95587-DF15-4916-B066-DC36337FE3FA}"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37081301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A95587-DF15-4916-B066-DC36337FE3FA}"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02E409-4FCF-4B1E-8E27-AB79FB224AE9}" type="slidenum">
              <a:rPr lang="en-IN" smtClean="0"/>
              <a:t>‹#›</a:t>
            </a:fld>
            <a:endParaRPr lang="en-IN"/>
          </a:p>
        </p:txBody>
      </p:sp>
    </p:spTree>
    <p:extLst>
      <p:ext uri="{BB962C8B-B14F-4D97-AF65-F5344CB8AC3E}">
        <p14:creationId xmlns:p14="http://schemas.microsoft.com/office/powerpoint/2010/main" val="15046505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8A95587-DF15-4916-B066-DC36337FE3FA}" type="datetimeFigureOut">
              <a:rPr lang="en-IN" smtClean="0"/>
              <a:t>08-09-2024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6F02E409-4FCF-4B1E-8E27-AB79FB224AE9}" type="slidenum">
              <a:rPr lang="en-IN" smtClean="0"/>
              <a:t>‹#›</a:t>
            </a:fld>
            <a:endParaRPr lang="en-IN"/>
          </a:p>
        </p:txBody>
      </p:sp>
    </p:spTree>
    <p:extLst>
      <p:ext uri="{BB962C8B-B14F-4D97-AF65-F5344CB8AC3E}">
        <p14:creationId xmlns:p14="http://schemas.microsoft.com/office/powerpoint/2010/main" val="3813056664"/>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 id="2147483816" r:id="rId13"/>
    <p:sldLayoutId id="2147483817" r:id="rId14"/>
    <p:sldLayoutId id="2147483818" r:id="rId15"/>
    <p:sldLayoutId id="214748381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3FCBE-5D5B-3FC9-49F6-B9D5DE73FD03}"/>
              </a:ext>
            </a:extLst>
          </p:cNvPr>
          <p:cNvSpPr>
            <a:spLocks noGrp="1"/>
          </p:cNvSpPr>
          <p:nvPr>
            <p:ph type="ctrTitle" idx="4294967295"/>
          </p:nvPr>
        </p:nvSpPr>
        <p:spPr>
          <a:xfrm>
            <a:off x="1319646" y="2369127"/>
            <a:ext cx="8281553" cy="2618509"/>
          </a:xfrm>
        </p:spPr>
        <p:txBody>
          <a:bodyPr>
            <a:normAutofit/>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DESIGN AND IMPLEMENTATION OF AN ONLINE ELECTRICITY PAYMENT AND METERING SYSTEM WITH PAYMENT INTEGRATION, EMAILING AND SMS. (A CASE STUDY OF HARCOURT ELECTRICITY DISTRIBUTION COMPANY)</a:t>
            </a:r>
            <a:b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I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84596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76015-54B7-CF67-DD6B-88656A8D631C}"/>
              </a:ext>
            </a:extLst>
          </p:cNvPr>
          <p:cNvSpPr>
            <a:spLocks noGrp="1"/>
          </p:cNvSpPr>
          <p:nvPr>
            <p:ph type="title"/>
          </p:nvPr>
        </p:nvSpPr>
        <p:spPr>
          <a:xfrm>
            <a:off x="157789" y="156238"/>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EE588973-5365-6FAD-9256-03B248F2EB9C}"/>
              </a:ext>
            </a:extLst>
          </p:cNvPr>
          <p:cNvSpPr>
            <a:spLocks noGrp="1"/>
          </p:cNvSpPr>
          <p:nvPr>
            <p:ph idx="1"/>
          </p:nvPr>
        </p:nvSpPr>
        <p:spPr>
          <a:xfrm>
            <a:off x="542252" y="1214641"/>
            <a:ext cx="9516148" cy="5487121"/>
          </a:xfrm>
        </p:spPr>
        <p:txBody>
          <a:bodyPr>
            <a:noAutofit/>
          </a:bodyPr>
          <a:lstStyle/>
          <a:p>
            <a:pPr>
              <a:lnSpc>
                <a:spcPct val="150000"/>
              </a:lnSpc>
            </a:pPr>
            <a:r>
              <a:rPr lang="en-US" dirty="0">
                <a:latin typeface="Times New Roman" panose="02020603050405020304" pitchFamily="18" charset="0"/>
                <a:cs typeface="Times New Roman" panose="02020603050405020304" pitchFamily="18" charset="0"/>
              </a:rPr>
              <a:t>Nigeria's energy sector is plagued by poor, inadequate and disorganized electricity billing and consumer relations management. </a:t>
            </a:r>
          </a:p>
          <a:p>
            <a:pPr>
              <a:lnSpc>
                <a:spcPct val="150000"/>
              </a:lnSpc>
            </a:pPr>
            <a:r>
              <a:rPr lang="en-US" dirty="0">
                <a:latin typeface="Times New Roman" panose="02020603050405020304" pitchFamily="18" charset="0"/>
                <a:cs typeface="Times New Roman" panose="02020603050405020304" pitchFamily="18" charset="0"/>
              </a:rPr>
              <a:t>Despite the introduction of prepaid billing meters, electricity billing and collection remains a major challenge in some communities in Nigeria.</a:t>
            </a:r>
          </a:p>
          <a:p>
            <a:pPr>
              <a:lnSpc>
                <a:spcPct val="150000"/>
              </a:lnSpc>
            </a:pPr>
            <a:r>
              <a:rPr lang="en-US" dirty="0">
                <a:latin typeface="Times New Roman" panose="02020603050405020304" pitchFamily="18" charset="0"/>
                <a:cs typeface="Times New Roman" panose="02020603050405020304" pitchFamily="18" charset="0"/>
              </a:rPr>
              <a:t> Because the electricity consumer must first go to the bank to make the payment and then take the cashier to the electricity company's office to confirm the electricity payment before the electricity is applied to the card. </a:t>
            </a:r>
          </a:p>
          <a:p>
            <a:pPr>
              <a:lnSpc>
                <a:spcPct val="150000"/>
              </a:lnSpc>
            </a:pPr>
            <a:r>
              <a:rPr lang="en-US" dirty="0">
                <a:latin typeface="Times New Roman" panose="02020603050405020304" pitchFamily="18" charset="0"/>
                <a:cs typeface="Times New Roman" panose="02020603050405020304" pitchFamily="18" charset="0"/>
              </a:rPr>
              <a:t>The installment and payment process is tedious and burdensome. The main objective of this research is to design and implement a practical, cashless, automated and transparent electricity metering, billing and payment system. This study combines the power of the Internet to allow a power meter to communicate with her SMS and email network. </a:t>
            </a:r>
          </a:p>
        </p:txBody>
      </p:sp>
    </p:spTree>
    <p:extLst>
      <p:ext uri="{BB962C8B-B14F-4D97-AF65-F5344CB8AC3E}">
        <p14:creationId xmlns:p14="http://schemas.microsoft.com/office/powerpoint/2010/main" val="2486383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6C595B-9814-0CA6-6533-BB0948BD827F}"/>
              </a:ext>
            </a:extLst>
          </p:cNvPr>
          <p:cNvSpPr>
            <a:spLocks noGrp="1"/>
          </p:cNvSpPr>
          <p:nvPr>
            <p:ph idx="4294967295"/>
          </p:nvPr>
        </p:nvSpPr>
        <p:spPr>
          <a:xfrm>
            <a:off x="727364" y="664297"/>
            <a:ext cx="8596313" cy="3881437"/>
          </a:xfrm>
        </p:spPr>
        <p:txBody>
          <a:bodyPr/>
          <a:lstStyle/>
          <a:p>
            <a:pPr>
              <a:lnSpc>
                <a:spcPct val="150000"/>
              </a:lnSpc>
            </a:pPr>
            <a:r>
              <a:rPr lang="en-US" dirty="0">
                <a:latin typeface="Times New Roman" panose="02020603050405020304" pitchFamily="18" charset="0"/>
                <a:cs typeface="Times New Roman" panose="02020603050405020304" pitchFamily="18" charset="0"/>
              </a:rPr>
              <a:t>Once fully implemented, the proposed system will allow electricity consumers to seamlessly charge and pay their electricity bills remotely via their mobile phones or laptops. The introduction of an online electricity payment and meter reading system will help improve accountability, organize and simplify electricity payments in Nigeria. </a:t>
            </a:r>
          </a:p>
          <a:p>
            <a:pPr>
              <a:lnSpc>
                <a:spcPct val="150000"/>
              </a:lnSpc>
            </a:pPr>
            <a:r>
              <a:rPr lang="en-US" dirty="0">
                <a:latin typeface="Times New Roman" panose="02020603050405020304" pitchFamily="18" charset="0"/>
                <a:cs typeface="Times New Roman" panose="02020603050405020304" pitchFamily="18" charset="0"/>
              </a:rPr>
              <a:t>The proposed system was developed using HTML and CSS, as well as Python and MySQL programming languages. </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0922849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C4E5E-83AD-ED1D-B673-4F7D053904F0}"/>
              </a:ext>
            </a:extLst>
          </p:cNvPr>
          <p:cNvSpPr>
            <a:spLocks noGrp="1"/>
          </p:cNvSpPr>
          <p:nvPr>
            <p:ph type="title"/>
          </p:nvPr>
        </p:nvSpPr>
        <p:spPr>
          <a:xfrm>
            <a:off x="126616" y="156238"/>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D8E8FAD1-D1EF-A3F9-1973-24ABFE55564B}"/>
              </a:ext>
            </a:extLst>
          </p:cNvPr>
          <p:cNvSpPr>
            <a:spLocks noGrp="1"/>
          </p:cNvSpPr>
          <p:nvPr>
            <p:ph idx="1"/>
          </p:nvPr>
        </p:nvSpPr>
        <p:spPr>
          <a:xfrm>
            <a:off x="614989" y="1079934"/>
            <a:ext cx="8712893" cy="5705330"/>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The main objectives of this study are to design and implement an online electricity payment and metering system that will enable electricity users across Nigeria to seamlessly charge electricity meters across Nigeria with the following objectives: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Prepaid energy credit payments over the internet with SMS and email notifications.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Automatic credit and electricity consumption allocation for consumers immediately after payment.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Send SMS and email alerts after payment or when balance is low.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Submit energy consumption information to the energy supply office.</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Securing Payment and Billing Transactions.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Enhancing accountability in Nigeria's energy sector.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65524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19FBF-9FAF-F283-578E-07ABF2109AA4}"/>
              </a:ext>
            </a:extLst>
          </p:cNvPr>
          <p:cNvSpPr>
            <a:spLocks noGrp="1"/>
          </p:cNvSpPr>
          <p:nvPr>
            <p:ph type="title"/>
          </p:nvPr>
        </p:nvSpPr>
        <p:spPr>
          <a:xfrm>
            <a:off x="0" y="177020"/>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9AE90E65-4688-D94D-D7D5-523F1A1E5609}"/>
              </a:ext>
            </a:extLst>
          </p:cNvPr>
          <p:cNvSpPr>
            <a:spLocks noGrp="1"/>
          </p:cNvSpPr>
          <p:nvPr>
            <p:ph idx="1"/>
          </p:nvPr>
        </p:nvSpPr>
        <p:spPr>
          <a:xfrm>
            <a:off x="500689" y="1021382"/>
            <a:ext cx="8596668" cy="481523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The SMSC also acts as a store and forward system, guaranteeing message delivery, where messages that cannot be immediately delivered to a mobile device because it may be out of coverage area or turned off, will be saved and sent later when the device is able to accept messages. </a:t>
            </a:r>
          </a:p>
          <a:p>
            <a:pPr algn="just">
              <a:lnSpc>
                <a:spcPct val="150000"/>
              </a:lnSpc>
            </a:pPr>
            <a:r>
              <a:rPr lang="en-US" dirty="0">
                <a:latin typeface="Times New Roman" panose="02020603050405020304" pitchFamily="18" charset="0"/>
                <a:cs typeface="Times New Roman" panose="02020603050405020304" pitchFamily="18" charset="0"/>
              </a:rPr>
              <a:t>SMS messages are sent over the voice control channels. Messages can be received simultaneously with a voice call and messages can be transmitted without activating a voice call or calling a specific number to submit the message into a server. </a:t>
            </a:r>
          </a:p>
          <a:p>
            <a:pPr algn="just">
              <a:lnSpc>
                <a:spcPct val="150000"/>
              </a:lnSpc>
            </a:pPr>
            <a:r>
              <a:rPr lang="en-US" dirty="0">
                <a:latin typeface="Times New Roman" panose="02020603050405020304" pitchFamily="18" charset="0"/>
                <a:cs typeface="Times New Roman" panose="02020603050405020304" pitchFamily="18" charset="0"/>
              </a:rPr>
              <a:t>Hence , the application of SMS –based technology in energy recharge and power theft alert for prepaid meters cannot be overemphasized[1].</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5876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EA174-3B0A-B062-FEF2-F3123D401399}"/>
              </a:ext>
            </a:extLst>
          </p:cNvPr>
          <p:cNvSpPr>
            <a:spLocks noGrp="1"/>
          </p:cNvSpPr>
          <p:nvPr>
            <p:ph type="title"/>
          </p:nvPr>
        </p:nvSpPr>
        <p:spPr>
          <a:xfrm>
            <a:off x="137006" y="156238"/>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3DC4CF64-DE77-C89D-A4BA-985814D738D9}"/>
              </a:ext>
            </a:extLst>
          </p:cNvPr>
          <p:cNvSpPr>
            <a:spLocks noGrp="1"/>
          </p:cNvSpPr>
          <p:nvPr>
            <p:ph idx="1"/>
          </p:nvPr>
        </p:nvSpPr>
        <p:spPr>
          <a:xfrm>
            <a:off x="635770" y="1079933"/>
            <a:ext cx="8596668" cy="5539075"/>
          </a:xfrm>
        </p:spPr>
        <p:txBody>
          <a:bodyPr>
            <a:normAutofit fontScale="92500" lnSpcReduction="20000"/>
          </a:bodyPr>
          <a:lstStyle/>
          <a:p>
            <a:pPr algn="just">
              <a:lnSpc>
                <a:spcPct val="160000"/>
              </a:lnSpc>
            </a:pPr>
            <a:r>
              <a:rPr lang="en-US" sz="1900" b="1" dirty="0">
                <a:latin typeface="Times New Roman" panose="02020603050405020304" pitchFamily="18" charset="0"/>
                <a:cs typeface="Times New Roman" panose="02020603050405020304" pitchFamily="18" charset="0"/>
              </a:rPr>
              <a:t>Cost Implications</a:t>
            </a:r>
          </a:p>
          <a:p>
            <a:pPr algn="just">
              <a:lnSpc>
                <a:spcPct val="16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Initial Setup Costs</a:t>
            </a:r>
            <a:r>
              <a:rPr lang="en-US" sz="1900" dirty="0">
                <a:latin typeface="Times New Roman" panose="02020603050405020304" pitchFamily="18" charset="0"/>
                <a:cs typeface="Times New Roman" panose="02020603050405020304" pitchFamily="18" charset="0"/>
              </a:rPr>
              <a:t>: Developing and implementing an online payment and metering system involves significant upfront costs for software development, hardware, and integration.</a:t>
            </a:r>
          </a:p>
          <a:p>
            <a:pPr algn="just">
              <a:lnSpc>
                <a:spcPct val="16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Ongoing Maintenance</a:t>
            </a:r>
            <a:r>
              <a:rPr lang="en-US" sz="1900" dirty="0">
                <a:latin typeface="Times New Roman" panose="02020603050405020304" pitchFamily="18" charset="0"/>
                <a:cs typeface="Times New Roman" panose="02020603050405020304" pitchFamily="18" charset="0"/>
              </a:rPr>
              <a:t>: Regular updates, maintenance, and technical support are required to keep the system operational and secure, adding to ongoing costs.</a:t>
            </a:r>
          </a:p>
          <a:p>
            <a:pPr algn="just">
              <a:lnSpc>
                <a:spcPct val="160000"/>
              </a:lnSpc>
            </a:pPr>
            <a:r>
              <a:rPr lang="en-US" sz="1900" b="1" dirty="0">
                <a:latin typeface="Times New Roman" panose="02020603050405020304" pitchFamily="18" charset="0"/>
                <a:cs typeface="Times New Roman" panose="02020603050405020304" pitchFamily="18" charset="0"/>
              </a:rPr>
              <a:t>User Adoption and Accessibility</a:t>
            </a:r>
          </a:p>
          <a:p>
            <a:pPr algn="just">
              <a:lnSpc>
                <a:spcPct val="16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Digital Literacy</a:t>
            </a:r>
            <a:r>
              <a:rPr lang="en-US" sz="1900" dirty="0">
                <a:latin typeface="Times New Roman" panose="02020603050405020304" pitchFamily="18" charset="0"/>
                <a:cs typeface="Times New Roman" panose="02020603050405020304" pitchFamily="18" charset="0"/>
              </a:rPr>
              <a:t>: Some customers may not be comfortable using online systems or may lack the necessary digital literacy. This could lead to resistance or difficulty in adoption.</a:t>
            </a:r>
          </a:p>
          <a:p>
            <a:pPr algn="just">
              <a:lnSpc>
                <a:spcPct val="16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Internet Access</a:t>
            </a:r>
            <a:r>
              <a:rPr lang="en-US" sz="1900" dirty="0">
                <a:latin typeface="Times New Roman" panose="02020603050405020304" pitchFamily="18" charset="0"/>
                <a:cs typeface="Times New Roman" panose="02020603050405020304" pitchFamily="18" charset="0"/>
              </a:rPr>
              <a:t>: Customers in areas with poor internet connectivity may face difficulties accessing online payment and metering services, potentially leading to inequity in service access.</a:t>
            </a:r>
          </a:p>
          <a:p>
            <a:endParaRPr lang="en-IN" dirty="0"/>
          </a:p>
        </p:txBody>
      </p:sp>
    </p:spTree>
    <p:extLst>
      <p:ext uri="{BB962C8B-B14F-4D97-AF65-F5344CB8AC3E}">
        <p14:creationId xmlns:p14="http://schemas.microsoft.com/office/powerpoint/2010/main" val="2288012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356E87-C0F9-9A44-9CD5-6D44D74923F1}"/>
              </a:ext>
            </a:extLst>
          </p:cNvPr>
          <p:cNvSpPr>
            <a:spLocks noGrp="1"/>
          </p:cNvSpPr>
          <p:nvPr>
            <p:ph idx="4294967295"/>
          </p:nvPr>
        </p:nvSpPr>
        <p:spPr>
          <a:xfrm>
            <a:off x="519546" y="373352"/>
            <a:ext cx="8721004" cy="5954712"/>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Fraud and Security Issues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Cybersecurity Threats</a:t>
            </a:r>
            <a:r>
              <a:rPr lang="en-US" dirty="0">
                <a:latin typeface="Times New Roman" panose="02020603050405020304" pitchFamily="18" charset="0"/>
                <a:cs typeface="Times New Roman" panose="02020603050405020304" pitchFamily="18" charset="0"/>
              </a:rPr>
              <a:t>: Online systems are vulnerable to cyber-attacks such as hacking, phishing, and malware, which can compromise customer data and financial transactions.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Payment Fraud</a:t>
            </a:r>
            <a:r>
              <a:rPr lang="en-US" dirty="0">
                <a:latin typeface="Times New Roman" panose="02020603050405020304" pitchFamily="18" charset="0"/>
                <a:cs typeface="Times New Roman" panose="02020603050405020304" pitchFamily="18" charset="0"/>
              </a:rPr>
              <a:t>: Integrating payment gateways involves risks related to payment fraud and unauthorized transactions.</a:t>
            </a:r>
          </a:p>
          <a:p>
            <a:pPr algn="just">
              <a:lnSpc>
                <a:spcPct val="150000"/>
              </a:lnSpc>
            </a:pPr>
            <a:r>
              <a:rPr lang="en-US" b="1" dirty="0">
                <a:latin typeface="Times New Roman" panose="02020603050405020304" pitchFamily="18" charset="0"/>
                <a:cs typeface="Times New Roman" panose="02020603050405020304" pitchFamily="18" charset="0"/>
              </a:rPr>
              <a:t>5. Regulatory and Compliance Issues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Regulatory Compliance</a:t>
            </a:r>
            <a:r>
              <a:rPr lang="en-US" dirty="0">
                <a:latin typeface="Times New Roman" panose="02020603050405020304" pitchFamily="18" charset="0"/>
                <a:cs typeface="Times New Roman" panose="02020603050405020304" pitchFamily="18" charset="0"/>
              </a:rPr>
              <a:t>: Ensuring that the system complies with local regulations, including data protection laws and financial transaction regulations, can be challenging and requires continuous oversight.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Audit Requirements</a:t>
            </a:r>
            <a:r>
              <a:rPr lang="en-US" dirty="0">
                <a:latin typeface="Times New Roman" panose="02020603050405020304" pitchFamily="18" charset="0"/>
                <a:cs typeface="Times New Roman" panose="02020603050405020304" pitchFamily="18" charset="0"/>
              </a:rPr>
              <a:t>: Regular audits are necessary to ensure the system is functioning correctly and complies with industry standards, adding to the administrative burden.</a:t>
            </a:r>
          </a:p>
          <a:p>
            <a:endParaRPr lang="en-IN" dirty="0"/>
          </a:p>
        </p:txBody>
      </p:sp>
    </p:spTree>
    <p:extLst>
      <p:ext uri="{BB962C8B-B14F-4D97-AF65-F5344CB8AC3E}">
        <p14:creationId xmlns:p14="http://schemas.microsoft.com/office/powerpoint/2010/main" val="3415265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64A36-C607-A610-EDB1-25FB843A244E}"/>
              </a:ext>
            </a:extLst>
          </p:cNvPr>
          <p:cNvSpPr>
            <a:spLocks noGrp="1"/>
          </p:cNvSpPr>
          <p:nvPr>
            <p:ph type="title"/>
          </p:nvPr>
        </p:nvSpPr>
        <p:spPr>
          <a:xfrm>
            <a:off x="0" y="0"/>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E4FCF4B9-195C-C79A-EAFC-BC4D7BCB1571}"/>
              </a:ext>
            </a:extLst>
          </p:cNvPr>
          <p:cNvSpPr>
            <a:spLocks noGrp="1"/>
          </p:cNvSpPr>
          <p:nvPr>
            <p:ph idx="1"/>
          </p:nvPr>
        </p:nvSpPr>
        <p:spPr>
          <a:xfrm>
            <a:off x="446811" y="716972"/>
            <a:ext cx="9341426" cy="6141028"/>
          </a:xfrm>
        </p:spPr>
        <p:txBody>
          <a:bodyPr>
            <a:normAutofit fontScale="92500" lnSpcReduction="10000"/>
          </a:bodyPr>
          <a:lstStyle/>
          <a:p>
            <a:pPr algn="just">
              <a:lnSpc>
                <a:spcPct val="160000"/>
              </a:lnSpc>
            </a:pPr>
            <a:r>
              <a:rPr lang="en-US" dirty="0">
                <a:latin typeface="Times New Roman" panose="02020603050405020304" pitchFamily="18" charset="0"/>
                <a:cs typeface="Times New Roman" panose="02020603050405020304" pitchFamily="18" charset="0"/>
              </a:rPr>
              <a:t>Considering the anomalies into the existing system, a computerized system is built using Python as a base language. The system enhances and upgrades the old existing system by increasing its efficiency and effectiveness.</a:t>
            </a:r>
          </a:p>
          <a:p>
            <a:pPr algn="just">
              <a:lnSpc>
                <a:spcPct val="160000"/>
              </a:lnSpc>
            </a:pPr>
            <a:r>
              <a:rPr lang="en-US" dirty="0">
                <a:latin typeface="Times New Roman" panose="02020603050405020304" pitchFamily="18" charset="0"/>
                <a:cs typeface="Times New Roman" panose="02020603050405020304" pitchFamily="18" charset="0"/>
              </a:rPr>
              <a:t> The software improves the working methods by replacing the existing manual system with the computer-based system. The proposed system automates each and every activity of the manual system and increases its throughput.</a:t>
            </a:r>
          </a:p>
          <a:p>
            <a:pPr algn="just">
              <a:lnSpc>
                <a:spcPct val="160000"/>
              </a:lnSpc>
            </a:pPr>
            <a:r>
              <a:rPr lang="en-US" dirty="0">
                <a:latin typeface="Times New Roman" panose="02020603050405020304" pitchFamily="18" charset="0"/>
                <a:cs typeface="Times New Roman" panose="02020603050405020304" pitchFamily="18" charset="0"/>
              </a:rPr>
              <a:t> Thus the response time of the system is less and works very fast. The system uses a quick response with very accurate information regarding the user’s electricity bill information.</a:t>
            </a:r>
          </a:p>
          <a:p>
            <a:pPr algn="just">
              <a:lnSpc>
                <a:spcPct val="160000"/>
              </a:lnSpc>
            </a:pPr>
            <a:r>
              <a:rPr lang="en-US" dirty="0">
                <a:latin typeface="Times New Roman" panose="02020603050405020304" pitchFamily="18" charset="0"/>
                <a:cs typeface="Times New Roman" panose="02020603050405020304" pitchFamily="18" charset="0"/>
              </a:rPr>
              <a:t> The proposed system has a very user friendly interface, thus the user will feel very easy to work on it. The software provides accuracy along with a pleasant interface. The transactions reports of the system can be retried as and when required. </a:t>
            </a:r>
          </a:p>
          <a:p>
            <a:pPr algn="just">
              <a:lnSpc>
                <a:spcPct val="160000"/>
              </a:lnSpc>
            </a:pPr>
            <a:r>
              <a:rPr lang="en-US" dirty="0">
                <a:latin typeface="Times New Roman" panose="02020603050405020304" pitchFamily="18" charset="0"/>
                <a:cs typeface="Times New Roman" panose="02020603050405020304" pitchFamily="18" charset="0"/>
              </a:rPr>
              <a:t>Thus there is no delay in the availability of any information, as whatever will be needed, can be captured quickly and easily. HTML and CSS will be used as a front end and The Microsoft Structured Query Language (SQL) as back end for developing the project.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491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D2DD5-88B4-5CE2-F85F-E5D0707289F7}"/>
              </a:ext>
            </a:extLst>
          </p:cNvPr>
          <p:cNvSpPr>
            <a:spLocks noGrp="1"/>
          </p:cNvSpPr>
          <p:nvPr>
            <p:ph type="title"/>
          </p:nvPr>
        </p:nvSpPr>
        <p:spPr>
          <a:xfrm>
            <a:off x="230525" y="156238"/>
            <a:ext cx="8596668" cy="1320800"/>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id="{32E25BF0-06C5-9333-47F3-7A4D4450D1B9}"/>
              </a:ext>
            </a:extLst>
          </p:cNvPr>
          <p:cNvSpPr>
            <a:spLocks noGrp="1"/>
          </p:cNvSpPr>
          <p:nvPr>
            <p:ph idx="1"/>
          </p:nvPr>
        </p:nvSpPr>
        <p:spPr>
          <a:xfrm>
            <a:off x="604597" y="986416"/>
            <a:ext cx="8733674" cy="5871584"/>
          </a:xfrm>
        </p:spPr>
        <p:txBody>
          <a:bodyPr/>
          <a:lstStyle/>
          <a:p>
            <a:pPr algn="just">
              <a:lnSpc>
                <a:spcPct val="150000"/>
              </a:lnSpc>
            </a:pPr>
            <a:r>
              <a:rPr lang="en-US" b="1" dirty="0">
                <a:latin typeface="Times New Roman" panose="02020603050405020304" pitchFamily="18" charset="0"/>
                <a:cs typeface="Times New Roman" panose="02020603050405020304" pitchFamily="18" charset="0"/>
              </a:rPr>
              <a:t>Enhanced Customer Convenience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24/7 Access</a:t>
            </a:r>
            <a:r>
              <a:rPr lang="en-US" dirty="0">
                <a:latin typeface="Times New Roman" panose="02020603050405020304" pitchFamily="18" charset="0"/>
                <a:cs typeface="Times New Roman" panose="02020603050405020304" pitchFamily="18" charset="0"/>
              </a:rPr>
              <a:t>: Customers can make payments and check their meter readings at any time, reducing the need for physical visits to payment centers or offices.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Ease of Use</a:t>
            </a:r>
            <a:r>
              <a:rPr lang="en-US" dirty="0">
                <a:latin typeface="Times New Roman" panose="02020603050405020304" pitchFamily="18" charset="0"/>
                <a:cs typeface="Times New Roman" panose="02020603050405020304" pitchFamily="18" charset="0"/>
              </a:rPr>
              <a:t>: Online platforms simplify the payment process, allowing users to pay bills from their computers or smartphones.</a:t>
            </a:r>
          </a:p>
          <a:p>
            <a:pPr algn="just">
              <a:lnSpc>
                <a:spcPct val="150000"/>
              </a:lnSpc>
            </a:pPr>
            <a:r>
              <a:rPr lang="en-US" b="1" dirty="0">
                <a:latin typeface="Times New Roman" panose="02020603050405020304" pitchFamily="18" charset="0"/>
                <a:cs typeface="Times New Roman" panose="02020603050405020304" pitchFamily="18" charset="0"/>
              </a:rPr>
              <a:t>2. Improved Efficiency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Automated Billing</a:t>
            </a:r>
            <a:r>
              <a:rPr lang="en-US" dirty="0">
                <a:latin typeface="Times New Roman" panose="02020603050405020304" pitchFamily="18" charset="0"/>
                <a:cs typeface="Times New Roman" panose="02020603050405020304" pitchFamily="18" charset="0"/>
              </a:rPr>
              <a:t>: Automated generation and distribution of bills reduce manual processing errors and administrative workload.</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Faster Payments</a:t>
            </a:r>
            <a:r>
              <a:rPr lang="en-US" dirty="0">
                <a:latin typeface="Times New Roman" panose="02020603050405020304" pitchFamily="18" charset="0"/>
                <a:cs typeface="Times New Roman" panose="02020603050405020304" pitchFamily="18" charset="0"/>
              </a:rPr>
              <a:t>: Online payments are processed quickly, leading to faster confirmation and updates of payment status.</a:t>
            </a:r>
          </a:p>
          <a:p>
            <a:endParaRPr lang="en-IN" dirty="0"/>
          </a:p>
        </p:txBody>
      </p:sp>
    </p:spTree>
    <p:extLst>
      <p:ext uri="{BB962C8B-B14F-4D97-AF65-F5344CB8AC3E}">
        <p14:creationId xmlns:p14="http://schemas.microsoft.com/office/powerpoint/2010/main" val="2784400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C374A1-7E85-41A7-6B8D-73AA24065445}"/>
              </a:ext>
            </a:extLst>
          </p:cNvPr>
          <p:cNvSpPr>
            <a:spLocks noGrp="1"/>
          </p:cNvSpPr>
          <p:nvPr>
            <p:ph idx="4294967295"/>
          </p:nvPr>
        </p:nvSpPr>
        <p:spPr>
          <a:xfrm>
            <a:off x="665018" y="549998"/>
            <a:ext cx="8637877" cy="4967576"/>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Cost Savings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Reduced Operational Costs</a:t>
            </a:r>
            <a:r>
              <a:rPr lang="en-US" dirty="0">
                <a:latin typeface="Times New Roman" panose="02020603050405020304" pitchFamily="18" charset="0"/>
                <a:cs typeface="Times New Roman" panose="02020603050405020304" pitchFamily="18" charset="0"/>
              </a:rPr>
              <a:t>: Online payment systems reduce the need for physical payment collection infrastructure, such as cashiers and payment kiosks.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Lower Processing Costs</a:t>
            </a:r>
            <a:r>
              <a:rPr lang="en-US" dirty="0">
                <a:latin typeface="Times New Roman" panose="02020603050405020304" pitchFamily="18" charset="0"/>
                <a:cs typeface="Times New Roman" panose="02020603050405020304" pitchFamily="18" charset="0"/>
              </a:rPr>
              <a:t>: Automation of billing and payment processing can lower administrative and operational costs.</a:t>
            </a:r>
          </a:p>
          <a:p>
            <a:pPr algn="just">
              <a:lnSpc>
                <a:spcPct val="150000"/>
              </a:lnSpc>
            </a:pPr>
            <a:r>
              <a:rPr lang="en-US" b="1" dirty="0">
                <a:latin typeface="Times New Roman" panose="02020603050405020304" pitchFamily="18" charset="0"/>
                <a:cs typeface="Times New Roman" panose="02020603050405020304" pitchFamily="18" charset="0"/>
              </a:rPr>
              <a:t>4. Real-Time Monitoring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Instant Updates</a:t>
            </a:r>
            <a:r>
              <a:rPr lang="en-US" dirty="0">
                <a:latin typeface="Times New Roman" panose="02020603050405020304" pitchFamily="18" charset="0"/>
                <a:cs typeface="Times New Roman" panose="02020603050405020304" pitchFamily="18" charset="0"/>
              </a:rPr>
              <a:t>: Customers receive immediate updates on their payment status, meter readings, and account balances.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Real-Time Data</a:t>
            </a:r>
            <a:r>
              <a:rPr lang="en-US" dirty="0">
                <a:latin typeface="Times New Roman" panose="02020603050405020304" pitchFamily="18" charset="0"/>
                <a:cs typeface="Times New Roman" panose="02020603050405020304" pitchFamily="18" charset="0"/>
              </a:rPr>
              <a:t>: The system provides real-time data on energy consumption, which helps in accurate billing and monitoring.</a:t>
            </a:r>
          </a:p>
          <a:p>
            <a:endParaRPr lang="en-IN" dirty="0"/>
          </a:p>
        </p:txBody>
      </p:sp>
    </p:spTree>
    <p:extLst>
      <p:ext uri="{BB962C8B-B14F-4D97-AF65-F5344CB8AC3E}">
        <p14:creationId xmlns:p14="http://schemas.microsoft.com/office/powerpoint/2010/main" val="2935273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2D874-8279-8A61-C065-DD0D5A0373C9}"/>
              </a:ext>
            </a:extLst>
          </p:cNvPr>
          <p:cNvSpPr>
            <a:spLocks noGrp="1"/>
          </p:cNvSpPr>
          <p:nvPr>
            <p:ph type="title"/>
          </p:nvPr>
        </p:nvSpPr>
        <p:spPr>
          <a:xfrm>
            <a:off x="85052" y="139327"/>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0296A17B-E727-C131-7285-56DA5B5DCE83}"/>
              </a:ext>
            </a:extLst>
          </p:cNvPr>
          <p:cNvSpPr>
            <a:spLocks noGrp="1"/>
          </p:cNvSpPr>
          <p:nvPr>
            <p:ph idx="1"/>
          </p:nvPr>
        </p:nvSpPr>
        <p:spPr>
          <a:xfrm>
            <a:off x="396779" y="816638"/>
            <a:ext cx="9287547" cy="590203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Energy is very important in all activities of human daily life. Energy meter is an important part of power supply. An energy meter is a device used to measure the power consumption of electrical appliances in private homes and commercial areas. </a:t>
            </a:r>
          </a:p>
          <a:p>
            <a:pPr algn="just">
              <a:lnSpc>
                <a:spcPct val="150000"/>
              </a:lnSpc>
            </a:pPr>
            <a:r>
              <a:rPr lang="en-US" dirty="0">
                <a:latin typeface="Times New Roman" panose="02020603050405020304" pitchFamily="18" charset="0"/>
                <a:cs typeface="Times New Roman" panose="02020603050405020304" pitchFamily="18" charset="0"/>
              </a:rPr>
              <a:t>Energy meters are measured in kilowatt hours (kWh). Kilowatt-hour is the amount of electrical energy that a kilowatt pile uses in his 60 minutes. An energy meter basically consists of a voltage coil and a current loop. </a:t>
            </a:r>
          </a:p>
          <a:p>
            <a:pPr algn="just">
              <a:lnSpc>
                <a:spcPct val="150000"/>
              </a:lnSpc>
            </a:pPr>
            <a:r>
              <a:rPr lang="en-US" dirty="0">
                <a:latin typeface="Times New Roman" panose="02020603050405020304" pitchFamily="18" charset="0"/>
                <a:cs typeface="Times New Roman" panose="02020603050405020304" pitchFamily="18" charset="0"/>
              </a:rPr>
              <a:t>The voltage loop measures instantaneous voltage (volts), the current coil measures the instantaneous current (amps). Instantaneous voltage, system result. This electrical system allows both electricity consumers and utilities to remotely monitor electricity usage and consumption. </a:t>
            </a:r>
          </a:p>
          <a:p>
            <a:pPr algn="just">
              <a:lnSpc>
                <a:spcPct val="150000"/>
              </a:lnSpc>
            </a:pPr>
            <a:r>
              <a:rPr lang="en-US" dirty="0">
                <a:latin typeface="Times New Roman" panose="02020603050405020304" pitchFamily="18" charset="0"/>
                <a:cs typeface="Times New Roman" panose="02020603050405020304" pitchFamily="18" charset="0"/>
              </a:rPr>
              <a:t>Additionally, customers can pay or “refill” their meters remotely. The system is efficient and anti-corruption, as energy consumption can be estimated remotely by utilities and compared to revenue generated over a period of time. </a:t>
            </a:r>
          </a:p>
        </p:txBody>
      </p:sp>
    </p:spTree>
    <p:extLst>
      <p:ext uri="{BB962C8B-B14F-4D97-AF65-F5344CB8AC3E}">
        <p14:creationId xmlns:p14="http://schemas.microsoft.com/office/powerpoint/2010/main" val="631334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98A930-6858-F50B-04ED-64593E453485}"/>
              </a:ext>
            </a:extLst>
          </p:cNvPr>
          <p:cNvSpPr>
            <a:spLocks noGrp="1"/>
          </p:cNvSpPr>
          <p:nvPr>
            <p:ph idx="4294967295"/>
          </p:nvPr>
        </p:nvSpPr>
        <p:spPr>
          <a:xfrm>
            <a:off x="519545" y="581170"/>
            <a:ext cx="8596313" cy="3881437"/>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In this study, electronic performance meters with communication networks was combine, in this case SMS and email networks.</a:t>
            </a:r>
          </a:p>
          <a:p>
            <a:pPr algn="just">
              <a:lnSpc>
                <a:spcPct val="150000"/>
              </a:lnSpc>
            </a:pPr>
            <a:r>
              <a:rPr lang="en-US" dirty="0">
                <a:latin typeface="Times New Roman" panose="02020603050405020304" pitchFamily="18" charset="0"/>
                <a:cs typeface="Times New Roman" panose="02020603050405020304" pitchFamily="18" charset="0"/>
              </a:rPr>
              <a:t>Remote electricity billing is a unique concept where an online electricity payment and metering system helps increase accountability, organize and simplify electricity bill payments in Nigeria. </a:t>
            </a:r>
          </a:p>
          <a:p>
            <a:pPr algn="just">
              <a:lnSpc>
                <a:spcPct val="150000"/>
              </a:lnSpc>
            </a:pPr>
            <a:r>
              <a:rPr lang="en-US" dirty="0">
                <a:latin typeface="Times New Roman" panose="02020603050405020304" pitchFamily="18" charset="0"/>
                <a:cs typeface="Times New Roman" panose="02020603050405020304" pitchFamily="18" charset="0"/>
              </a:rPr>
              <a:t>This helps power management collect data on the units consumed by energy consumers and improve how power is shared. Because each consumer has its own energy meter with a GSM modem, microcontroller unit and display unit. </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678953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E4DE6-1457-2B9B-79ED-B524886AAA52}"/>
              </a:ext>
            </a:extLst>
          </p:cNvPr>
          <p:cNvSpPr>
            <a:spLocks noGrp="1"/>
          </p:cNvSpPr>
          <p:nvPr>
            <p:ph type="title"/>
          </p:nvPr>
        </p:nvSpPr>
        <p:spPr>
          <a:xfrm>
            <a:off x="230525" y="358283"/>
            <a:ext cx="8596668" cy="1320800"/>
          </a:xfrm>
        </p:spPr>
        <p:txBody>
          <a:bodyPr/>
          <a:lstStyle/>
          <a:p>
            <a:r>
              <a:rPr lang="en-IN" dirty="0"/>
              <a:t>MODULES</a:t>
            </a:r>
          </a:p>
        </p:txBody>
      </p:sp>
      <p:sp>
        <p:nvSpPr>
          <p:cNvPr id="3" name="Content Placeholder 2">
            <a:extLst>
              <a:ext uri="{FF2B5EF4-FFF2-40B4-BE49-F238E27FC236}">
                <a16:creationId xmlns:a16="http://schemas.microsoft.com/office/drawing/2014/main" id="{F32C4FB2-096A-3E16-7C4B-0C564201460A}"/>
              </a:ext>
            </a:extLst>
          </p:cNvPr>
          <p:cNvSpPr>
            <a:spLocks noGrp="1"/>
          </p:cNvSpPr>
          <p:nvPr>
            <p:ph idx="1"/>
          </p:nvPr>
        </p:nvSpPr>
        <p:spPr>
          <a:xfrm>
            <a:off x="1041016" y="1298144"/>
            <a:ext cx="8596668" cy="3880773"/>
          </a:xfrm>
        </p:spPr>
        <p:txBody>
          <a:bodyPr>
            <a:normAutofit/>
          </a:bodyPr>
          <a:lstStyle/>
          <a:p>
            <a:pPr>
              <a:lnSpc>
                <a:spcPct val="150000"/>
              </a:lnSpc>
            </a:pPr>
            <a:r>
              <a:rPr lang="en-IN" sz="2800" b="1" dirty="0">
                <a:latin typeface="Times New Roman" panose="02020603050405020304" pitchFamily="18" charset="0"/>
                <a:cs typeface="Times New Roman" panose="02020603050405020304" pitchFamily="18" charset="0"/>
              </a:rPr>
              <a:t>User Management Module</a:t>
            </a:r>
          </a:p>
          <a:p>
            <a:pPr>
              <a:lnSpc>
                <a:spcPct val="150000"/>
              </a:lnSpc>
            </a:pPr>
            <a:r>
              <a:rPr lang="en-IN" sz="2800" b="1" dirty="0">
                <a:latin typeface="Times New Roman" panose="02020603050405020304" pitchFamily="18" charset="0"/>
                <a:cs typeface="Times New Roman" panose="02020603050405020304" pitchFamily="18" charset="0"/>
              </a:rPr>
              <a:t>Billing and Payment Module</a:t>
            </a:r>
          </a:p>
          <a:p>
            <a:pPr>
              <a:lnSpc>
                <a:spcPct val="150000"/>
              </a:lnSpc>
            </a:pPr>
            <a:r>
              <a:rPr lang="en-IN" sz="2800" b="1" dirty="0">
                <a:latin typeface="Times New Roman" panose="02020603050405020304" pitchFamily="18" charset="0"/>
                <a:cs typeface="Times New Roman" panose="02020603050405020304" pitchFamily="18" charset="0"/>
              </a:rPr>
              <a:t>Metering Module</a:t>
            </a:r>
          </a:p>
          <a:p>
            <a:pPr>
              <a:lnSpc>
                <a:spcPct val="150000"/>
              </a:lnSpc>
            </a:pPr>
            <a:r>
              <a:rPr lang="en-IN" sz="2800" b="1" dirty="0">
                <a:latin typeface="Times New Roman" panose="02020603050405020304" pitchFamily="18" charset="0"/>
                <a:cs typeface="Times New Roman" panose="02020603050405020304" pitchFamily="18" charset="0"/>
              </a:rPr>
              <a:t>Notification Module</a:t>
            </a:r>
          </a:p>
        </p:txBody>
      </p:sp>
    </p:spTree>
    <p:extLst>
      <p:ext uri="{BB962C8B-B14F-4D97-AF65-F5344CB8AC3E}">
        <p14:creationId xmlns:p14="http://schemas.microsoft.com/office/powerpoint/2010/main" val="4271572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915D9-7D98-405D-5E30-EEBB89767227}"/>
              </a:ext>
            </a:extLst>
          </p:cNvPr>
          <p:cNvSpPr>
            <a:spLocks noGrp="1"/>
          </p:cNvSpPr>
          <p:nvPr>
            <p:ph type="title"/>
          </p:nvPr>
        </p:nvSpPr>
        <p:spPr>
          <a:xfrm>
            <a:off x="240916" y="245918"/>
            <a:ext cx="8596668" cy="1320800"/>
          </a:xfrm>
        </p:spPr>
        <p:txBody>
          <a:bodyPr/>
          <a:lstStyle/>
          <a:p>
            <a:r>
              <a:rPr lang="en-IN" sz="3600" b="1" dirty="0">
                <a:latin typeface="Times New Roman" panose="02020603050405020304" pitchFamily="18" charset="0"/>
                <a:cs typeface="Times New Roman" panose="02020603050405020304" pitchFamily="18" charset="0"/>
              </a:rPr>
              <a:t>User Management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2008D1D5-401F-F071-0EB4-AE2970E39A1A}"/>
              </a:ext>
            </a:extLst>
          </p:cNvPr>
          <p:cNvSpPr>
            <a:spLocks noGrp="1"/>
          </p:cNvSpPr>
          <p:nvPr>
            <p:ph idx="1"/>
          </p:nvPr>
        </p:nvSpPr>
        <p:spPr>
          <a:xfrm>
            <a:off x="874762" y="1277362"/>
            <a:ext cx="8596668" cy="3880773"/>
          </a:xfrm>
        </p:spPr>
        <p:txBody>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Customer Registration</a:t>
            </a:r>
            <a:r>
              <a:rPr lang="en-US" dirty="0">
                <a:latin typeface="Times New Roman" panose="02020603050405020304" pitchFamily="18" charset="0"/>
                <a:cs typeface="Times New Roman" panose="02020603050405020304" pitchFamily="18" charset="0"/>
              </a:rPr>
              <a:t>: Allows new users to register their accounts by providing personal details and utility account information.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Login/Authentication</a:t>
            </a:r>
            <a:r>
              <a:rPr lang="en-US" dirty="0">
                <a:latin typeface="Times New Roman" panose="02020603050405020304" pitchFamily="18" charset="0"/>
                <a:cs typeface="Times New Roman" panose="02020603050405020304" pitchFamily="18" charset="0"/>
              </a:rPr>
              <a:t>: Secure login functionality with user credentials and authentication methods (e.g., password, two-factor authentication).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Profile Management</a:t>
            </a:r>
            <a:r>
              <a:rPr lang="en-US" dirty="0">
                <a:latin typeface="Times New Roman" panose="02020603050405020304" pitchFamily="18" charset="0"/>
                <a:cs typeface="Times New Roman" panose="02020603050405020304" pitchFamily="18" charset="0"/>
              </a:rPr>
              <a:t>: Enables users to update personal details, view account history, and manage preferences.</a:t>
            </a:r>
          </a:p>
          <a:p>
            <a:endParaRPr lang="en-IN" dirty="0"/>
          </a:p>
        </p:txBody>
      </p:sp>
    </p:spTree>
    <p:extLst>
      <p:ext uri="{BB962C8B-B14F-4D97-AF65-F5344CB8AC3E}">
        <p14:creationId xmlns:p14="http://schemas.microsoft.com/office/powerpoint/2010/main" val="2274985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EC9F8-E4B0-4B14-A22F-2B23E53196E7}"/>
              </a:ext>
            </a:extLst>
          </p:cNvPr>
          <p:cNvSpPr>
            <a:spLocks noGrp="1"/>
          </p:cNvSpPr>
          <p:nvPr>
            <p:ph type="title"/>
          </p:nvPr>
        </p:nvSpPr>
        <p:spPr>
          <a:xfrm>
            <a:off x="188961" y="121228"/>
            <a:ext cx="8596668" cy="1320800"/>
          </a:xfrm>
        </p:spPr>
        <p:txBody>
          <a:bodyPr/>
          <a:lstStyle/>
          <a:p>
            <a:r>
              <a:rPr lang="en-IN" sz="3600" b="1" dirty="0">
                <a:latin typeface="Times New Roman" panose="02020603050405020304" pitchFamily="18" charset="0"/>
                <a:cs typeface="Times New Roman" panose="02020603050405020304" pitchFamily="18" charset="0"/>
              </a:rPr>
              <a:t>Billing and Payment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7E8D0281-AC30-C33F-18EA-6CDDF6EF8A91}"/>
              </a:ext>
            </a:extLst>
          </p:cNvPr>
          <p:cNvSpPr>
            <a:spLocks noGrp="1"/>
          </p:cNvSpPr>
          <p:nvPr>
            <p:ph idx="1"/>
          </p:nvPr>
        </p:nvSpPr>
        <p:spPr>
          <a:xfrm>
            <a:off x="708506" y="1038371"/>
            <a:ext cx="8596668" cy="3880773"/>
          </a:xfrm>
        </p:spPr>
        <p:txBody>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Bill Generation</a:t>
            </a:r>
            <a:r>
              <a:rPr lang="en-US" dirty="0">
                <a:latin typeface="Times New Roman" panose="02020603050405020304" pitchFamily="18" charset="0"/>
                <a:cs typeface="Times New Roman" panose="02020603050405020304" pitchFamily="18" charset="0"/>
              </a:rPr>
              <a:t>: Automatically generates bills based on electricity consumption data collected from meters.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Payment Processing</a:t>
            </a:r>
            <a:r>
              <a:rPr lang="en-US" dirty="0">
                <a:latin typeface="Times New Roman" panose="02020603050405020304" pitchFamily="18" charset="0"/>
                <a:cs typeface="Times New Roman" panose="02020603050405020304" pitchFamily="18" charset="0"/>
              </a:rPr>
              <a:t>: Integration with payment gateways to handle various payment methods (credit/debit cards, bank transfers, mobile payments).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Transaction Management</a:t>
            </a:r>
            <a:r>
              <a:rPr lang="en-US" dirty="0">
                <a:latin typeface="Times New Roman" panose="02020603050405020304" pitchFamily="18" charset="0"/>
                <a:cs typeface="Times New Roman" panose="02020603050405020304" pitchFamily="18" charset="0"/>
              </a:rPr>
              <a:t>: Tracks and records all transactions, including successful payments, failed transactions, and refunds.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Invoice Generation</a:t>
            </a:r>
            <a:r>
              <a:rPr lang="en-US" dirty="0">
                <a:latin typeface="Times New Roman" panose="02020603050405020304" pitchFamily="18" charset="0"/>
                <a:cs typeface="Times New Roman" panose="02020603050405020304" pitchFamily="18" charset="0"/>
              </a:rPr>
              <a:t>: Provides users with digital invoices and receipts for their payments.</a:t>
            </a:r>
          </a:p>
          <a:p>
            <a:endParaRPr lang="en-IN" dirty="0"/>
          </a:p>
        </p:txBody>
      </p:sp>
    </p:spTree>
    <p:extLst>
      <p:ext uri="{BB962C8B-B14F-4D97-AF65-F5344CB8AC3E}">
        <p14:creationId xmlns:p14="http://schemas.microsoft.com/office/powerpoint/2010/main" val="2753165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38ED9-7EF2-BC2B-6757-A03405162FEE}"/>
              </a:ext>
            </a:extLst>
          </p:cNvPr>
          <p:cNvSpPr>
            <a:spLocks noGrp="1"/>
          </p:cNvSpPr>
          <p:nvPr>
            <p:ph type="title"/>
          </p:nvPr>
        </p:nvSpPr>
        <p:spPr>
          <a:xfrm>
            <a:off x="178571" y="156238"/>
            <a:ext cx="8596668" cy="1320800"/>
          </a:xfrm>
        </p:spPr>
        <p:txBody>
          <a:bodyPr/>
          <a:lstStyle/>
          <a:p>
            <a:r>
              <a:rPr lang="en-IN" sz="3600" b="1" dirty="0">
                <a:latin typeface="Times New Roman" panose="02020603050405020304" pitchFamily="18" charset="0"/>
                <a:cs typeface="Times New Roman" panose="02020603050405020304" pitchFamily="18" charset="0"/>
              </a:rPr>
              <a:t>Metering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0904B9D3-0EA8-D1FD-68DB-6B393E50B9A3}"/>
              </a:ext>
            </a:extLst>
          </p:cNvPr>
          <p:cNvSpPr>
            <a:spLocks noGrp="1"/>
          </p:cNvSpPr>
          <p:nvPr>
            <p:ph idx="1"/>
          </p:nvPr>
        </p:nvSpPr>
        <p:spPr>
          <a:xfrm>
            <a:off x="926715" y="1007198"/>
            <a:ext cx="8596668" cy="3880773"/>
          </a:xfrm>
        </p:spPr>
        <p:txBody>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Meter Reading Integration</a:t>
            </a:r>
            <a:r>
              <a:rPr lang="en-US" dirty="0">
                <a:latin typeface="Times New Roman" panose="02020603050405020304" pitchFamily="18" charset="0"/>
                <a:cs typeface="Times New Roman" panose="02020603050405020304" pitchFamily="18" charset="0"/>
              </a:rPr>
              <a:t>: Connects with smart meters for real-time or scheduled meter readings.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Collection and Storage</a:t>
            </a:r>
            <a:r>
              <a:rPr lang="en-US" dirty="0">
                <a:latin typeface="Times New Roman" panose="02020603050405020304" pitchFamily="18" charset="0"/>
                <a:cs typeface="Times New Roman" panose="02020603050405020304" pitchFamily="18" charset="0"/>
              </a:rPr>
              <a:t>: Collects and stores meter data securely, ensuring accurate consumption records.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Usage Analysis</a:t>
            </a:r>
            <a:r>
              <a:rPr lang="en-US" dirty="0">
                <a:latin typeface="Times New Roman" panose="02020603050405020304" pitchFamily="18" charset="0"/>
                <a:cs typeface="Times New Roman" panose="02020603050405020304" pitchFamily="18" charset="0"/>
              </a:rPr>
              <a:t>: Provides users with insights into their energy consumption patterns and usage history.</a:t>
            </a:r>
          </a:p>
          <a:p>
            <a:endParaRPr lang="en-IN" dirty="0"/>
          </a:p>
        </p:txBody>
      </p:sp>
    </p:spTree>
    <p:extLst>
      <p:ext uri="{BB962C8B-B14F-4D97-AF65-F5344CB8AC3E}">
        <p14:creationId xmlns:p14="http://schemas.microsoft.com/office/powerpoint/2010/main" val="2870186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01F36-B48E-C971-0841-4225CCFF71EA}"/>
              </a:ext>
            </a:extLst>
          </p:cNvPr>
          <p:cNvSpPr>
            <a:spLocks noGrp="1"/>
          </p:cNvSpPr>
          <p:nvPr>
            <p:ph type="title"/>
          </p:nvPr>
        </p:nvSpPr>
        <p:spPr>
          <a:xfrm>
            <a:off x="147397" y="156238"/>
            <a:ext cx="8596668" cy="1320800"/>
          </a:xfrm>
        </p:spPr>
        <p:txBody>
          <a:bodyPr/>
          <a:lstStyle/>
          <a:p>
            <a:r>
              <a:rPr lang="en-IN" sz="3600" b="1" dirty="0">
                <a:latin typeface="Times New Roman" panose="02020603050405020304" pitchFamily="18" charset="0"/>
                <a:cs typeface="Times New Roman" panose="02020603050405020304" pitchFamily="18" charset="0"/>
              </a:rPr>
              <a:t>Notification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19FEC07-3E44-B976-7050-FCB42FC4BA63}"/>
              </a:ext>
            </a:extLst>
          </p:cNvPr>
          <p:cNvSpPr>
            <a:spLocks noGrp="1"/>
          </p:cNvSpPr>
          <p:nvPr>
            <p:ph idx="1"/>
          </p:nvPr>
        </p:nvSpPr>
        <p:spPr>
          <a:xfrm>
            <a:off x="687725" y="1111107"/>
            <a:ext cx="8596668" cy="3880773"/>
          </a:xfrm>
        </p:spPr>
        <p:txBody>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Email Notifications</a:t>
            </a:r>
            <a:r>
              <a:rPr lang="en-US" dirty="0">
                <a:latin typeface="Times New Roman" panose="02020603050405020304" pitchFamily="18" charset="0"/>
                <a:cs typeface="Times New Roman" panose="02020603050405020304" pitchFamily="18" charset="0"/>
              </a:rPr>
              <a:t>: Sends automated email alerts for bill generation, payment confirmations, due reminders, and service updates.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SMS Notifications</a:t>
            </a:r>
            <a:r>
              <a:rPr lang="en-US" dirty="0">
                <a:latin typeface="Times New Roman" panose="02020603050405020304" pitchFamily="18" charset="0"/>
                <a:cs typeface="Times New Roman" panose="02020603050405020304" pitchFamily="18" charset="0"/>
              </a:rPr>
              <a:t>: Sends SMS alerts for payment reminders, transaction confirmations, and important updates.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Notification Management</a:t>
            </a:r>
            <a:r>
              <a:rPr lang="en-US" dirty="0">
                <a:latin typeface="Times New Roman" panose="02020603050405020304" pitchFamily="18" charset="0"/>
                <a:cs typeface="Times New Roman" panose="02020603050405020304" pitchFamily="18" charset="0"/>
              </a:rPr>
              <a:t>: Allows users to manage their notification preferences and opt-in/out of different types of notifications.</a:t>
            </a:r>
          </a:p>
          <a:p>
            <a:endParaRPr lang="en-IN" dirty="0"/>
          </a:p>
        </p:txBody>
      </p:sp>
    </p:spTree>
    <p:extLst>
      <p:ext uri="{BB962C8B-B14F-4D97-AF65-F5344CB8AC3E}">
        <p14:creationId xmlns:p14="http://schemas.microsoft.com/office/powerpoint/2010/main" val="26594944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11BAF-5B2B-6595-3AA3-7D4D0DD00D30}"/>
              </a:ext>
            </a:extLst>
          </p:cNvPr>
          <p:cNvSpPr>
            <a:spLocks noGrp="1"/>
          </p:cNvSpPr>
          <p:nvPr>
            <p:ph type="title"/>
          </p:nvPr>
        </p:nvSpPr>
        <p:spPr>
          <a:xfrm>
            <a:off x="147398" y="173182"/>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id="{10E547C9-8900-A19A-E348-21361E71BDF8}"/>
              </a:ext>
            </a:extLst>
          </p:cNvPr>
          <p:cNvSpPr>
            <a:spLocks noGrp="1"/>
          </p:cNvSpPr>
          <p:nvPr>
            <p:ph idx="1"/>
          </p:nvPr>
        </p:nvSpPr>
        <p:spPr>
          <a:xfrm>
            <a:off x="698116" y="1038371"/>
            <a:ext cx="8596668" cy="3880773"/>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6607191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F3843-CEB9-0196-BBCD-53DE4B49AF1B}"/>
              </a:ext>
            </a:extLst>
          </p:cNvPr>
          <p:cNvSpPr>
            <a:spLocks noGrp="1"/>
          </p:cNvSpPr>
          <p:nvPr>
            <p:ph type="title"/>
          </p:nvPr>
        </p:nvSpPr>
        <p:spPr>
          <a:xfrm>
            <a:off x="230525" y="156238"/>
            <a:ext cx="8596668" cy="1320800"/>
          </a:xfrm>
        </p:spPr>
        <p:txBody>
          <a:bodyPr>
            <a:normAutofit/>
          </a:bodyPr>
          <a:lstStyle/>
          <a:p>
            <a:r>
              <a:rPr lang="en-IN" dirty="0"/>
              <a:t>Front End</a:t>
            </a:r>
          </a:p>
        </p:txBody>
      </p:sp>
      <p:sp>
        <p:nvSpPr>
          <p:cNvPr id="3" name="Content Placeholder 2">
            <a:extLst>
              <a:ext uri="{FF2B5EF4-FFF2-40B4-BE49-F238E27FC236}">
                <a16:creationId xmlns:a16="http://schemas.microsoft.com/office/drawing/2014/main" id="{46A23118-2EE8-5D86-A273-14943250E35B}"/>
              </a:ext>
            </a:extLst>
          </p:cNvPr>
          <p:cNvSpPr>
            <a:spLocks noGrp="1"/>
          </p:cNvSpPr>
          <p:nvPr>
            <p:ph idx="1"/>
          </p:nvPr>
        </p:nvSpPr>
        <p:spPr>
          <a:xfrm>
            <a:off x="604598" y="1038371"/>
            <a:ext cx="8723284" cy="4396074"/>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1293125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2A09E-9B47-E2EE-BAF9-92429C378704}"/>
              </a:ext>
            </a:extLst>
          </p:cNvPr>
          <p:cNvSpPr>
            <a:spLocks noGrp="1"/>
          </p:cNvSpPr>
          <p:nvPr>
            <p:ph type="title"/>
          </p:nvPr>
        </p:nvSpPr>
        <p:spPr>
          <a:xfrm>
            <a:off x="230524" y="156238"/>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id="{90252BAB-5DE8-8864-40FB-D5122DCA5020}"/>
              </a:ext>
            </a:extLst>
          </p:cNvPr>
          <p:cNvSpPr>
            <a:spLocks noGrp="1"/>
          </p:cNvSpPr>
          <p:nvPr>
            <p:ph idx="1"/>
          </p:nvPr>
        </p:nvSpPr>
        <p:spPr>
          <a:xfrm>
            <a:off x="718898" y="1017589"/>
            <a:ext cx="8596668" cy="3880773"/>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4199923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F3D3F-3888-2FD5-5A4E-8AABBE482B88}"/>
              </a:ext>
            </a:extLst>
          </p:cNvPr>
          <p:cNvSpPr>
            <a:spLocks noGrp="1"/>
          </p:cNvSpPr>
          <p:nvPr>
            <p:ph type="title"/>
          </p:nvPr>
        </p:nvSpPr>
        <p:spPr>
          <a:xfrm>
            <a:off x="209743" y="156238"/>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B46F160F-06CA-0CE6-4057-0CC582846D8C}"/>
              </a:ext>
            </a:extLst>
          </p:cNvPr>
          <p:cNvSpPr>
            <a:spLocks noGrp="1"/>
          </p:cNvSpPr>
          <p:nvPr>
            <p:ph idx="1"/>
          </p:nvPr>
        </p:nvSpPr>
        <p:spPr>
          <a:xfrm>
            <a:off x="727364" y="1246548"/>
            <a:ext cx="8775239" cy="4686660"/>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7992874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D42A9-6117-4C49-7B5E-9322084E1CEE}"/>
              </a:ext>
            </a:extLst>
          </p:cNvPr>
          <p:cNvSpPr>
            <a:spLocks noGrp="1"/>
          </p:cNvSpPr>
          <p:nvPr>
            <p:ph type="title"/>
          </p:nvPr>
        </p:nvSpPr>
        <p:spPr>
          <a:xfrm>
            <a:off x="251307" y="277091"/>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4B9B2C3B-20EB-5F6C-7118-155FAE97728F}"/>
              </a:ext>
            </a:extLst>
          </p:cNvPr>
          <p:cNvSpPr>
            <a:spLocks noGrp="1"/>
          </p:cNvSpPr>
          <p:nvPr>
            <p:ph idx="1"/>
          </p:nvPr>
        </p:nvSpPr>
        <p:spPr>
          <a:xfrm>
            <a:off x="1030625" y="1350098"/>
            <a:ext cx="8596668" cy="3880773"/>
          </a:xfrm>
        </p:spPr>
        <p:txBody>
          <a:bodyPr/>
          <a:lstStyle/>
          <a:p>
            <a:pPr lvl="0" algn="just">
              <a:lnSpc>
                <a:spcPct val="150000"/>
              </a:lnSpc>
            </a:pPr>
            <a:r>
              <a:rPr lang="en-US" sz="1800" dirty="0">
                <a:latin typeface="Times New Roman" pitchFamily="18" charset="0"/>
                <a:cs typeface="Times New Roman" pitchFamily="18" charset="0"/>
              </a:rPr>
              <a:t>Operating System	: Windows 10</a:t>
            </a:r>
          </a:p>
          <a:p>
            <a:pPr lvl="0" algn="just">
              <a:lnSpc>
                <a:spcPct val="150000"/>
              </a:lnSpc>
            </a:pPr>
            <a:r>
              <a:rPr lang="en-US" sz="1800" dirty="0">
                <a:latin typeface="Times New Roman" pitchFamily="18" charset="0"/>
                <a:cs typeface="Times New Roman" pitchFamily="18" charset="0"/>
              </a:rPr>
              <a:t>Language	               :PYTHON Google </a:t>
            </a:r>
            <a:r>
              <a:rPr lang="en-US" sz="1800" dirty="0" err="1">
                <a:latin typeface="Times New Roman" pitchFamily="18" charset="0"/>
                <a:cs typeface="Times New Roman" pitchFamily="18" charset="0"/>
              </a:rPr>
              <a:t>Colab</a:t>
            </a:r>
            <a:endParaRPr lang="en-US" sz="18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1812210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030CE-CB3F-9280-97F2-B26C92214325}"/>
              </a:ext>
            </a:extLst>
          </p:cNvPr>
          <p:cNvSpPr>
            <a:spLocks noGrp="1"/>
          </p:cNvSpPr>
          <p:nvPr>
            <p:ph type="title"/>
          </p:nvPr>
        </p:nvSpPr>
        <p:spPr>
          <a:xfrm>
            <a:off x="292870" y="287482"/>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23258ADB-00AB-B50D-69F4-4A4A3F8E9943}"/>
              </a:ext>
            </a:extLst>
          </p:cNvPr>
          <p:cNvSpPr>
            <a:spLocks noGrp="1"/>
          </p:cNvSpPr>
          <p:nvPr>
            <p:ph idx="1"/>
          </p:nvPr>
        </p:nvSpPr>
        <p:spPr>
          <a:xfrm>
            <a:off x="1134534" y="1215016"/>
            <a:ext cx="8596668" cy="3880773"/>
          </a:xfrm>
        </p:spPr>
        <p:txBody>
          <a:bodyPr/>
          <a:lstStyle/>
          <a:p>
            <a:pPr algn="just">
              <a:lnSpc>
                <a:spcPct val="150000"/>
              </a:lnSpc>
            </a:pPr>
            <a:r>
              <a:rPr lang="en-US" sz="1800" dirty="0">
                <a:latin typeface="Times New Roman" pitchFamily="18" charset="0"/>
                <a:cs typeface="Times New Roman" pitchFamily="18" charset="0"/>
              </a:rPr>
              <a:t>Keyboard</a:t>
            </a:r>
          </a:p>
          <a:p>
            <a:pPr algn="just">
              <a:lnSpc>
                <a:spcPct val="150000"/>
              </a:lnSpc>
            </a:pPr>
            <a:r>
              <a:rPr lang="en-US" sz="1800" dirty="0">
                <a:latin typeface="Times New Roman" pitchFamily="18" charset="0"/>
                <a:cs typeface="Times New Roman" pitchFamily="18" charset="0"/>
              </a:rPr>
              <a:t>Mouse </a:t>
            </a:r>
          </a:p>
          <a:p>
            <a:pPr algn="just">
              <a:lnSpc>
                <a:spcPct val="150000"/>
              </a:lnSpc>
            </a:pPr>
            <a:r>
              <a:rPr lang="en-US" sz="1800" dirty="0" err="1">
                <a:latin typeface="Times New Roman" pitchFamily="18" charset="0"/>
                <a:cs typeface="Times New Roman" pitchFamily="18" charset="0"/>
              </a:rPr>
              <a:t>Harddisk</a:t>
            </a:r>
            <a:r>
              <a:rPr lang="en-US" sz="1800" dirty="0">
                <a:latin typeface="Times New Roman" pitchFamily="18" charset="0"/>
                <a:cs typeface="Times New Roman" pitchFamily="18" charset="0"/>
              </a:rPr>
              <a:t>	</a:t>
            </a:r>
          </a:p>
          <a:p>
            <a:pPr algn="just">
              <a:lnSpc>
                <a:spcPct val="150000"/>
              </a:lnSpc>
            </a:pPr>
            <a:r>
              <a:rPr lang="en-US" sz="18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12080456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A7764-A8E2-039F-577F-ECA4EECE9F45}"/>
              </a:ext>
            </a:extLst>
          </p:cNvPr>
          <p:cNvSpPr>
            <a:spLocks noGrp="1"/>
          </p:cNvSpPr>
          <p:nvPr>
            <p:ph type="title"/>
          </p:nvPr>
        </p:nvSpPr>
        <p:spPr>
          <a:xfrm>
            <a:off x="147398" y="156238"/>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35BC334E-0FF8-6CD6-85C1-047C1713285E}"/>
              </a:ext>
            </a:extLst>
          </p:cNvPr>
          <p:cNvSpPr>
            <a:spLocks noGrp="1"/>
          </p:cNvSpPr>
          <p:nvPr>
            <p:ph idx="1"/>
          </p:nvPr>
        </p:nvSpPr>
        <p:spPr>
          <a:xfrm>
            <a:off x="573425" y="883241"/>
            <a:ext cx="8986212" cy="5974759"/>
          </a:xfrm>
        </p:spPr>
        <p:txBody>
          <a:bodyPr>
            <a:noAutofit/>
          </a:bodyPr>
          <a:lstStyle/>
          <a:p>
            <a:pPr algn="just">
              <a:lnSpc>
                <a:spcPct val="150000"/>
              </a:lnSpc>
            </a:pPr>
            <a:r>
              <a:rPr lang="en-US" dirty="0">
                <a:latin typeface="Times New Roman" panose="02020603050405020304" pitchFamily="18" charset="0"/>
                <a:cs typeface="Times New Roman" panose="02020603050405020304" pitchFamily="18" charset="0"/>
              </a:rPr>
              <a:t>In conclusion, the design and implementation of the integrated online electricity payment and metering system with payment integration, emailing, and SMS functionality represent a significant leap forward in modernizing and optimizing the electricity billing process.</a:t>
            </a:r>
          </a:p>
          <a:p>
            <a:pPr algn="just">
              <a:lnSpc>
                <a:spcPct val="150000"/>
              </a:lnSpc>
            </a:pPr>
            <a:r>
              <a:rPr lang="en-US" dirty="0">
                <a:latin typeface="Times New Roman" panose="02020603050405020304" pitchFamily="18" charset="0"/>
                <a:cs typeface="Times New Roman" panose="02020603050405020304" pitchFamily="18" charset="0"/>
              </a:rPr>
              <a:t> The seamless integration with smart meters provides users with real-time insights into their electricity consumption, fostering a culture of awareness and efficiency. </a:t>
            </a:r>
          </a:p>
          <a:p>
            <a:pPr algn="just">
              <a:lnSpc>
                <a:spcPct val="150000"/>
              </a:lnSpc>
            </a:pPr>
            <a:r>
              <a:rPr lang="en-US" dirty="0">
                <a:latin typeface="Times New Roman" panose="02020603050405020304" pitchFamily="18" charset="0"/>
                <a:cs typeface="Times New Roman" panose="02020603050405020304" pitchFamily="18" charset="0"/>
              </a:rPr>
              <a:t>The secure payment gateways ensures a convenient and secure transaction experience for users, reinforcing trust in online payment processes. </a:t>
            </a:r>
          </a:p>
          <a:p>
            <a:pPr algn="just">
              <a:lnSpc>
                <a:spcPct val="150000"/>
              </a:lnSpc>
            </a:pPr>
            <a:r>
              <a:rPr lang="en-US" dirty="0">
                <a:latin typeface="Times New Roman" panose="02020603050405020304" pitchFamily="18" charset="0"/>
                <a:cs typeface="Times New Roman" panose="02020603050405020304" pitchFamily="18" charset="0"/>
              </a:rPr>
              <a:t>The automated notification system through email and SMS not only enhances user communication but also serves as a proactive means to keep users informed about billing cycles and important updates, contributing to an improved overall user experience.</a:t>
            </a:r>
          </a:p>
          <a:p>
            <a:pPr algn="just">
              <a:lnSpc>
                <a:spcPct val="150000"/>
              </a:lnSpc>
            </a:pPr>
            <a:r>
              <a:rPr lang="en-US" dirty="0">
                <a:latin typeface="Times New Roman" panose="02020603050405020304" pitchFamily="18" charset="0"/>
                <a:cs typeface="Times New Roman" panose="02020603050405020304" pitchFamily="18" charset="0"/>
              </a:rPr>
              <a:t>The robust architecture, featuring a user-friendly web portal, strong authentication mechanisms, and a secure database, underscores the commitment to data integrity, privacy, and security.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548340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28</TotalTime>
  <Words>2276</Words>
  <Application>Microsoft Office PowerPoint</Application>
  <PresentationFormat>Widescreen</PresentationFormat>
  <Paragraphs>110</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Times New Roman</vt:lpstr>
      <vt:lpstr>Trebuchet MS</vt:lpstr>
      <vt:lpstr>Wingdings 3</vt:lpstr>
      <vt:lpstr>Facet</vt:lpstr>
      <vt:lpstr>DESIGN AND IMPLEMENTATION OF AN ONLINE ELECTRICITY PAYMENT AND METERING SYSTEM WITH PAYMENT INTEGRATION, EMAILING AND SMS. (A CASE STUDY OF HARCOURT ELECTRICITY DISTRIBUTION COMPANY) </vt:lpstr>
      <vt:lpstr>Abstract</vt:lpstr>
      <vt:lpstr>PowerPoint Presentation</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User Management Module </vt:lpstr>
      <vt:lpstr>Billing and Payment Module </vt:lpstr>
      <vt:lpstr>Metering Module </vt:lpstr>
      <vt:lpstr>Notification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2024-09-08T16:01:40Z</dcterms:created>
  <dcterms:modified xsi:type="dcterms:W3CDTF">2024-09-08T16:30:29Z</dcterms:modified>
</cp:coreProperties>
</file>