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1508783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3901478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3219112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E7593D-1A7B-45AF-950D-CF789C5C210C}"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2816883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E7593D-1A7B-45AF-950D-CF789C5C210C}" type="datetimeFigureOut">
              <a:rPr lang="en-IN" smtClean="0"/>
              <a:t>08-09-2024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580052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2372088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2038706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4029660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E7593D-1A7B-45AF-950D-CF789C5C210C}"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1004739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E7593D-1A7B-45AF-950D-CF789C5C210C}" type="datetimeFigureOut">
              <a:rPr lang="en-IN" smtClean="0"/>
              <a:t>08-09-2024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3954752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4124049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03795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7103649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22785259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12765117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3015157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E7593D-1A7B-45AF-950D-CF789C5C210C}" type="datetimeFigureOut">
              <a:rPr lang="en-IN" smtClean="0"/>
              <a:t>08-09-2024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0BEF89-B0AB-4297-B930-4CD3C04449ED}" type="slidenum">
              <a:rPr lang="en-IN" smtClean="0"/>
              <a:t>‹#›</a:t>
            </a:fld>
            <a:endParaRPr lang="en-IN"/>
          </a:p>
        </p:txBody>
      </p:sp>
    </p:spTree>
    <p:extLst>
      <p:ext uri="{BB962C8B-B14F-4D97-AF65-F5344CB8AC3E}">
        <p14:creationId xmlns:p14="http://schemas.microsoft.com/office/powerpoint/2010/main" val="296943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EE7593D-1A7B-45AF-950D-CF789C5C210C}" type="datetimeFigureOut">
              <a:rPr lang="en-IN" smtClean="0"/>
              <a:t>08-09-2024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50BEF89-B0AB-4297-B930-4CD3C04449ED}" type="slidenum">
              <a:rPr lang="en-IN" smtClean="0"/>
              <a:t>‹#›</a:t>
            </a:fld>
            <a:endParaRPr lang="en-IN"/>
          </a:p>
        </p:txBody>
      </p:sp>
    </p:spTree>
    <p:extLst>
      <p:ext uri="{BB962C8B-B14F-4D97-AF65-F5344CB8AC3E}">
        <p14:creationId xmlns:p14="http://schemas.microsoft.com/office/powerpoint/2010/main" val="269922647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0CDE-B5B7-F2CE-BB94-D0D5647E7C85}"/>
              </a:ext>
            </a:extLst>
          </p:cNvPr>
          <p:cNvSpPr>
            <a:spLocks noGrp="1"/>
          </p:cNvSpPr>
          <p:nvPr>
            <p:ph type="ctrTitle" idx="4294967295"/>
          </p:nvPr>
        </p:nvSpPr>
        <p:spPr>
          <a:xfrm>
            <a:off x="1431458" y="2109354"/>
            <a:ext cx="8949062" cy="3844636"/>
          </a:xfrm>
        </p:spPr>
        <p:txBody>
          <a:bodyPr/>
          <a:lstStyle/>
          <a:p>
            <a:pPr algn="just">
              <a:lnSpc>
                <a:spcPct val="150000"/>
              </a:lnSpc>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DESIGN AND IMPLEMENTATION OF A COMPUTERIZED LOAN MANAGEMENT SYSTEM FOR REJECTING OR APPROVING LOAN REQUEST USING CREDIT RISK AND EVALUATION MODELS</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2123580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08B8A-A86A-B0D9-957C-6CF3F17397B3}"/>
              </a:ext>
            </a:extLst>
          </p:cNvPr>
          <p:cNvSpPr>
            <a:spLocks noGrp="1"/>
          </p:cNvSpPr>
          <p:nvPr>
            <p:ph type="title"/>
          </p:nvPr>
        </p:nvSpPr>
        <p:spPr>
          <a:xfrm>
            <a:off x="0" y="172164"/>
            <a:ext cx="9404723" cy="140053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3909183F-2CDD-148F-7E68-63D779B09B10}"/>
              </a:ext>
            </a:extLst>
          </p:cNvPr>
          <p:cNvSpPr>
            <a:spLocks noGrp="1"/>
          </p:cNvSpPr>
          <p:nvPr>
            <p:ph idx="1"/>
          </p:nvPr>
        </p:nvSpPr>
        <p:spPr>
          <a:xfrm>
            <a:off x="277091" y="1003436"/>
            <a:ext cx="11637818" cy="5989646"/>
          </a:xfrm>
        </p:spPr>
        <p:txBody>
          <a:bodyPr>
            <a:noAutofit/>
          </a:bodyPr>
          <a:lstStyle/>
          <a:p>
            <a:pPr>
              <a:lnSpc>
                <a:spcPct val="150000"/>
              </a:lnSpc>
            </a:pPr>
            <a:r>
              <a:rPr lang="en-US" sz="1800" dirty="0">
                <a:latin typeface="Times New Roman" panose="02020603050405020304" pitchFamily="18" charset="0"/>
                <a:cs typeface="Times New Roman" panose="02020603050405020304" pitchFamily="18" charset="0"/>
              </a:rPr>
              <a:t>Nowadays, home loan is a frequently accessed component of people’s financing activities. Homeowners wants to increase the probability of loan acceptance, however banks seek to borrow money to low risk customers. </a:t>
            </a:r>
          </a:p>
          <a:p>
            <a:pPr>
              <a:lnSpc>
                <a:spcPct val="150000"/>
              </a:lnSpc>
            </a:pPr>
            <a:r>
              <a:rPr lang="en-US" sz="1800" dirty="0">
                <a:latin typeface="Times New Roman" panose="02020603050405020304" pitchFamily="18" charset="0"/>
                <a:cs typeface="Times New Roman" panose="02020603050405020304" pitchFamily="18" charset="0"/>
              </a:rPr>
              <a:t>This paper compared and examined the machine learning models to select when loan applicants evaluating their probability of success. This paper introduced the recommended models for the problem, explanations on how to use the selected model.</a:t>
            </a:r>
          </a:p>
          <a:p>
            <a:pPr>
              <a:lnSpc>
                <a:spcPct val="150000"/>
              </a:lnSpc>
            </a:pPr>
            <a:r>
              <a:rPr lang="en-US" sz="1800" dirty="0">
                <a:latin typeface="Times New Roman" panose="02020603050405020304" pitchFamily="18" charset="0"/>
                <a:cs typeface="Times New Roman" panose="02020603050405020304" pitchFamily="18" charset="0"/>
              </a:rPr>
              <a:t> 6 candidate models, including Logistic regression, Decision tree, Random Forest, support vector machine (SVM), Ada Boost and Neural Network are selected. The model selection process would focus on the model’s accuracy on test data as well as the interpretability of these models. </a:t>
            </a:r>
          </a:p>
          <a:p>
            <a:pPr>
              <a:lnSpc>
                <a:spcPct val="150000"/>
              </a:lnSpc>
            </a:pPr>
            <a:r>
              <a:rPr lang="en-US" sz="1800" dirty="0">
                <a:latin typeface="Times New Roman" panose="02020603050405020304" pitchFamily="18" charset="0"/>
                <a:cs typeface="Times New Roman" panose="02020603050405020304" pitchFamily="18" charset="0"/>
              </a:rPr>
              <a:t>The models’ result was interpreted to derive optimal strategies to be undertaken by both debtors and creditors. Throughout comparison between these models, logistic regression was the best in terms of interpretability and accuracy.</a:t>
            </a:r>
          </a:p>
          <a:p>
            <a:pPr>
              <a:lnSpc>
                <a:spcPct val="150000"/>
              </a:lnSpc>
            </a:pPr>
            <a:r>
              <a:rPr lang="en-US" sz="1800" dirty="0">
                <a:latin typeface="Times New Roman" panose="02020603050405020304" pitchFamily="18" charset="0"/>
                <a:cs typeface="Times New Roman" panose="02020603050405020304" pitchFamily="18" charset="0"/>
              </a:rPr>
              <a:t> Nonetheless, other models could bolster the decision-making process by examining their confusion matrices and the fitted importance of predictors in each model. This paper revealed practical implications of machine learning theories on home loan approval and credit risk and aimed to help decision making for both debtors and creditors.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6669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BD65E-3259-E6B7-C25A-87F19E46AB0D}"/>
              </a:ext>
            </a:extLst>
          </p:cNvPr>
          <p:cNvSpPr>
            <a:spLocks noGrp="1"/>
          </p:cNvSpPr>
          <p:nvPr>
            <p:ph type="title"/>
          </p:nvPr>
        </p:nvSpPr>
        <p:spPr>
          <a:xfrm>
            <a:off x="85002" y="151381"/>
            <a:ext cx="9404723" cy="140053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DC54BF43-BF7A-919D-F0FC-402A78C0910F}"/>
              </a:ext>
            </a:extLst>
          </p:cNvPr>
          <p:cNvSpPr>
            <a:spLocks noGrp="1"/>
          </p:cNvSpPr>
          <p:nvPr>
            <p:ph idx="1"/>
          </p:nvPr>
        </p:nvSpPr>
        <p:spPr>
          <a:xfrm>
            <a:off x="490248" y="1045000"/>
            <a:ext cx="10014961" cy="4950555"/>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objective of this research work is the design of a web application for the control of credit granting, where the system will have the necessary characteristics, following an </a:t>
            </a:r>
            <a:r>
              <a:rPr lang="en-US" sz="1800" dirty="0" err="1">
                <a:latin typeface="Times New Roman" panose="02020603050405020304" pitchFamily="18" charset="0"/>
                <a:cs typeface="Times New Roman" panose="02020603050405020304" pitchFamily="18" charset="0"/>
              </a:rPr>
              <a:t>objectoriented</a:t>
            </a:r>
            <a:r>
              <a:rPr lang="en-US" sz="1800" dirty="0">
                <a:latin typeface="Times New Roman" panose="02020603050405020304" pitchFamily="18" charset="0"/>
                <a:cs typeface="Times New Roman" panose="02020603050405020304" pitchFamily="18" charset="0"/>
              </a:rPr>
              <a:t> programming structure and the application of the SCRUM methodology to comply with mitigate and control the credit risk in </a:t>
            </a:r>
            <a:r>
              <a:rPr lang="en-US" sz="1800" dirty="0" err="1">
                <a:latin typeface="Times New Roman" panose="02020603050405020304" pitchFamily="18" charset="0"/>
                <a:cs typeface="Times New Roman" panose="02020603050405020304" pitchFamily="18" charset="0"/>
              </a:rPr>
              <a:t>CrediExpress</a:t>
            </a:r>
            <a:r>
              <a:rPr lang="en-US" sz="1800" dirty="0">
                <a:latin typeface="Times New Roman" panose="02020603050405020304" pitchFamily="18" charset="0"/>
                <a:cs typeface="Times New Roman" panose="02020603050405020304" pitchFamily="18" charset="0"/>
              </a:rPr>
              <a:t> Financial. </a:t>
            </a:r>
          </a:p>
          <a:p>
            <a:pPr algn="just">
              <a:lnSpc>
                <a:spcPct val="150000"/>
              </a:lnSpc>
            </a:pPr>
            <a:r>
              <a:rPr lang="en-US" sz="1800" dirty="0">
                <a:latin typeface="Times New Roman" panose="02020603050405020304" pitchFamily="18" charset="0"/>
                <a:cs typeface="Times New Roman" panose="02020603050405020304" pitchFamily="18" charset="0"/>
              </a:rPr>
              <a:t>Allowing the financial diversification of customers for a better control process in the granting of credit and thus reducing the high-risk portfolio of the financial institution. </a:t>
            </a:r>
          </a:p>
          <a:p>
            <a:pPr algn="just">
              <a:lnSpc>
                <a:spcPct val="150000"/>
              </a:lnSpc>
            </a:pPr>
            <a:r>
              <a:rPr lang="en-US" sz="1800" dirty="0">
                <a:latin typeface="Times New Roman" panose="02020603050405020304" pitchFamily="18" charset="0"/>
                <a:cs typeface="Times New Roman" panose="02020603050405020304" pitchFamily="18" charset="0"/>
              </a:rPr>
              <a:t>Unlike other credit evaluation platforms, this work provides a web platform that presents an automation model for decision-making, being flexible and agile, and responding in a personalized way. An evaluation report is delivered that reveals the client's credit status to be eligible or not to grant credit.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6121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D744C-941C-2802-F987-62368D1AF64B}"/>
              </a:ext>
            </a:extLst>
          </p:cNvPr>
          <p:cNvSpPr>
            <a:spLocks noGrp="1"/>
          </p:cNvSpPr>
          <p:nvPr>
            <p:ph type="title"/>
          </p:nvPr>
        </p:nvSpPr>
        <p:spPr>
          <a:xfrm>
            <a:off x="168130" y="182555"/>
            <a:ext cx="9404723" cy="140053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76BC57CF-723E-8E92-A136-104CC856DCC5}"/>
              </a:ext>
            </a:extLst>
          </p:cNvPr>
          <p:cNvSpPr>
            <a:spLocks noGrp="1"/>
          </p:cNvSpPr>
          <p:nvPr>
            <p:ph idx="1"/>
          </p:nvPr>
        </p:nvSpPr>
        <p:spPr>
          <a:xfrm>
            <a:off x="377536" y="1007918"/>
            <a:ext cx="11646334" cy="5756564"/>
          </a:xfrm>
        </p:spPr>
        <p:txBody>
          <a:bodyPr>
            <a:noAutofit/>
          </a:bodyPr>
          <a:lstStyle/>
          <a:p>
            <a:pPr algn="just">
              <a:lnSpc>
                <a:spcPct val="160000"/>
              </a:lnSpc>
            </a:pPr>
            <a:r>
              <a:rPr lang="en-US" sz="1800" dirty="0">
                <a:latin typeface="Times New Roman" panose="02020603050405020304" pitchFamily="18" charset="0"/>
                <a:cs typeface="Times New Roman" panose="02020603050405020304" pitchFamily="18" charset="0"/>
              </a:rPr>
              <a:t>On the other hand, the prediction model helps us to select the most convenient decision by means of repeated behavior patterns [8]. Similarly, these models are key pieces to be able to understand the behavior and create strategies that can cause greater impact [9]. </a:t>
            </a:r>
          </a:p>
          <a:p>
            <a:pPr algn="just">
              <a:lnSpc>
                <a:spcPct val="160000"/>
              </a:lnSpc>
            </a:pPr>
            <a:r>
              <a:rPr lang="en-US" sz="1800" dirty="0">
                <a:latin typeface="Times New Roman" panose="02020603050405020304" pitchFamily="18" charset="0"/>
                <a:cs typeface="Times New Roman" panose="02020603050405020304" pitchFamily="18" charset="0"/>
              </a:rPr>
              <a:t>Therefore, in the "Predictive model of delinquency rank for bank loans using simulated data", the behavior of customers was determined by means of a statistical model in order to simulate data and predict the delinquency of a bank loan [10].</a:t>
            </a:r>
          </a:p>
          <a:p>
            <a:pPr algn="just">
              <a:lnSpc>
                <a:spcPct val="160000"/>
              </a:lnSpc>
            </a:pPr>
            <a:r>
              <a:rPr lang="en-US" sz="1800" dirty="0">
                <a:latin typeface="Times New Roman" panose="02020603050405020304" pitchFamily="18" charset="0"/>
                <a:cs typeface="Times New Roman" panose="02020603050405020304" pitchFamily="18" charset="0"/>
              </a:rPr>
              <a:t> Considering the above, the use of neural networks is easily adjusted to financial drawbacks. One of the real cases is to apply it in calculating the probability of default in the portfolio of the financial company [11]. </a:t>
            </a:r>
          </a:p>
          <a:p>
            <a:pPr algn="just">
              <a:lnSpc>
                <a:spcPct val="160000"/>
              </a:lnSpc>
            </a:pPr>
            <a:r>
              <a:rPr lang="en-US" sz="1800" dirty="0">
                <a:latin typeface="Times New Roman" panose="02020603050405020304" pitchFamily="18" charset="0"/>
                <a:cs typeface="Times New Roman" panose="02020603050405020304" pitchFamily="18" charset="0"/>
              </a:rPr>
              <a:t>Moreover, to define the best method to evaluate credit risk, Binary Regression has been proposed in conjunction with Artificial Neural Networks using the mathematical learning algorithm Multilayer Perceptron [12]. </a:t>
            </a:r>
          </a:p>
          <a:p>
            <a:pPr algn="just">
              <a:lnSpc>
                <a:spcPct val="160000"/>
              </a:lnSpc>
            </a:pPr>
            <a:r>
              <a:rPr lang="en-US" sz="1800" dirty="0">
                <a:latin typeface="Times New Roman" panose="02020603050405020304" pitchFamily="18" charset="0"/>
                <a:cs typeface="Times New Roman" panose="02020603050405020304" pitchFamily="18" charset="0"/>
              </a:rPr>
              <a:t>Likewise, [13] comments that improving the neural network by GA algorithm avoids the limitation of the evaluation process, making the alert result more reliable and objective. [14] reports that it is necessary to improve credit risk models for the sector to progress.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12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6AA32-2EF8-01F4-71DB-09FBFA4465E9}"/>
              </a:ext>
            </a:extLst>
          </p:cNvPr>
          <p:cNvSpPr>
            <a:spLocks noGrp="1"/>
          </p:cNvSpPr>
          <p:nvPr>
            <p:ph type="title"/>
          </p:nvPr>
        </p:nvSpPr>
        <p:spPr>
          <a:xfrm>
            <a:off x="95393" y="120209"/>
            <a:ext cx="9404723" cy="140053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47A2F1F-E9E3-0ADC-7BD6-BDE90CDA74EF}"/>
              </a:ext>
            </a:extLst>
          </p:cNvPr>
          <p:cNvSpPr>
            <a:spLocks noGrp="1"/>
          </p:cNvSpPr>
          <p:nvPr>
            <p:ph idx="1"/>
          </p:nvPr>
        </p:nvSpPr>
        <p:spPr>
          <a:xfrm>
            <a:off x="666894" y="1143000"/>
            <a:ext cx="10576070" cy="5428536"/>
          </a:xfrm>
        </p:spPr>
        <p:txBody>
          <a:bodyPr>
            <a:normAutofit fontScale="92500"/>
          </a:bodyPr>
          <a:lstStyle/>
          <a:p>
            <a:pPr algn="just">
              <a:lnSpc>
                <a:spcPct val="170000"/>
              </a:lnSpc>
            </a:pPr>
            <a:r>
              <a:rPr lang="en-US" sz="1900" b="1" dirty="0">
                <a:latin typeface="Times New Roman" panose="02020603050405020304" pitchFamily="18" charset="0"/>
                <a:cs typeface="Times New Roman" panose="02020603050405020304" pitchFamily="18" charset="0"/>
              </a:rPr>
              <a:t>Complexity and Cost</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Development Complexity:</a:t>
            </a:r>
            <a:r>
              <a:rPr lang="en-US" sz="1900" dirty="0">
                <a:latin typeface="Times New Roman" panose="02020603050405020304" pitchFamily="18" charset="0"/>
                <a:cs typeface="Times New Roman" panose="02020603050405020304" pitchFamily="18" charset="0"/>
              </a:rPr>
              <a:t> Creating a sophisticated LMS that integrates credit risk models involves complex software development and system integration. This can require significant technical expertise and time.</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High Costs:</a:t>
            </a:r>
            <a:r>
              <a:rPr lang="en-US" sz="1900" dirty="0">
                <a:latin typeface="Times New Roman" panose="02020603050405020304" pitchFamily="18" charset="0"/>
                <a:cs typeface="Times New Roman" panose="02020603050405020304" pitchFamily="18" charset="0"/>
              </a:rPr>
              <a:t> Developing, deploying, and maintaining such a system can be expensive. Costs include software development, hardware infrastructure, ongoing maintenance, and potential updates to models.</a:t>
            </a:r>
          </a:p>
          <a:p>
            <a:pPr algn="just">
              <a:lnSpc>
                <a:spcPct val="170000"/>
              </a:lnSpc>
            </a:pPr>
            <a:r>
              <a:rPr lang="en-US" sz="1900" b="1" dirty="0">
                <a:latin typeface="Times New Roman" panose="02020603050405020304" pitchFamily="18" charset="0"/>
                <a:cs typeface="Times New Roman" panose="02020603050405020304" pitchFamily="18" charset="0"/>
              </a:rPr>
              <a:t>Data Privacy and Security</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Data Sensitivity:</a:t>
            </a:r>
            <a:r>
              <a:rPr lang="en-US" sz="1900" dirty="0">
                <a:latin typeface="Times New Roman" panose="02020603050405020304" pitchFamily="18" charset="0"/>
                <a:cs typeface="Times New Roman" panose="02020603050405020304" pitchFamily="18" charset="0"/>
              </a:rPr>
              <a:t> Handling personal and financial data of loan applicants requires stringent security measures. Breaches can lead to legal issues and damage to the institution's reputation.</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Compliance Issues:</a:t>
            </a:r>
            <a:r>
              <a:rPr lang="en-US" sz="1900" dirty="0">
                <a:latin typeface="Times New Roman" panose="02020603050405020304" pitchFamily="18" charset="0"/>
                <a:cs typeface="Times New Roman" panose="02020603050405020304" pitchFamily="18" charset="0"/>
              </a:rPr>
              <a:t> The system must comply with regulations like GDPR or CCPA, which can be challenging to manage and may require continuous updates.</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2233964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C57470-D247-A45F-9D7F-E0EF2489464C}"/>
              </a:ext>
            </a:extLst>
          </p:cNvPr>
          <p:cNvSpPr>
            <a:spLocks noGrp="1"/>
          </p:cNvSpPr>
          <p:nvPr>
            <p:ph idx="4294967295"/>
          </p:nvPr>
        </p:nvSpPr>
        <p:spPr>
          <a:xfrm>
            <a:off x="384464" y="442046"/>
            <a:ext cx="9279082" cy="553272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Model Limitations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Risk of Bias:</a:t>
            </a:r>
            <a:r>
              <a:rPr lang="en-US" sz="1800" dirty="0">
                <a:latin typeface="Times New Roman" panose="02020603050405020304" pitchFamily="18" charset="0"/>
                <a:cs typeface="Times New Roman" panose="02020603050405020304" pitchFamily="18" charset="0"/>
              </a:rPr>
              <a:t> Credit risk models can inadvertently incorporate biases if not carefully designed and tested. This can lead to unfair discrimination against certain groups of applicants.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Model Accuracy:</a:t>
            </a:r>
            <a:r>
              <a:rPr lang="en-US" sz="1800" dirty="0">
                <a:latin typeface="Times New Roman" panose="02020603050405020304" pitchFamily="18" charset="0"/>
                <a:cs typeface="Times New Roman" panose="02020603050405020304" pitchFamily="18" charset="0"/>
              </a:rPr>
              <a:t> Models are only as good as the data they are trained on. Inaccurate or incomplete data can lead to poor decision-making and increased risk for the lender.</a:t>
            </a:r>
          </a:p>
          <a:p>
            <a:pPr algn="just">
              <a:lnSpc>
                <a:spcPct val="150000"/>
              </a:lnSpc>
            </a:pPr>
            <a:r>
              <a:rPr lang="en-US" sz="1800" b="1" dirty="0">
                <a:latin typeface="Times New Roman" panose="02020603050405020304" pitchFamily="18" charset="0"/>
                <a:cs typeface="Times New Roman" panose="02020603050405020304" pitchFamily="18" charset="0"/>
              </a:rPr>
              <a:t>System Reliability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Technical Failures:</a:t>
            </a:r>
            <a:r>
              <a:rPr lang="en-US" sz="1800" dirty="0">
                <a:latin typeface="Times New Roman" panose="02020603050405020304" pitchFamily="18" charset="0"/>
                <a:cs typeface="Times New Roman" panose="02020603050405020304" pitchFamily="18" charset="0"/>
              </a:rPr>
              <a:t> Dependence on computerized systems means that technical failures, such as software bugs or hardware malfunctions, can disrupt loan processing and decision-making.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Maintenance:</a:t>
            </a:r>
            <a:r>
              <a:rPr lang="en-US" sz="1800" dirty="0">
                <a:latin typeface="Times New Roman" panose="02020603050405020304" pitchFamily="18" charset="0"/>
                <a:cs typeface="Times New Roman" panose="02020603050405020304" pitchFamily="18" charset="0"/>
              </a:rPr>
              <a:t> Ongoing system maintenance and updates are necessary to ensure reliability and incorporate new features or changes in regulations.</a:t>
            </a:r>
          </a:p>
          <a:p>
            <a:endParaRPr lang="en-IN" dirty="0"/>
          </a:p>
        </p:txBody>
      </p:sp>
    </p:spTree>
    <p:extLst>
      <p:ext uri="{BB962C8B-B14F-4D97-AF65-F5344CB8AC3E}">
        <p14:creationId xmlns:p14="http://schemas.microsoft.com/office/powerpoint/2010/main" val="1338808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F874-F369-6E55-3511-6E6D6B428B90}"/>
              </a:ext>
            </a:extLst>
          </p:cNvPr>
          <p:cNvSpPr>
            <a:spLocks noGrp="1"/>
          </p:cNvSpPr>
          <p:nvPr>
            <p:ph type="title"/>
          </p:nvPr>
        </p:nvSpPr>
        <p:spPr>
          <a:xfrm>
            <a:off x="85002" y="109818"/>
            <a:ext cx="9404723" cy="140053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28B72BF5-3A69-DCAF-04C9-601BEA13C9EB}"/>
              </a:ext>
            </a:extLst>
          </p:cNvPr>
          <p:cNvSpPr>
            <a:spLocks noGrp="1"/>
          </p:cNvSpPr>
          <p:nvPr>
            <p:ph idx="1"/>
          </p:nvPr>
        </p:nvSpPr>
        <p:spPr>
          <a:xfrm>
            <a:off x="562984" y="1076172"/>
            <a:ext cx="10160434" cy="5449319"/>
          </a:xfrm>
        </p:spPr>
        <p:txBody>
          <a:bodyPr>
            <a:normAutofit fontScale="92500" lnSpcReduction="10000"/>
          </a:bodyPr>
          <a:lstStyle/>
          <a:p>
            <a:pPr algn="just">
              <a:lnSpc>
                <a:spcPct val="160000"/>
              </a:lnSpc>
            </a:pPr>
            <a:r>
              <a:rPr lang="en-US" sz="1900" dirty="0">
                <a:latin typeface="Times New Roman" panose="02020603050405020304" pitchFamily="18" charset="0"/>
                <a:cs typeface="Times New Roman" panose="02020603050405020304" pitchFamily="18" charset="0"/>
              </a:rPr>
              <a:t>The computerized Loan Management System (LMS) is designed to enhance the efficiency and accuracy of the loan approval process through the integration of advanced credit risk and evaluation models.</a:t>
            </a:r>
          </a:p>
          <a:p>
            <a:pPr algn="just">
              <a:lnSpc>
                <a:spcPct val="160000"/>
              </a:lnSpc>
            </a:pPr>
            <a:r>
              <a:rPr lang="en-US" sz="1900" dirty="0">
                <a:latin typeface="Times New Roman" panose="02020603050405020304" pitchFamily="18" charset="0"/>
                <a:cs typeface="Times New Roman" panose="02020603050405020304" pitchFamily="18" charset="0"/>
              </a:rPr>
              <a:t> This system is structured around several key modules, each addressing crucial aspects of loan management. The </a:t>
            </a:r>
            <a:r>
              <a:rPr lang="en-US" sz="1900" b="1" dirty="0">
                <a:latin typeface="Times New Roman" panose="02020603050405020304" pitchFamily="18" charset="0"/>
                <a:cs typeface="Times New Roman" panose="02020603050405020304" pitchFamily="18" charset="0"/>
              </a:rPr>
              <a:t>User Management Module</a:t>
            </a:r>
            <a:r>
              <a:rPr lang="en-US" sz="1900" dirty="0">
                <a:latin typeface="Times New Roman" panose="02020603050405020304" pitchFamily="18" charset="0"/>
                <a:cs typeface="Times New Roman" panose="02020603050405020304" pitchFamily="18" charset="0"/>
              </a:rPr>
              <a:t> ensures secure access and role-based permissions for applicants, loan officers, and administrators.</a:t>
            </a:r>
          </a:p>
          <a:p>
            <a:pPr algn="just">
              <a:lnSpc>
                <a:spcPct val="160000"/>
              </a:lnSpc>
            </a:pPr>
            <a:r>
              <a:rPr lang="en-US" sz="1900" dirty="0">
                <a:latin typeface="Times New Roman" panose="02020603050405020304" pitchFamily="18" charset="0"/>
                <a:cs typeface="Times New Roman" panose="02020603050405020304" pitchFamily="18" charset="0"/>
              </a:rPr>
              <a:t> The </a:t>
            </a:r>
            <a:r>
              <a:rPr lang="en-US" sz="1900" b="1" dirty="0">
                <a:latin typeface="Times New Roman" panose="02020603050405020304" pitchFamily="18" charset="0"/>
                <a:cs typeface="Times New Roman" panose="02020603050405020304" pitchFamily="18" charset="0"/>
              </a:rPr>
              <a:t>Application Management Module</a:t>
            </a:r>
            <a:r>
              <a:rPr lang="en-US" sz="1900" dirty="0">
                <a:latin typeface="Times New Roman" panose="02020603050405020304" pitchFamily="18" charset="0"/>
                <a:cs typeface="Times New Roman" panose="02020603050405020304" pitchFamily="18" charset="0"/>
              </a:rPr>
              <a:t> facilitates the online submission and tracking of loan applications, streamlining the initial interaction with the system. The </a:t>
            </a:r>
            <a:r>
              <a:rPr lang="en-US" sz="1900" b="1" dirty="0">
                <a:latin typeface="Times New Roman" panose="02020603050405020304" pitchFamily="18" charset="0"/>
                <a:cs typeface="Times New Roman" panose="02020603050405020304" pitchFamily="18" charset="0"/>
              </a:rPr>
              <a:t>Credit Risk Assessment Module</a:t>
            </a:r>
            <a:r>
              <a:rPr lang="en-US" sz="1900" dirty="0">
                <a:latin typeface="Times New Roman" panose="02020603050405020304" pitchFamily="18" charset="0"/>
                <a:cs typeface="Times New Roman" panose="02020603050405020304" pitchFamily="18" charset="0"/>
              </a:rPr>
              <a:t> employs sophisticated credit scoring algorithms and risk analysis techniques to evaluate applicants' creditworthiness, ensuring that decisions are data-driven and objective.</a:t>
            </a:r>
          </a:p>
          <a:p>
            <a:pPr algn="just">
              <a:lnSpc>
                <a:spcPct val="160000"/>
              </a:lnSpc>
            </a:pPr>
            <a:r>
              <a:rPr lang="en-US" sz="1900" dirty="0">
                <a:latin typeface="Times New Roman" panose="02020603050405020304" pitchFamily="18" charset="0"/>
                <a:cs typeface="Times New Roman" panose="02020603050405020304" pitchFamily="18" charset="0"/>
              </a:rPr>
              <a:t>The </a:t>
            </a:r>
            <a:r>
              <a:rPr lang="en-US" sz="1900" b="1" dirty="0">
                <a:latin typeface="Times New Roman" panose="02020603050405020304" pitchFamily="18" charset="0"/>
                <a:cs typeface="Times New Roman" panose="02020603050405020304" pitchFamily="18" charset="0"/>
              </a:rPr>
              <a:t>Evaluation and Decision Module</a:t>
            </a:r>
            <a:r>
              <a:rPr lang="en-US" sz="1900" dirty="0">
                <a:latin typeface="Times New Roman" panose="02020603050405020304" pitchFamily="18" charset="0"/>
                <a:cs typeface="Times New Roman" panose="02020603050405020304" pitchFamily="18" charset="0"/>
              </a:rPr>
              <a:t> automates the approval or rejection process based on predefined criteria, while also providing tools for manual review when needed. This module ensures that every application is processed efficiently and transparently.</a:t>
            </a:r>
          </a:p>
          <a:p>
            <a:endParaRPr lang="en-IN" dirty="0"/>
          </a:p>
        </p:txBody>
      </p:sp>
    </p:spTree>
    <p:extLst>
      <p:ext uri="{BB962C8B-B14F-4D97-AF65-F5344CB8AC3E}">
        <p14:creationId xmlns:p14="http://schemas.microsoft.com/office/powerpoint/2010/main" val="2557266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030A7-A032-081A-FE1B-E6DAC629135D}"/>
              </a:ext>
            </a:extLst>
          </p:cNvPr>
          <p:cNvSpPr>
            <a:spLocks noGrp="1"/>
          </p:cNvSpPr>
          <p:nvPr>
            <p:ph type="title"/>
          </p:nvPr>
        </p:nvSpPr>
        <p:spPr>
          <a:xfrm>
            <a:off x="85002" y="151382"/>
            <a:ext cx="9404723" cy="1400530"/>
          </a:xfrm>
        </p:spPr>
        <p:txBody>
          <a:bodyPr/>
          <a:lstStyle/>
          <a:p>
            <a:r>
              <a:rPr lang="en-US" sz="4400" dirty="0"/>
              <a:t>Advantage</a:t>
            </a:r>
            <a:endParaRPr lang="en-IN" dirty="0"/>
          </a:p>
        </p:txBody>
      </p:sp>
      <p:sp>
        <p:nvSpPr>
          <p:cNvPr id="3" name="Content Placeholder 2">
            <a:extLst>
              <a:ext uri="{FF2B5EF4-FFF2-40B4-BE49-F238E27FC236}">
                <a16:creationId xmlns:a16="http://schemas.microsoft.com/office/drawing/2014/main" id="{DB03410F-F0A1-D0EC-C884-E6C3D7B05E8B}"/>
              </a:ext>
            </a:extLst>
          </p:cNvPr>
          <p:cNvSpPr>
            <a:spLocks noGrp="1"/>
          </p:cNvSpPr>
          <p:nvPr>
            <p:ph idx="1"/>
          </p:nvPr>
        </p:nvSpPr>
        <p:spPr>
          <a:xfrm>
            <a:off x="674516" y="1086564"/>
            <a:ext cx="9187408" cy="498172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Increased Efficiency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Faster Processing:</a:t>
            </a:r>
            <a:r>
              <a:rPr lang="en-US" sz="1800" dirty="0">
                <a:latin typeface="Times New Roman" panose="02020603050405020304" pitchFamily="18" charset="0"/>
                <a:cs typeface="Times New Roman" panose="02020603050405020304" pitchFamily="18" charset="0"/>
              </a:rPr>
              <a:t> Automated systems can process loan applications much faster than manual methods, reducing the time required to approve or reject applications.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Streamlined Workflow:</a:t>
            </a:r>
            <a:r>
              <a:rPr lang="en-US" sz="1800" dirty="0">
                <a:latin typeface="Times New Roman" panose="02020603050405020304" pitchFamily="18" charset="0"/>
                <a:cs typeface="Times New Roman" panose="02020603050405020304" pitchFamily="18" charset="0"/>
              </a:rPr>
              <a:t> Automation reduces the need for repetitive tasks, allowing loan officers to focus on more complex aspects of loan management.</a:t>
            </a:r>
          </a:p>
          <a:p>
            <a:pPr algn="just">
              <a:lnSpc>
                <a:spcPct val="150000"/>
              </a:lnSpc>
            </a:pPr>
            <a:r>
              <a:rPr lang="en-US" sz="1800" b="1" dirty="0">
                <a:latin typeface="Times New Roman" panose="02020603050405020304" pitchFamily="18" charset="0"/>
                <a:cs typeface="Times New Roman" panose="02020603050405020304" pitchFamily="18" charset="0"/>
              </a:rPr>
              <a:t>Improved Accuracy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Consistent Decision-Making:</a:t>
            </a:r>
            <a:r>
              <a:rPr lang="en-US" sz="1800" dirty="0">
                <a:latin typeface="Times New Roman" panose="02020603050405020304" pitchFamily="18" charset="0"/>
                <a:cs typeface="Times New Roman" panose="02020603050405020304" pitchFamily="18" charset="0"/>
              </a:rPr>
              <a:t> Automated systems apply the same criteria to all applications, reducing the risk of human error and ensuring consistent decision-making.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Advanced Analytics:</a:t>
            </a:r>
            <a:r>
              <a:rPr lang="en-US" sz="1800" dirty="0">
                <a:latin typeface="Times New Roman" panose="02020603050405020304" pitchFamily="18" charset="0"/>
                <a:cs typeface="Times New Roman" panose="02020603050405020304" pitchFamily="18" charset="0"/>
              </a:rPr>
              <a:t> Credit risk models can analyze vast amounts of data to provide accurate risk assessments and creditworthiness evaluations.</a:t>
            </a:r>
          </a:p>
          <a:p>
            <a:endParaRPr lang="en-IN" dirty="0"/>
          </a:p>
        </p:txBody>
      </p:sp>
    </p:spTree>
    <p:extLst>
      <p:ext uri="{BB962C8B-B14F-4D97-AF65-F5344CB8AC3E}">
        <p14:creationId xmlns:p14="http://schemas.microsoft.com/office/powerpoint/2010/main" val="2261550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2A70D7-BEAA-C75E-6061-63938CFE39B5}"/>
              </a:ext>
            </a:extLst>
          </p:cNvPr>
          <p:cNvSpPr>
            <a:spLocks noGrp="1"/>
          </p:cNvSpPr>
          <p:nvPr>
            <p:ph idx="4294967295"/>
          </p:nvPr>
        </p:nvSpPr>
        <p:spPr>
          <a:xfrm>
            <a:off x="675410" y="421265"/>
            <a:ext cx="9040668" cy="5169044"/>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Enhanced Risk Management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Data-Driven Decisions:</a:t>
            </a:r>
            <a:r>
              <a:rPr lang="en-US" sz="1800" dirty="0">
                <a:latin typeface="Times New Roman" panose="02020603050405020304" pitchFamily="18" charset="0"/>
                <a:cs typeface="Times New Roman" panose="02020603050405020304" pitchFamily="18" charset="0"/>
              </a:rPr>
              <a:t> Credit risk models use historical data and sophisticated algorithms to assess the risk of default, leading to more informed lending decisions.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Early Warning Systems:</a:t>
            </a:r>
            <a:r>
              <a:rPr lang="en-US" sz="1800" dirty="0">
                <a:latin typeface="Times New Roman" panose="02020603050405020304" pitchFamily="18" charset="0"/>
                <a:cs typeface="Times New Roman" panose="02020603050405020304" pitchFamily="18" charset="0"/>
              </a:rPr>
              <a:t> Automated systems can identify potential risk factors early, allowing lenders to take preventive measures.</a:t>
            </a:r>
          </a:p>
          <a:p>
            <a:pPr algn="just">
              <a:lnSpc>
                <a:spcPct val="150000"/>
              </a:lnSpc>
            </a:pPr>
            <a:r>
              <a:rPr lang="en-US" sz="1800" b="1" dirty="0">
                <a:latin typeface="Times New Roman" panose="02020603050405020304" pitchFamily="18" charset="0"/>
                <a:cs typeface="Times New Roman" panose="02020603050405020304" pitchFamily="18" charset="0"/>
              </a:rPr>
              <a:t>4. Cost Savings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Labor Costs:</a:t>
            </a:r>
            <a:r>
              <a:rPr lang="en-US" sz="1800" dirty="0">
                <a:latin typeface="Times New Roman" panose="02020603050405020304" pitchFamily="18" charset="0"/>
                <a:cs typeface="Times New Roman" panose="02020603050405020304" pitchFamily="18" charset="0"/>
              </a:rPr>
              <a:t> Automation minimizes the need for manual processing, reducing labor costs associated with loan management.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Operational Efficiency:</a:t>
            </a:r>
            <a:r>
              <a:rPr lang="en-US" sz="1800" dirty="0">
                <a:latin typeface="Times New Roman" panose="02020603050405020304" pitchFamily="18" charset="0"/>
                <a:cs typeface="Times New Roman" panose="02020603050405020304" pitchFamily="18" charset="0"/>
              </a:rPr>
              <a:t> Efficient processing and decision-making can lower operational costs and resource usage.</a:t>
            </a:r>
          </a:p>
          <a:p>
            <a:endParaRPr lang="en-IN" dirty="0"/>
          </a:p>
        </p:txBody>
      </p:sp>
    </p:spTree>
    <p:extLst>
      <p:ext uri="{BB962C8B-B14F-4D97-AF65-F5344CB8AC3E}">
        <p14:creationId xmlns:p14="http://schemas.microsoft.com/office/powerpoint/2010/main" val="2901337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31B32-0AF4-AAA5-F9D1-A886EA66F9E3}"/>
              </a:ext>
            </a:extLst>
          </p:cNvPr>
          <p:cNvSpPr>
            <a:spLocks noGrp="1"/>
          </p:cNvSpPr>
          <p:nvPr>
            <p:ph type="title"/>
          </p:nvPr>
        </p:nvSpPr>
        <p:spPr>
          <a:xfrm>
            <a:off x="199301" y="182554"/>
            <a:ext cx="9404723" cy="140053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DA258CA5-A71E-CDD4-6D8E-E4DE88DF5BDC}"/>
              </a:ext>
            </a:extLst>
          </p:cNvPr>
          <p:cNvSpPr>
            <a:spLocks noGrp="1"/>
          </p:cNvSpPr>
          <p:nvPr>
            <p:ph idx="1"/>
          </p:nvPr>
        </p:nvSpPr>
        <p:spPr>
          <a:xfrm>
            <a:off x="477982" y="1196177"/>
            <a:ext cx="10598727" cy="501758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This program is called an loan management program. This approach is intended to simply preserve the details of the direct lenders. This method is created to keep records about consumers who have taken out bank loans. </a:t>
            </a:r>
          </a:p>
          <a:p>
            <a:pPr algn="just">
              <a:lnSpc>
                <a:spcPct val="150000"/>
              </a:lnSpc>
            </a:pPr>
            <a:r>
              <a:rPr lang="en-US" sz="1800" dirty="0">
                <a:latin typeface="Times New Roman" panose="02020603050405020304" pitchFamily="18" charset="0"/>
                <a:cs typeface="Times New Roman" panose="02020603050405020304" pitchFamily="18" charset="0"/>
              </a:rPr>
              <a:t>A registered user can sign in to the Loan system using their email id or user id and password. After logging in to this process there are decisions to add new customers, manage old customer account and check other details etc.</a:t>
            </a:r>
          </a:p>
          <a:p>
            <a:pPr algn="just">
              <a:lnSpc>
                <a:spcPct val="150000"/>
              </a:lnSpc>
            </a:pPr>
            <a:r>
              <a:rPr lang="en-US" sz="1800" dirty="0">
                <a:latin typeface="Times New Roman" panose="02020603050405020304" pitchFamily="18" charset="0"/>
                <a:cs typeface="Times New Roman" panose="02020603050405020304" pitchFamily="18" charset="0"/>
              </a:rPr>
              <a:t> Many new customers are visiting this bank, so adding new customer information and keeping records is very easy to use. There are many other ways like changing the repo rate, adding new accounts etc.</a:t>
            </a:r>
          </a:p>
          <a:p>
            <a:pPr algn="just">
              <a:lnSpc>
                <a:spcPct val="150000"/>
              </a:lnSpc>
            </a:pPr>
            <a:r>
              <a:rPr lang="en-US" sz="1800" dirty="0">
                <a:latin typeface="Times New Roman" panose="02020603050405020304" pitchFamily="18" charset="0"/>
                <a:cs typeface="Times New Roman" panose="02020603050405020304" pitchFamily="18" charset="0"/>
              </a:rPr>
              <a:t> New and unique ids are provided to everyone who subscribes in this way and to their borrowers. There are decisions to evaluate the customer's loan amount, rate and unpaid amount. The amount paid by any customer or can be kept there and it is easy to calculate daily how much money is collected.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1627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325867-AF4E-5D93-C17C-61EA5BC1A85F}"/>
              </a:ext>
            </a:extLst>
          </p:cNvPr>
          <p:cNvSpPr>
            <a:spLocks noGrp="1"/>
          </p:cNvSpPr>
          <p:nvPr>
            <p:ph idx="4294967295"/>
          </p:nvPr>
        </p:nvSpPr>
        <p:spPr>
          <a:xfrm>
            <a:off x="550718" y="317356"/>
            <a:ext cx="8947150" cy="4195762"/>
          </a:xfrm>
        </p:spPr>
        <p:txBody>
          <a:bodyPr>
            <a:normAutofit/>
          </a:bodyPr>
          <a:lstStyle/>
          <a:p>
            <a:pPr>
              <a:lnSpc>
                <a:spcPct val="150000"/>
              </a:lnSpc>
            </a:pPr>
            <a:r>
              <a:rPr lang="en-US" sz="1800" dirty="0">
                <a:latin typeface="Times New Roman" panose="02020603050405020304" pitchFamily="18" charset="0"/>
                <a:cs typeface="Times New Roman" panose="02020603050405020304" pitchFamily="18" charset="0"/>
              </a:rPr>
              <a:t>Bank employees are a type of manager, the cashier can also assess their customer's key points if any customer has not paid a monthly instalment for the past three months.. </a:t>
            </a:r>
          </a:p>
          <a:p>
            <a:pPr>
              <a:lnSpc>
                <a:spcPct val="150000"/>
              </a:lnSpc>
            </a:pPr>
            <a:r>
              <a:rPr lang="en-US" sz="1800" dirty="0">
                <a:latin typeface="Times New Roman" panose="02020603050405020304" pitchFamily="18" charset="0"/>
                <a:cs typeface="Times New Roman" panose="02020603050405020304" pitchFamily="18" charset="0"/>
              </a:rPr>
              <a:t>It's easy to calculate money with a hosting account every month. this method also has the option of running a backup, which means that if we back up the database it will never be lost. </a:t>
            </a:r>
          </a:p>
          <a:p>
            <a:pPr>
              <a:lnSpc>
                <a:spcPct val="150000"/>
              </a:lnSpc>
            </a:pPr>
            <a:r>
              <a:rPr lang="en-US" sz="1800" dirty="0">
                <a:latin typeface="Times New Roman" panose="02020603050405020304" pitchFamily="18" charset="0"/>
                <a:cs typeface="Times New Roman" panose="02020603050405020304" pitchFamily="18" charset="0"/>
              </a:rPr>
              <a:t>It can even take away the working class and can even manage their account for wages. An employee may have taken out a loan that the bank may appear to have. </a:t>
            </a:r>
          </a:p>
          <a:p>
            <a:pPr>
              <a:lnSpc>
                <a:spcPct val="150000"/>
              </a:lnSpc>
            </a:pPr>
            <a:r>
              <a:rPr lang="en-US" sz="1800" dirty="0">
                <a:latin typeface="Times New Roman" panose="02020603050405020304" pitchFamily="18" charset="0"/>
                <a:cs typeface="Times New Roman" panose="02020603050405020304" pitchFamily="18" charset="0"/>
              </a:rPr>
              <a:t>Therefore, this whole loan management system can be the solution to all of the issues we face in the industry at large.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7877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18409-0A2A-47E3-ADE7-D9F340DF335B}"/>
              </a:ext>
            </a:extLst>
          </p:cNvPr>
          <p:cNvSpPr>
            <a:spLocks noGrp="1"/>
          </p:cNvSpPr>
          <p:nvPr>
            <p:ph type="title"/>
          </p:nvPr>
        </p:nvSpPr>
        <p:spPr>
          <a:xfrm>
            <a:off x="251256" y="265682"/>
            <a:ext cx="9404723" cy="1400530"/>
          </a:xfrm>
        </p:spPr>
        <p:txBody>
          <a:bodyPr/>
          <a:lstStyle/>
          <a:p>
            <a:r>
              <a:rPr lang="en-IN" dirty="0"/>
              <a:t>MODULES</a:t>
            </a:r>
          </a:p>
        </p:txBody>
      </p:sp>
      <p:sp>
        <p:nvSpPr>
          <p:cNvPr id="3" name="Content Placeholder 2">
            <a:extLst>
              <a:ext uri="{FF2B5EF4-FFF2-40B4-BE49-F238E27FC236}">
                <a16:creationId xmlns:a16="http://schemas.microsoft.com/office/drawing/2014/main" id="{DC8763DF-E403-D327-027F-F9B66AFD3CA6}"/>
              </a:ext>
            </a:extLst>
          </p:cNvPr>
          <p:cNvSpPr>
            <a:spLocks noGrp="1"/>
          </p:cNvSpPr>
          <p:nvPr>
            <p:ph idx="1"/>
          </p:nvPr>
        </p:nvSpPr>
        <p:spPr>
          <a:xfrm>
            <a:off x="1092921" y="1471027"/>
            <a:ext cx="8946541" cy="4195481"/>
          </a:xfrm>
        </p:spPr>
        <p:txBody>
          <a:bodyPr>
            <a:normAutofit/>
          </a:bodyPr>
          <a:lstStyle/>
          <a:p>
            <a:pPr>
              <a:lnSpc>
                <a:spcPct val="150000"/>
              </a:lnSpc>
            </a:pPr>
            <a:r>
              <a:rPr lang="en-IN" sz="2800" b="1" dirty="0">
                <a:latin typeface="Times New Roman" panose="02020603050405020304" pitchFamily="18" charset="0"/>
                <a:cs typeface="Times New Roman" panose="02020603050405020304" pitchFamily="18" charset="0"/>
              </a:rPr>
              <a:t>User Management Module</a:t>
            </a:r>
          </a:p>
          <a:p>
            <a:pPr>
              <a:lnSpc>
                <a:spcPct val="150000"/>
              </a:lnSpc>
            </a:pPr>
            <a:r>
              <a:rPr lang="en-IN" sz="2800" b="1" dirty="0">
                <a:latin typeface="Times New Roman" panose="02020603050405020304" pitchFamily="18" charset="0"/>
                <a:cs typeface="Times New Roman" panose="02020603050405020304" pitchFamily="18" charset="0"/>
              </a:rPr>
              <a:t>Application Management Module</a:t>
            </a:r>
          </a:p>
          <a:p>
            <a:pPr>
              <a:lnSpc>
                <a:spcPct val="150000"/>
              </a:lnSpc>
            </a:pPr>
            <a:r>
              <a:rPr lang="en-IN" sz="2800" b="1" dirty="0">
                <a:latin typeface="Times New Roman" panose="02020603050405020304" pitchFamily="18" charset="0"/>
                <a:cs typeface="Times New Roman" panose="02020603050405020304" pitchFamily="18" charset="0"/>
              </a:rPr>
              <a:t>Credit Risk Assessment Module</a:t>
            </a:r>
          </a:p>
          <a:p>
            <a:pPr>
              <a:lnSpc>
                <a:spcPct val="150000"/>
              </a:lnSpc>
            </a:pPr>
            <a:r>
              <a:rPr lang="en-IN" sz="2800" b="1" dirty="0">
                <a:latin typeface="Times New Roman" panose="02020603050405020304" pitchFamily="18" charset="0"/>
                <a:cs typeface="Times New Roman" panose="02020603050405020304" pitchFamily="18" charset="0"/>
              </a:rPr>
              <a:t>Evaluation and Decision Module</a:t>
            </a:r>
          </a:p>
        </p:txBody>
      </p:sp>
    </p:spTree>
    <p:extLst>
      <p:ext uri="{BB962C8B-B14F-4D97-AF65-F5344CB8AC3E}">
        <p14:creationId xmlns:p14="http://schemas.microsoft.com/office/powerpoint/2010/main" val="2037210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22257-0802-3C53-36AF-A356B4CBAECB}"/>
              </a:ext>
            </a:extLst>
          </p:cNvPr>
          <p:cNvSpPr>
            <a:spLocks noGrp="1"/>
          </p:cNvSpPr>
          <p:nvPr>
            <p:ph type="title"/>
          </p:nvPr>
        </p:nvSpPr>
        <p:spPr>
          <a:xfrm>
            <a:off x="188911" y="192946"/>
            <a:ext cx="9404723" cy="1400530"/>
          </a:xfrm>
        </p:spPr>
        <p:txBody>
          <a:bodyPr/>
          <a:lstStyle/>
          <a:p>
            <a:r>
              <a:rPr lang="en-IN" sz="4400" b="1" dirty="0">
                <a:latin typeface="Times New Roman" panose="02020603050405020304" pitchFamily="18" charset="0"/>
                <a:cs typeface="Times New Roman" panose="02020603050405020304" pitchFamily="18" charset="0"/>
              </a:rPr>
              <a:t>User Management Module</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79AD76A-F8D3-495A-4CB8-2E2DE384816A}"/>
              </a:ext>
            </a:extLst>
          </p:cNvPr>
          <p:cNvSpPr>
            <a:spLocks noGrp="1"/>
          </p:cNvSpPr>
          <p:nvPr>
            <p:ph idx="1"/>
          </p:nvPr>
        </p:nvSpPr>
        <p:spPr>
          <a:xfrm>
            <a:off x="968230" y="1283888"/>
            <a:ext cx="8425151" cy="4290223"/>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Roles and Permissions:</a:t>
            </a:r>
            <a:r>
              <a:rPr lang="en-US" dirty="0">
                <a:latin typeface="Times New Roman" panose="02020603050405020304" pitchFamily="18" charset="0"/>
                <a:cs typeface="Times New Roman" panose="02020603050405020304" pitchFamily="18" charset="0"/>
              </a:rPr>
              <a:t> Manages different user roles (e.g., loan officers, administrators, applicants) and their permissions within the system.</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Authentication and Authorization:</a:t>
            </a:r>
            <a:r>
              <a:rPr lang="en-US" dirty="0">
                <a:latin typeface="Times New Roman" panose="02020603050405020304" pitchFamily="18" charset="0"/>
                <a:cs typeface="Times New Roman" panose="02020603050405020304" pitchFamily="18" charset="0"/>
              </a:rPr>
              <a:t> Handles user login, password management, and access control to ensure secure and appropriate access to system functionalities.</a:t>
            </a:r>
          </a:p>
          <a:p>
            <a:endParaRPr lang="en-IN" dirty="0"/>
          </a:p>
        </p:txBody>
      </p:sp>
    </p:spTree>
    <p:extLst>
      <p:ext uri="{BB962C8B-B14F-4D97-AF65-F5344CB8AC3E}">
        <p14:creationId xmlns:p14="http://schemas.microsoft.com/office/powerpoint/2010/main" val="3580525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B619F-E8DA-1075-0F83-FE582662FE5E}"/>
              </a:ext>
            </a:extLst>
          </p:cNvPr>
          <p:cNvSpPr>
            <a:spLocks noGrp="1"/>
          </p:cNvSpPr>
          <p:nvPr>
            <p:ph type="title"/>
          </p:nvPr>
        </p:nvSpPr>
        <p:spPr>
          <a:xfrm>
            <a:off x="344774" y="192945"/>
            <a:ext cx="9404723" cy="1400530"/>
          </a:xfrm>
        </p:spPr>
        <p:txBody>
          <a:bodyPr/>
          <a:lstStyle/>
          <a:p>
            <a:r>
              <a:rPr lang="en-IN" sz="4400" b="1" dirty="0">
                <a:latin typeface="Times New Roman" panose="02020603050405020304" pitchFamily="18" charset="0"/>
                <a:cs typeface="Times New Roman" panose="02020603050405020304" pitchFamily="18" charset="0"/>
              </a:rPr>
              <a:t>Application Management Module</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C2315D5-0EF0-7EE4-F186-34BB993E14DD}"/>
              </a:ext>
            </a:extLst>
          </p:cNvPr>
          <p:cNvSpPr>
            <a:spLocks noGrp="1"/>
          </p:cNvSpPr>
          <p:nvPr>
            <p:ph idx="1"/>
          </p:nvPr>
        </p:nvSpPr>
        <p:spPr>
          <a:xfrm>
            <a:off x="823738" y="1361820"/>
            <a:ext cx="8372217" cy="4134359"/>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Application Submission:</a:t>
            </a:r>
            <a:r>
              <a:rPr lang="en-US" dirty="0">
                <a:latin typeface="Times New Roman" panose="02020603050405020304" pitchFamily="18" charset="0"/>
                <a:cs typeface="Times New Roman" panose="02020603050405020304" pitchFamily="18" charset="0"/>
              </a:rPr>
              <a:t> Allows applicants to submit loan requests online, including personal, financial, and employment details.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Application Tracking:</a:t>
            </a:r>
            <a:r>
              <a:rPr lang="en-US" dirty="0">
                <a:latin typeface="Times New Roman" panose="02020603050405020304" pitchFamily="18" charset="0"/>
                <a:cs typeface="Times New Roman" panose="02020603050405020304" pitchFamily="18" charset="0"/>
              </a:rPr>
              <a:t> Provides status updates and allows applicants to track the progress of their loan applications.</a:t>
            </a:r>
          </a:p>
          <a:p>
            <a:endParaRPr lang="en-IN" dirty="0"/>
          </a:p>
        </p:txBody>
      </p:sp>
    </p:spTree>
    <p:extLst>
      <p:ext uri="{BB962C8B-B14F-4D97-AF65-F5344CB8AC3E}">
        <p14:creationId xmlns:p14="http://schemas.microsoft.com/office/powerpoint/2010/main" val="2830018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65B32-2DE5-2B63-AB17-BFDAA5A56059}"/>
              </a:ext>
            </a:extLst>
          </p:cNvPr>
          <p:cNvSpPr>
            <a:spLocks noGrp="1"/>
          </p:cNvSpPr>
          <p:nvPr>
            <p:ph type="title"/>
          </p:nvPr>
        </p:nvSpPr>
        <p:spPr>
          <a:xfrm>
            <a:off x="261648" y="99427"/>
            <a:ext cx="9404723" cy="1400530"/>
          </a:xfrm>
        </p:spPr>
        <p:txBody>
          <a:bodyPr/>
          <a:lstStyle/>
          <a:p>
            <a:r>
              <a:rPr lang="en-IN" sz="4400" b="1" dirty="0">
                <a:latin typeface="Times New Roman" panose="02020603050405020304" pitchFamily="18" charset="0"/>
                <a:cs typeface="Times New Roman" panose="02020603050405020304" pitchFamily="18" charset="0"/>
              </a:rPr>
              <a:t>Credit Risk Assessment Module</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102CC73A-70F8-FF7C-1585-4A9F7A7187FF}"/>
              </a:ext>
            </a:extLst>
          </p:cNvPr>
          <p:cNvSpPr>
            <a:spLocks noGrp="1"/>
          </p:cNvSpPr>
          <p:nvPr>
            <p:ph idx="1"/>
          </p:nvPr>
        </p:nvSpPr>
        <p:spPr>
          <a:xfrm>
            <a:off x="853931" y="1252818"/>
            <a:ext cx="8632970" cy="4140064"/>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Credit Scoring:</a:t>
            </a:r>
            <a:r>
              <a:rPr lang="en-US" dirty="0">
                <a:latin typeface="Times New Roman" panose="02020603050405020304" pitchFamily="18" charset="0"/>
                <a:cs typeface="Times New Roman" panose="02020603050405020304" pitchFamily="18" charset="0"/>
              </a:rPr>
              <a:t> Utilizes credit scoring models to evaluate the creditworthiness of applicants based on their credit history, financial behavior, and other relevant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Risk Analysis:</a:t>
            </a:r>
            <a:r>
              <a:rPr lang="en-US" dirty="0">
                <a:latin typeface="Times New Roman" panose="02020603050405020304" pitchFamily="18" charset="0"/>
                <a:cs typeface="Times New Roman" panose="02020603050405020304" pitchFamily="18" charset="0"/>
              </a:rPr>
              <a:t> Analyzes risk factors and predicts the likelihood of default using statistical and machine learning models.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Risk Classification:</a:t>
            </a:r>
            <a:r>
              <a:rPr lang="en-US" dirty="0">
                <a:latin typeface="Times New Roman" panose="02020603050405020304" pitchFamily="18" charset="0"/>
                <a:cs typeface="Times New Roman" panose="02020603050405020304" pitchFamily="18" charset="0"/>
              </a:rPr>
              <a:t> Classifies applicants into risk categories (e.g., low, medium, high) to guide decision-making.</a:t>
            </a:r>
          </a:p>
          <a:p>
            <a:endParaRPr lang="en-IN" dirty="0"/>
          </a:p>
        </p:txBody>
      </p:sp>
    </p:spTree>
    <p:extLst>
      <p:ext uri="{BB962C8B-B14F-4D97-AF65-F5344CB8AC3E}">
        <p14:creationId xmlns:p14="http://schemas.microsoft.com/office/powerpoint/2010/main" val="2385545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366FC-0663-DDB2-D61D-E5844859EF69}"/>
              </a:ext>
            </a:extLst>
          </p:cNvPr>
          <p:cNvSpPr>
            <a:spLocks noGrp="1"/>
          </p:cNvSpPr>
          <p:nvPr>
            <p:ph type="title"/>
          </p:nvPr>
        </p:nvSpPr>
        <p:spPr>
          <a:xfrm>
            <a:off x="188911" y="234509"/>
            <a:ext cx="9404723" cy="1400530"/>
          </a:xfrm>
        </p:spPr>
        <p:txBody>
          <a:bodyPr/>
          <a:lstStyle/>
          <a:p>
            <a:r>
              <a:rPr lang="en-IN" sz="4400" b="1" dirty="0">
                <a:latin typeface="Times New Roman" panose="02020603050405020304" pitchFamily="18" charset="0"/>
                <a:cs typeface="Times New Roman" panose="02020603050405020304" pitchFamily="18" charset="0"/>
              </a:rPr>
              <a:t>Evaluation and Decision Module</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34CFA8D2-E54A-B49A-8DA7-8357A5148F75}"/>
              </a:ext>
            </a:extLst>
          </p:cNvPr>
          <p:cNvSpPr>
            <a:spLocks noGrp="1"/>
          </p:cNvSpPr>
          <p:nvPr>
            <p:ph idx="1"/>
          </p:nvPr>
        </p:nvSpPr>
        <p:spPr>
          <a:xfrm>
            <a:off x="968230" y="1331259"/>
            <a:ext cx="8946541" cy="4195481"/>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Decision-Making:</a:t>
            </a:r>
            <a:r>
              <a:rPr lang="en-US" dirty="0">
                <a:latin typeface="Times New Roman" panose="02020603050405020304" pitchFamily="18" charset="0"/>
                <a:cs typeface="Times New Roman" panose="02020603050405020304" pitchFamily="18" charset="0"/>
              </a:rPr>
              <a:t> Uses predefined criteria and risk scores to automatically approve or reject loan applications.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Manual Review:</a:t>
            </a:r>
            <a:r>
              <a:rPr lang="en-US" dirty="0">
                <a:latin typeface="Times New Roman" panose="02020603050405020304" pitchFamily="18" charset="0"/>
                <a:cs typeface="Times New Roman" panose="02020603050405020304" pitchFamily="18" charset="0"/>
              </a:rPr>
              <a:t> Provides tools for loan officers to review and override automated decisions if necessary.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Decision Justification:</a:t>
            </a:r>
            <a:r>
              <a:rPr lang="en-US" dirty="0">
                <a:latin typeface="Times New Roman" panose="02020603050405020304" pitchFamily="18" charset="0"/>
                <a:cs typeface="Times New Roman" panose="02020603050405020304" pitchFamily="18" charset="0"/>
              </a:rPr>
              <a:t> Records and provides explanations for decisions made, ensuring transparency and accountability.</a:t>
            </a:r>
          </a:p>
          <a:p>
            <a:endParaRPr lang="en-IN" dirty="0"/>
          </a:p>
        </p:txBody>
      </p:sp>
    </p:spTree>
    <p:extLst>
      <p:ext uri="{BB962C8B-B14F-4D97-AF65-F5344CB8AC3E}">
        <p14:creationId xmlns:p14="http://schemas.microsoft.com/office/powerpoint/2010/main" val="3723028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49C9C-9E71-85D0-4A02-5C89EACB98DC}"/>
              </a:ext>
            </a:extLst>
          </p:cNvPr>
          <p:cNvSpPr>
            <a:spLocks noGrp="1"/>
          </p:cNvSpPr>
          <p:nvPr>
            <p:ph type="title"/>
          </p:nvPr>
        </p:nvSpPr>
        <p:spPr>
          <a:xfrm>
            <a:off x="251256" y="192946"/>
            <a:ext cx="9404723" cy="1400530"/>
          </a:xfrm>
        </p:spPr>
        <p:txBody>
          <a:bodyPr/>
          <a:lstStyle/>
          <a:p>
            <a:r>
              <a:rPr lang="en-IN" dirty="0"/>
              <a:t>Software Details</a:t>
            </a:r>
          </a:p>
        </p:txBody>
      </p:sp>
      <p:sp>
        <p:nvSpPr>
          <p:cNvPr id="3" name="Content Placeholder 2">
            <a:extLst>
              <a:ext uri="{FF2B5EF4-FFF2-40B4-BE49-F238E27FC236}">
                <a16:creationId xmlns:a16="http://schemas.microsoft.com/office/drawing/2014/main" id="{9BF11EC5-AFE2-D541-7A7A-E0AF770137FA}"/>
              </a:ext>
            </a:extLst>
          </p:cNvPr>
          <p:cNvSpPr>
            <a:spLocks noGrp="1"/>
          </p:cNvSpPr>
          <p:nvPr>
            <p:ph idx="1"/>
          </p:nvPr>
        </p:nvSpPr>
        <p:spPr>
          <a:xfrm>
            <a:off x="947449" y="1268914"/>
            <a:ext cx="8946541" cy="4195481"/>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56008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91A5D-1E21-129E-B73F-E1C951F77D07}"/>
              </a:ext>
            </a:extLst>
          </p:cNvPr>
          <p:cNvSpPr>
            <a:spLocks noGrp="1"/>
          </p:cNvSpPr>
          <p:nvPr>
            <p:ph type="title"/>
          </p:nvPr>
        </p:nvSpPr>
        <p:spPr>
          <a:xfrm>
            <a:off x="168129" y="161773"/>
            <a:ext cx="9404723" cy="1400530"/>
          </a:xfrm>
        </p:spPr>
        <p:txBody>
          <a:bodyPr/>
          <a:lstStyle/>
          <a:p>
            <a:r>
              <a:rPr lang="en-IN" dirty="0"/>
              <a:t>Front End</a:t>
            </a:r>
          </a:p>
        </p:txBody>
      </p:sp>
      <p:sp>
        <p:nvSpPr>
          <p:cNvPr id="3" name="Content Placeholder 2">
            <a:extLst>
              <a:ext uri="{FF2B5EF4-FFF2-40B4-BE49-F238E27FC236}">
                <a16:creationId xmlns:a16="http://schemas.microsoft.com/office/drawing/2014/main" id="{6709FF57-A97D-D0AD-B214-60315C81A65B}"/>
              </a:ext>
            </a:extLst>
          </p:cNvPr>
          <p:cNvSpPr>
            <a:spLocks noGrp="1"/>
          </p:cNvSpPr>
          <p:nvPr>
            <p:ph idx="1"/>
          </p:nvPr>
        </p:nvSpPr>
        <p:spPr>
          <a:xfrm>
            <a:off x="781194" y="1096955"/>
            <a:ext cx="9404723" cy="4462181"/>
          </a:xfrm>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394852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04F53-C75C-5017-C3AA-AB6EA28B1D62}"/>
              </a:ext>
            </a:extLst>
          </p:cNvPr>
          <p:cNvSpPr>
            <a:spLocks noGrp="1"/>
          </p:cNvSpPr>
          <p:nvPr>
            <p:ph type="title"/>
          </p:nvPr>
        </p:nvSpPr>
        <p:spPr>
          <a:xfrm>
            <a:off x="209693" y="203336"/>
            <a:ext cx="9404723" cy="1400530"/>
          </a:xfrm>
        </p:spPr>
        <p:txBody>
          <a:bodyPr/>
          <a:lstStyle/>
          <a:p>
            <a:r>
              <a:rPr lang="en-IN" dirty="0"/>
              <a:t>Database</a:t>
            </a:r>
          </a:p>
        </p:txBody>
      </p:sp>
      <p:sp>
        <p:nvSpPr>
          <p:cNvPr id="3" name="Content Placeholder 2">
            <a:extLst>
              <a:ext uri="{FF2B5EF4-FFF2-40B4-BE49-F238E27FC236}">
                <a16:creationId xmlns:a16="http://schemas.microsoft.com/office/drawing/2014/main" id="{AD577AD1-B176-CFCF-0560-932AD6607D87}"/>
              </a:ext>
            </a:extLst>
          </p:cNvPr>
          <p:cNvSpPr>
            <a:spLocks noGrp="1"/>
          </p:cNvSpPr>
          <p:nvPr>
            <p:ph idx="1"/>
          </p:nvPr>
        </p:nvSpPr>
        <p:spPr>
          <a:xfrm>
            <a:off x="695241" y="1263209"/>
            <a:ext cx="9308379" cy="4742737"/>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77507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ECBFF-5DBC-EDBB-5F6F-A6FF3AEB34B6}"/>
              </a:ext>
            </a:extLst>
          </p:cNvPr>
          <p:cNvSpPr>
            <a:spLocks noGrp="1"/>
          </p:cNvSpPr>
          <p:nvPr>
            <p:ph type="title"/>
          </p:nvPr>
        </p:nvSpPr>
        <p:spPr>
          <a:xfrm>
            <a:off x="188911" y="172164"/>
            <a:ext cx="9404723" cy="1400530"/>
          </a:xfrm>
        </p:spPr>
        <p:txBody>
          <a:bodyPr/>
          <a:lstStyle/>
          <a:p>
            <a:r>
              <a:rPr lang="en-IN" dirty="0"/>
              <a:t>Cloud Web Server</a:t>
            </a:r>
          </a:p>
        </p:txBody>
      </p:sp>
      <p:sp>
        <p:nvSpPr>
          <p:cNvPr id="3" name="Content Placeholder 2">
            <a:extLst>
              <a:ext uri="{FF2B5EF4-FFF2-40B4-BE49-F238E27FC236}">
                <a16:creationId xmlns:a16="http://schemas.microsoft.com/office/drawing/2014/main" id="{F805108B-AF7A-4A27-E07B-AF1CC9AFDC4B}"/>
              </a:ext>
            </a:extLst>
          </p:cNvPr>
          <p:cNvSpPr>
            <a:spLocks noGrp="1"/>
          </p:cNvSpPr>
          <p:nvPr>
            <p:ph idx="1"/>
          </p:nvPr>
        </p:nvSpPr>
        <p:spPr>
          <a:xfrm>
            <a:off x="996577" y="1154612"/>
            <a:ext cx="9268690" cy="4976023"/>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383471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C0363-B0F3-9D61-173F-E1D9E59E44BA}"/>
              </a:ext>
            </a:extLst>
          </p:cNvPr>
          <p:cNvSpPr>
            <a:spLocks noGrp="1"/>
          </p:cNvSpPr>
          <p:nvPr>
            <p:ph type="title"/>
          </p:nvPr>
        </p:nvSpPr>
        <p:spPr>
          <a:xfrm>
            <a:off x="355166" y="296854"/>
            <a:ext cx="9404723" cy="140053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B1A73454-C0E9-9C3E-90FD-AB44CC74FB8C}"/>
              </a:ext>
            </a:extLst>
          </p:cNvPr>
          <p:cNvSpPr>
            <a:spLocks noGrp="1"/>
          </p:cNvSpPr>
          <p:nvPr>
            <p:ph idx="1"/>
          </p:nvPr>
        </p:nvSpPr>
        <p:spPr>
          <a:xfrm>
            <a:off x="1248785" y="1512591"/>
            <a:ext cx="8946541" cy="4195481"/>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4243112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7C6ED-737A-58D2-64FD-2EB666798235}"/>
              </a:ext>
            </a:extLst>
          </p:cNvPr>
          <p:cNvSpPr>
            <a:spLocks noGrp="1"/>
          </p:cNvSpPr>
          <p:nvPr>
            <p:ph type="title"/>
          </p:nvPr>
        </p:nvSpPr>
        <p:spPr>
          <a:xfrm>
            <a:off x="261648" y="203336"/>
            <a:ext cx="9404723" cy="140053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DBA98FF9-6FBE-CE1E-0E5C-20C3E2137DD2}"/>
              </a:ext>
            </a:extLst>
          </p:cNvPr>
          <p:cNvSpPr>
            <a:spLocks noGrp="1"/>
          </p:cNvSpPr>
          <p:nvPr>
            <p:ph idx="1"/>
          </p:nvPr>
        </p:nvSpPr>
        <p:spPr>
          <a:xfrm>
            <a:off x="1196831" y="1331259"/>
            <a:ext cx="8946541" cy="4195481"/>
          </a:xfrm>
        </p:spPr>
        <p:txBody>
          <a:bodyPr/>
          <a:lstStyle/>
          <a:p>
            <a:pPr algn="just">
              <a:lnSpc>
                <a:spcPct val="150000"/>
              </a:lnSpc>
            </a:pPr>
            <a:r>
              <a:rPr lang="en-US" sz="2000" dirty="0">
                <a:latin typeface="Times New Roman" pitchFamily="18" charset="0"/>
                <a:cs typeface="Times New Roman" pitchFamily="18" charset="0"/>
              </a:rPr>
              <a:t>Keyboard</a:t>
            </a:r>
          </a:p>
          <a:p>
            <a:pPr algn="just">
              <a:lnSpc>
                <a:spcPct val="150000"/>
              </a:lnSpc>
            </a:pPr>
            <a:r>
              <a:rPr lang="en-US" sz="2000" dirty="0">
                <a:latin typeface="Times New Roman" pitchFamily="18" charset="0"/>
                <a:cs typeface="Times New Roman" pitchFamily="18" charset="0"/>
              </a:rPr>
              <a:t>Mouse </a:t>
            </a:r>
          </a:p>
          <a:p>
            <a:pPr algn="just">
              <a:lnSpc>
                <a:spcPct val="150000"/>
              </a:lnSpc>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778133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50F63-2385-C9C0-B043-301F74126123}"/>
              </a:ext>
            </a:extLst>
          </p:cNvPr>
          <p:cNvSpPr>
            <a:spLocks noGrp="1"/>
          </p:cNvSpPr>
          <p:nvPr>
            <p:ph type="title"/>
          </p:nvPr>
        </p:nvSpPr>
        <p:spPr>
          <a:xfrm>
            <a:off x="157738" y="140991"/>
            <a:ext cx="9404723" cy="140053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359BB597-68CB-F3B6-2C99-5762E100EEEB}"/>
              </a:ext>
            </a:extLst>
          </p:cNvPr>
          <p:cNvSpPr>
            <a:spLocks noGrp="1"/>
          </p:cNvSpPr>
          <p:nvPr>
            <p:ph idx="1"/>
          </p:nvPr>
        </p:nvSpPr>
        <p:spPr>
          <a:xfrm>
            <a:off x="968230" y="1165005"/>
            <a:ext cx="9173297" cy="4737032"/>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Therefore, through the application of new technologies and having a good administration in the use of roles so that each user has access to the information that corresponds to him to avoid inconveniences in the interactions of the web system, we can safeguard and have an application with good functionality.</a:t>
            </a:r>
          </a:p>
          <a:p>
            <a:pPr algn="just">
              <a:lnSpc>
                <a:spcPct val="150000"/>
              </a:lnSpc>
            </a:pPr>
            <a:r>
              <a:rPr lang="en-US" sz="1800" dirty="0">
                <a:latin typeface="Times New Roman" panose="02020603050405020304" pitchFamily="18" charset="0"/>
                <a:cs typeface="Times New Roman" panose="02020603050405020304" pitchFamily="18" charset="0"/>
              </a:rPr>
              <a:t> Likewise, it was determined that the web application is helpful in the process of granting credit, allowing greater measurement through variables and neural network </a:t>
            </a:r>
            <a:r>
              <a:rPr lang="en-US" sz="1800" dirty="0" err="1">
                <a:latin typeface="Times New Roman" panose="02020603050405020304" pitchFamily="18" charset="0"/>
                <a:cs typeface="Times New Roman" panose="02020603050405020304" pitchFamily="18" charset="0"/>
              </a:rPr>
              <a:t>algorithmsin</a:t>
            </a:r>
            <a:r>
              <a:rPr lang="en-US" sz="1800" dirty="0">
                <a:latin typeface="Times New Roman" panose="02020603050405020304" pitchFamily="18" charset="0"/>
                <a:cs typeface="Times New Roman" panose="02020603050405020304" pitchFamily="18" charset="0"/>
              </a:rPr>
              <a:t> order to grant loans with low credit risk, which contributes to maintaining a good portfolio of loans in the institution.</a:t>
            </a:r>
          </a:p>
          <a:p>
            <a:pPr algn="just">
              <a:lnSpc>
                <a:spcPct val="150000"/>
              </a:lnSpc>
            </a:pPr>
            <a:r>
              <a:rPr lang="en-US" sz="1800" dirty="0">
                <a:latin typeface="Times New Roman" panose="02020603050405020304" pitchFamily="18" charset="0"/>
                <a:cs typeface="Times New Roman" panose="02020603050405020304" pitchFamily="18" charset="0"/>
              </a:rPr>
              <a:t> In future work, it is suggested that several experts from different disciplines be integrated, such as an expert in computer science, to see it from a multidisciplinary approach.</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31785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39</TotalTime>
  <Words>2394</Words>
  <Application>Microsoft Office PowerPoint</Application>
  <PresentationFormat>Widescreen</PresentationFormat>
  <Paragraphs>102</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Century Gothic</vt:lpstr>
      <vt:lpstr>Times New Roman</vt:lpstr>
      <vt:lpstr>Wingdings 3</vt:lpstr>
      <vt:lpstr>Ion</vt:lpstr>
      <vt:lpstr>DESIGN AND IMPLEMENTATION OF A COMPUTERIZED LOAN MANAGEMENT SYSTEM FOR REJECTING OR APPROVING LOAN REQUEST USING CREDIT RISK AND EVALUATION MODELS </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Management Module </vt:lpstr>
      <vt:lpstr>Application Management Module </vt:lpstr>
      <vt:lpstr>Credit Risk Assessment Module </vt:lpstr>
      <vt:lpstr>Evaluation and Decision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2024-09-08T16:56:27Z</dcterms:created>
  <dcterms:modified xsi:type="dcterms:W3CDTF">2024-09-08T17:35:31Z</dcterms:modified>
</cp:coreProperties>
</file>