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77" r:id="rId4"/>
    <p:sldId id="278" r:id="rId5"/>
    <p:sldId id="258" r:id="rId6"/>
    <p:sldId id="259" r:id="rId7"/>
    <p:sldId id="260" r:id="rId8"/>
    <p:sldId id="279" r:id="rId9"/>
    <p:sldId id="261" r:id="rId10"/>
    <p:sldId id="262" r:id="rId11"/>
    <p:sldId id="280" r:id="rId12"/>
    <p:sldId id="263" r:id="rId13"/>
    <p:sldId id="264" r:id="rId14"/>
    <p:sldId id="265" r:id="rId15"/>
    <p:sldId id="281" r:id="rId16"/>
    <p:sldId id="266" r:id="rId17"/>
    <p:sldId id="267" r:id="rId18"/>
    <p:sldId id="268" r:id="rId19"/>
    <p:sldId id="270" r:id="rId20"/>
    <p:sldId id="271" r:id="rId21"/>
    <p:sldId id="272" r:id="rId22"/>
    <p:sldId id="273" r:id="rId23"/>
    <p:sldId id="274" r:id="rId24"/>
    <p:sldId id="275" r:id="rId25"/>
    <p:sldId id="276"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87747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57801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15761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98831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49647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59233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91684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12760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40140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73524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040283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340584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715249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546610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049736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47262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56954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25-08-2024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478751552"/>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828799" y="1854321"/>
            <a:ext cx="9079056" cy="2600199"/>
          </a:xfrm>
          <a:prstGeom prst="rect">
            <a:avLst/>
          </a:prstGeom>
          <a:noFill/>
        </p:spPr>
        <p:txBody>
          <a:bodyPr wrap="square">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Web-scrapping tool to be developed to search and report Critical and High Severity Vulnerabilities of OEM equipment (IT and OT) published at respective OEM websites and other relevant web platforms.</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469322" y="1218479"/>
            <a:ext cx="11253355" cy="5296621"/>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Critical Sector </a:t>
            </a:r>
            <a:r>
              <a:rPr lang="en-US" sz="1800" dirty="0" err="1">
                <a:latin typeface="Times New Roman" panose="02020603050405020304" pitchFamily="18" charset="0"/>
                <a:cs typeface="Times New Roman" panose="02020603050405020304" pitchFamily="18" charset="0"/>
              </a:rPr>
              <a:t>organisations</a:t>
            </a:r>
            <a:r>
              <a:rPr lang="en-US" sz="1800" dirty="0">
                <a:latin typeface="Times New Roman" panose="02020603050405020304" pitchFamily="18" charset="0"/>
                <a:cs typeface="Times New Roman" panose="02020603050405020304" pitchFamily="18" charset="0"/>
              </a:rPr>
              <a:t> uses a number of IT and OT equipment (e.g. Networking and hardware device, Operating Systems, Applications, Firmware etc.). These devices/application come with vulnerabilities from time to time.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should be timely information sharing mechanism by which the concerned equipment users at critical sector orgs should be altered regarding any critical / high severity vulnerabilities in their equipment within the shortest possible time. Detailed description: The ICT components (HW/SW) being used by Critical Sector </a:t>
            </a:r>
            <a:r>
              <a:rPr lang="en-US" sz="1800" dirty="0" err="1">
                <a:latin typeface="Times New Roman" panose="02020603050405020304" pitchFamily="18" charset="0"/>
                <a:cs typeface="Times New Roman" panose="02020603050405020304" pitchFamily="18" charset="0"/>
              </a:rPr>
              <a:t>Organisations</a:t>
            </a:r>
            <a:r>
              <a:rPr lang="en-US" sz="1800" dirty="0">
                <a:latin typeface="Times New Roman" panose="02020603050405020304" pitchFamily="18" charset="0"/>
                <a:cs typeface="Times New Roman" panose="02020603050405020304" pitchFamily="18" charset="0"/>
              </a:rPr>
              <a:t> become vulnerable from time to time.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These vulnerabilities can be </a:t>
            </a:r>
            <a:r>
              <a:rPr lang="en-US" sz="1800" dirty="0" err="1">
                <a:latin typeface="Times New Roman" panose="02020603050405020304" pitchFamily="18" charset="0"/>
                <a:cs typeface="Times New Roman" panose="02020603050405020304" pitchFamily="18" charset="0"/>
              </a:rPr>
              <a:t>categorised</a:t>
            </a:r>
            <a:r>
              <a:rPr lang="en-US" sz="1800" dirty="0">
                <a:latin typeface="Times New Roman" panose="02020603050405020304" pitchFamily="18" charset="0"/>
                <a:cs typeface="Times New Roman" panose="02020603050405020304" pitchFamily="18" charset="0"/>
              </a:rPr>
              <a:t> as Critical, High, Medium and Low. Any exploitation of these vulnerabilities can cause havoc in multiple Critical Sector </a:t>
            </a:r>
            <a:r>
              <a:rPr lang="en-US" sz="1800" dirty="0" err="1">
                <a:latin typeface="Times New Roman" panose="02020603050405020304" pitchFamily="18" charset="0"/>
                <a:cs typeface="Times New Roman" panose="02020603050405020304" pitchFamily="18" charset="0"/>
              </a:rPr>
              <a:t>Organisations</a:t>
            </a:r>
            <a:r>
              <a:rPr lang="en-US" sz="1800" dirty="0">
                <a:latin typeface="Times New Roman" panose="02020603050405020304" pitchFamily="18" charset="0"/>
                <a:cs typeface="Times New Roman" panose="02020603050405020304" pitchFamily="18" charset="0"/>
              </a:rPr>
              <a:t> where such vulnerable equipment are being used. Keeping in view of the above, there is a need to monitor all such vulnerability information published at the equipment’s OEM websites and also other relevant websites. </a:t>
            </a: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102DD321-CBBC-FE12-E60B-F7E851443E32}"/>
              </a:ext>
            </a:extLst>
          </p:cNvPr>
          <p:cNvSpPr>
            <a:spLocks noGrp="1"/>
          </p:cNvSpPr>
          <p:nvPr>
            <p:ph idx="4294967295"/>
          </p:nvPr>
        </p:nvSpPr>
        <p:spPr>
          <a:xfrm>
            <a:off x="228600" y="1109446"/>
            <a:ext cx="10380518" cy="590680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Once a critical or high severity vulnerability information is published at OEM website or any other relevant website, the ‘to be developed scrapper’ will immediately take that vulnerability input along with possible mitigating strategy published in the website and send the information to predefined email id(s). Note: The NVD website publishes such OEM vulnerable information. But the same comes with a time lag. </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is therefore needed to get such information directly from OEM websites and /or from other relevant websites where such vulnerable information is published almost in real time. Expected Outcome: An automatic script using open source tools to be developed for the OEM vulnerability information scrapping and reporting.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Tool should know various vulnerability information published data formats/syntax at OEM websites (both for IT and OT hardware and application) and come up with optimum solution for monitoring and reporting of such vulnerability information.</a:t>
            </a:r>
          </a:p>
          <a:p>
            <a:pPr marL="0" indent="0">
              <a:buNone/>
            </a:pPr>
            <a:endParaRPr lang="en-IN" dirty="0"/>
          </a:p>
        </p:txBody>
      </p:sp>
    </p:spTree>
    <p:extLst>
      <p:ext uri="{BB962C8B-B14F-4D97-AF65-F5344CB8AC3E}">
        <p14:creationId xmlns:p14="http://schemas.microsoft.com/office/powerpoint/2010/main" val="38484354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9ED1CE-8276-E13C-C119-D8BE10FEF29C}"/>
              </a:ext>
            </a:extLst>
          </p:cNvPr>
          <p:cNvSpPr>
            <a:spLocks noGrp="1"/>
          </p:cNvSpPr>
          <p:nvPr>
            <p:ph idx="4294967295"/>
          </p:nvPr>
        </p:nvSpPr>
        <p:spPr>
          <a:xfrm>
            <a:off x="581890" y="649867"/>
            <a:ext cx="8947150" cy="4195762"/>
          </a:xfrm>
        </p:spPr>
        <p:txBody>
          <a:bodyPr>
            <a:normAutofit lnSpcReduction="10000"/>
          </a:bodyPr>
          <a:lstStyle/>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The output of the tool that will be emailed to pre-designated email id(s) is as per following (shared with example; all fields may not be available at the time of reporting): * Product Name: Chrome * Product Version: - NA * OEM name: Google * Severity Level (Critical/High): High * Vulnerability: The N-able </a:t>
            </a:r>
            <a:r>
              <a:rPr lang="en-US" sz="2000" dirty="0" err="1">
                <a:latin typeface="Times New Roman" panose="02020603050405020304" pitchFamily="18" charset="0"/>
                <a:cs typeface="Times New Roman" panose="02020603050405020304" pitchFamily="18" charset="0"/>
              </a:rPr>
              <a:t>PassPortal</a:t>
            </a:r>
            <a:r>
              <a:rPr lang="en-US" sz="2000" dirty="0">
                <a:latin typeface="Times New Roman" panose="02020603050405020304" pitchFamily="18" charset="0"/>
                <a:cs typeface="Times New Roman" panose="02020603050405020304" pitchFamily="18" charset="0"/>
              </a:rPr>
              <a:t> extension before 3.29.2 for Chrome inserts sensitive information into a log file. </a:t>
            </a:r>
          </a:p>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Mitigation Strategy: Install patch from https://me.n-able.com/s/security-advisory/aArHs000000M8CCKA0/cve202347131-passportal-browser-extension-logs-sensitive-data * Published Date: Jan 2024 * Unique ID: CVE-2023-47131</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1234831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0"/>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0" y="1035195"/>
            <a:ext cx="11804073" cy="5822805"/>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Web scraping can be used for a wide variety of scenarios, such as contact scraping, price change monitoring/comparison, product review collection, gathering of real estate listings, weather data monitoring, website change detection, and web data integration.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examples, at a microscale, the price of a stock can be regularly scraped in order to visualize the price change over time (Case et al. 2005), and social media feeds can be collectively scraped to investigate public opinions and identify opinion leaders (Liu and Zhao 2016).</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At a macro-level, the metadata of nearly every website is constantly scraped to build up Internet search engines, such as Google Search or Bing Search (Snyder 2003). Although web scraping is a powerful technique in collecting large data sets, it is controversial and may raise legal questions related to copyright (O’Reilly 2006), terms of service (</a:t>
            </a:r>
            <a:r>
              <a:rPr lang="en-US" sz="1800" dirty="0" err="1">
                <a:latin typeface="Times New Roman" panose="02020603050405020304" pitchFamily="18" charset="0"/>
                <a:cs typeface="Times New Roman" panose="02020603050405020304" pitchFamily="18" charset="0"/>
              </a:rPr>
              <a:t>ToS</a:t>
            </a:r>
            <a:r>
              <a:rPr lang="en-US" sz="1800" dirty="0">
                <a:latin typeface="Times New Roman" panose="02020603050405020304" pitchFamily="18" charset="0"/>
                <a:cs typeface="Times New Roman" panose="02020603050405020304" pitchFamily="18" charset="0"/>
              </a:rPr>
              <a:t>) (Fisher et al. 2010), and “trespass to chattels” (</a:t>
            </a:r>
            <a:r>
              <a:rPr lang="en-US" sz="1800" dirty="0" err="1">
                <a:latin typeface="Times New Roman" panose="02020603050405020304" pitchFamily="18" charset="0"/>
                <a:cs typeface="Times New Roman" panose="02020603050405020304" pitchFamily="18" charset="0"/>
              </a:rPr>
              <a:t>Hirschey</a:t>
            </a:r>
            <a:r>
              <a:rPr lang="en-US" sz="1800" dirty="0">
                <a:latin typeface="Times New Roman" panose="02020603050405020304" pitchFamily="18" charset="0"/>
                <a:cs typeface="Times New Roman" panose="02020603050405020304" pitchFamily="18" charset="0"/>
              </a:rPr>
              <a:t> 2014).</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Aweb</a:t>
            </a:r>
            <a:r>
              <a:rPr lang="en-US" sz="1800" dirty="0">
                <a:latin typeface="Times New Roman" panose="02020603050405020304" pitchFamily="18" charset="0"/>
                <a:cs typeface="Times New Roman" panose="02020603050405020304" pitchFamily="18" charset="0"/>
              </a:rPr>
              <a:t> scraper is free to copy a piece of data in figure or table form from a web page without any copyright infringement because it is difficult to prove a copyright over such data since only a specific arrangement or a particular selection of the data is legally protected.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03909" y="-75912"/>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280556" y="1047894"/>
            <a:ext cx="11225646" cy="5373688"/>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process of scraping data from the Internet can be divided into two sequential steps; acquiring web resources and then extracting desired information from the acquired data. Specifically, a web scraping program starts by composing a HTTP request to acquire resources from a targeted website.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request can be formatted in either a URL containing a GET query or a piece of HTTP message containing a POST query. Once the request is successfully received and processed by the targeted website, the requested resource will be retrieved from the website and then sent back to the give web scraping program.</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resource can be in multiple formats, such as web pages that are built from HTML, data feeds in XML or JSON format, or multimedia data such as images, audio, or video files. After the web data is downloaded, the extraction process continues to parse, reformat, and organize the data in a structured way.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are two essential modules of a web scraping program – a module for composing an HTTP request, such as Urllib2 or selenium and another one for parsing and extracting information from raw HTML code, such as Beautiful Soup or </a:t>
            </a:r>
            <a:r>
              <a:rPr lang="en-US" sz="1800" dirty="0" err="1">
                <a:latin typeface="Times New Roman" panose="02020603050405020304" pitchFamily="18" charset="0"/>
                <a:cs typeface="Times New Roman" panose="02020603050405020304" pitchFamily="18" charset="0"/>
              </a:rPr>
              <a:t>Pyquery</a:t>
            </a:r>
            <a:r>
              <a:rPr lang="en-US" sz="1800" dirty="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70644"/>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249381" y="820883"/>
            <a:ext cx="11253355" cy="6037117"/>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Legal and Ethical Concerns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Compliance Issues:</a:t>
            </a:r>
            <a:r>
              <a:rPr lang="en-US" sz="1800" dirty="0">
                <a:latin typeface="Times New Roman" panose="02020603050405020304" pitchFamily="18" charset="0"/>
                <a:cs typeface="Times New Roman" panose="02020603050405020304" pitchFamily="18" charset="0"/>
              </a:rPr>
              <a:t> Web scraping can sometimes violate terms of service of websites or legal regulations, especially if done on a large scale. Ensure compliance with legal standards and website terms of use.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Privacy Risks:</a:t>
            </a:r>
            <a:r>
              <a:rPr lang="en-US" sz="1800" dirty="0">
                <a:latin typeface="Times New Roman" panose="02020603050405020304" pitchFamily="18" charset="0"/>
                <a:cs typeface="Times New Roman" panose="02020603050405020304" pitchFamily="18" charset="0"/>
              </a:rPr>
              <a:t> Scraping sensitive or proprietary information might inadvertently breach privacy or security policies.</a:t>
            </a:r>
          </a:p>
          <a:p>
            <a:pPr algn="just">
              <a:lnSpc>
                <a:spcPct val="150000"/>
              </a:lnSpc>
            </a:pPr>
            <a:r>
              <a:rPr lang="en-US" sz="1800" b="1" dirty="0">
                <a:latin typeface="Times New Roman" panose="02020603050405020304" pitchFamily="18" charset="0"/>
                <a:cs typeface="Times New Roman" panose="02020603050405020304" pitchFamily="18" charset="0"/>
              </a:rPr>
              <a:t>Technical Challenges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Site Structure Variability:</a:t>
            </a:r>
            <a:r>
              <a:rPr lang="en-US" sz="1800" dirty="0">
                <a:latin typeface="Times New Roman" panose="02020603050405020304" pitchFamily="18" charset="0"/>
                <a:cs typeface="Times New Roman" panose="02020603050405020304" pitchFamily="18" charset="0"/>
              </a:rPr>
              <a:t> OEM websites and relevant platforms often have diverse and constantly changing structures, making it challenging to maintain a scraping tool.</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Dynamic Content:</a:t>
            </a:r>
            <a:r>
              <a:rPr lang="en-US" sz="1800" dirty="0">
                <a:latin typeface="Times New Roman" panose="02020603050405020304" pitchFamily="18" charset="0"/>
                <a:cs typeface="Times New Roman" panose="02020603050405020304" pitchFamily="18" charset="0"/>
              </a:rPr>
              <a:t> Many modern websites use JavaScript to load content dynamically. This requires advanced scraping techniques, which can be more complex and error-prone.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Anti-Scraping Measures:</a:t>
            </a:r>
            <a:r>
              <a:rPr lang="en-US" sz="1800" dirty="0">
                <a:latin typeface="Times New Roman" panose="02020603050405020304" pitchFamily="18" charset="0"/>
                <a:cs typeface="Times New Roman" panose="02020603050405020304" pitchFamily="18" charset="0"/>
              </a:rPr>
              <a:t> Websites may employ anti-scraping technologies such as CAPTCHAs, IP blocking, or rate limiting, which can hinder data collection efforts.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275911-C31A-9DE8-50F5-92CE17D10FD4}"/>
              </a:ext>
            </a:extLst>
          </p:cNvPr>
          <p:cNvSpPr>
            <a:spLocks noGrp="1"/>
          </p:cNvSpPr>
          <p:nvPr>
            <p:ph idx="4294967295"/>
          </p:nvPr>
        </p:nvSpPr>
        <p:spPr>
          <a:xfrm>
            <a:off x="477982" y="504393"/>
            <a:ext cx="9570027" cy="5075526"/>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Data Accuracy and Quality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Incomplete Data:</a:t>
            </a:r>
            <a:r>
              <a:rPr lang="en-US" sz="1800" dirty="0">
                <a:latin typeface="Times New Roman" panose="02020603050405020304" pitchFamily="18" charset="0"/>
                <a:cs typeface="Times New Roman" panose="02020603050405020304" pitchFamily="18" charset="0"/>
              </a:rPr>
              <a:t> Scraping might not capture all relevant data or could miss critical updates if websites change their layout or content presentation.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False Positives/Negatives:</a:t>
            </a:r>
            <a:r>
              <a:rPr lang="en-US" sz="1800" dirty="0">
                <a:latin typeface="Times New Roman" panose="02020603050405020304" pitchFamily="18" charset="0"/>
                <a:cs typeface="Times New Roman" panose="02020603050405020304" pitchFamily="18" charset="0"/>
              </a:rPr>
              <a:t> The tool might misclassify vulnerabilities due to inaccurate parsing or interpretation of data, leading to incorrect reporting.</a:t>
            </a:r>
          </a:p>
          <a:p>
            <a:pPr algn="just">
              <a:lnSpc>
                <a:spcPct val="150000"/>
              </a:lnSpc>
            </a:pPr>
            <a:r>
              <a:rPr lang="en-US" sz="1800" b="1" dirty="0">
                <a:latin typeface="Times New Roman" panose="02020603050405020304" pitchFamily="18" charset="0"/>
                <a:cs typeface="Times New Roman" panose="02020603050405020304" pitchFamily="18" charset="0"/>
              </a:rPr>
              <a:t>Maintenance and Upkeep</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Frequent Updates Required:</a:t>
            </a:r>
            <a:r>
              <a:rPr lang="en-US" sz="1800" dirty="0">
                <a:latin typeface="Times New Roman" panose="02020603050405020304" pitchFamily="18" charset="0"/>
                <a:cs typeface="Times New Roman" panose="02020603050405020304" pitchFamily="18" charset="0"/>
              </a:rPr>
              <a:t> Websites frequently update their structures or content, requiring continuous maintenance and updates to the scraping tool.</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Scalability Issues:</a:t>
            </a:r>
            <a:r>
              <a:rPr lang="en-US" sz="1800" dirty="0">
                <a:latin typeface="Times New Roman" panose="02020603050405020304" pitchFamily="18" charset="0"/>
                <a:cs typeface="Times New Roman" panose="02020603050405020304" pitchFamily="18" charset="0"/>
              </a:rPr>
              <a:t> As the number of OEM sites and platforms increases, maintaining and scaling the scraping tool can become increasingly complex.</a:t>
            </a:r>
          </a:p>
          <a:p>
            <a:endParaRPr lang="en-IN" dirty="0"/>
          </a:p>
        </p:txBody>
      </p:sp>
    </p:spTree>
    <p:extLst>
      <p:ext uri="{BB962C8B-B14F-4D97-AF65-F5344CB8AC3E}">
        <p14:creationId xmlns:p14="http://schemas.microsoft.com/office/powerpoint/2010/main" val="2526849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0"/>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318654" y="1055832"/>
            <a:ext cx="11554691" cy="5438486"/>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Of the various types of web scraping programs, some are created to automatically recognize the data structure of a page, such as </a:t>
            </a:r>
            <a:r>
              <a:rPr lang="en-US" sz="1800" dirty="0" err="1">
                <a:latin typeface="Times New Roman" panose="02020603050405020304" pitchFamily="18" charset="0"/>
                <a:cs typeface="Times New Roman" panose="02020603050405020304" pitchFamily="18" charset="0"/>
              </a:rPr>
              <a:t>Nutch</a:t>
            </a:r>
            <a:r>
              <a:rPr lang="en-US" sz="1800" dirty="0">
                <a:latin typeface="Times New Roman" panose="02020603050405020304" pitchFamily="18" charset="0"/>
                <a:cs typeface="Times New Roman" panose="02020603050405020304" pitchFamily="18" charset="0"/>
              </a:rPr>
              <a:t> or Scrapy, or to provide a web-based graphic interface that eliminates the need for manually written web scraping code, such as Import.io. </a:t>
            </a:r>
            <a:r>
              <a:rPr lang="en-US" sz="1800" dirty="0" err="1">
                <a:latin typeface="Times New Roman" panose="02020603050405020304" pitchFamily="18" charset="0"/>
                <a:cs typeface="Times New Roman" panose="02020603050405020304" pitchFamily="18" charset="0"/>
              </a:rPr>
              <a:t>Nutch</a:t>
            </a:r>
            <a:r>
              <a:rPr lang="en-US" sz="1800" dirty="0">
                <a:latin typeface="Times New Roman" panose="02020603050405020304" pitchFamily="18" charset="0"/>
                <a:cs typeface="Times New Roman" panose="02020603050405020304" pitchFamily="18" charset="0"/>
              </a:rPr>
              <a:t> is a robust and scalable web crawler, written in Java.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enables fine-grained configuration, paralleling harvesting, robots.txt rule support, and machine learning. Scrapy, written in Python, is an reusable web crawling framework. It speeds up the process of building and scaling large crawling projects.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addition, it also provides a web-based shell to simulate the website browsing behaviors of a human user. To enable nonprogrammers to harvest web contents, the web-based crawler with a graphic interface is purposely designed to mitigate the complexity of using a web scraping program.</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Among them, Import.io is a typical crawler for extracting data from websites without writing any code . It allows users to identify and convert unstructured web pages into a structured format. </a:t>
            </a:r>
            <a:r>
              <a:rPr lang="en-US" sz="1800" dirty="0" err="1">
                <a:latin typeface="Times New Roman" panose="02020603050405020304" pitchFamily="18" charset="0"/>
                <a:cs typeface="Times New Roman" panose="02020603050405020304" pitchFamily="18" charset="0"/>
              </a:rPr>
              <a:t>Import.io’s</a:t>
            </a:r>
            <a:r>
              <a:rPr lang="en-US" sz="1800" dirty="0">
                <a:latin typeface="Times New Roman" panose="02020603050405020304" pitchFamily="18" charset="0"/>
                <a:cs typeface="Times New Roman" panose="02020603050405020304" pitchFamily="18" charset="0"/>
              </a:rPr>
              <a:t> graphic interface for data identification allows user to train and learn what to extract.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0"/>
            <a:ext cx="10058400" cy="1449388"/>
          </a:xfrm>
        </p:spPr>
        <p:txBody>
          <a:bodyPr/>
          <a:lstStyle/>
          <a:p>
            <a:r>
              <a:rPr lang="en-US"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442913" y="1108798"/>
            <a:ext cx="10948987" cy="5032375"/>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Timely and Automated Vulnerability Detection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Real-Time Updates:</a:t>
            </a:r>
            <a:r>
              <a:rPr lang="en-US" sz="1800" dirty="0">
                <a:latin typeface="Times New Roman" panose="02020603050405020304" pitchFamily="18" charset="0"/>
                <a:cs typeface="Times New Roman" panose="02020603050405020304" pitchFamily="18" charset="0"/>
              </a:rPr>
              <a:t> Automates the process of checking for new vulnerabilities, enabling quicker identification of critical and high-severity issues.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Continuous Monitoring:</a:t>
            </a:r>
            <a:r>
              <a:rPr lang="en-US" sz="1800" dirty="0">
                <a:latin typeface="Times New Roman" panose="02020603050405020304" pitchFamily="18" charset="0"/>
                <a:cs typeface="Times New Roman" panose="02020603050405020304" pitchFamily="18" charset="0"/>
              </a:rPr>
              <a:t> Provides ongoing vigilance without manual intervention, ensuring vulnerabilities are detected as soon as they are published.</a:t>
            </a:r>
          </a:p>
          <a:p>
            <a:pPr algn="just">
              <a:lnSpc>
                <a:spcPct val="150000"/>
              </a:lnSpc>
            </a:pPr>
            <a:r>
              <a:rPr lang="en-US" sz="1800" b="1" dirty="0">
                <a:latin typeface="Times New Roman" panose="02020603050405020304" pitchFamily="18" charset="0"/>
                <a:cs typeface="Times New Roman" panose="02020603050405020304" pitchFamily="18" charset="0"/>
              </a:rPr>
              <a:t>Comprehensive Coverage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Wide Scope:</a:t>
            </a:r>
            <a:r>
              <a:rPr lang="en-US" sz="1800" dirty="0">
                <a:latin typeface="Times New Roman" panose="02020603050405020304" pitchFamily="18" charset="0"/>
                <a:cs typeface="Times New Roman" panose="02020603050405020304" pitchFamily="18" charset="0"/>
              </a:rPr>
              <a:t> Can be configured to scrape multiple OEM websites and relevant platforms, aggregating information from a broad range of sources.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Varied Sources:</a:t>
            </a:r>
            <a:r>
              <a:rPr lang="en-US" sz="1800" dirty="0">
                <a:latin typeface="Times New Roman" panose="02020603050405020304" pitchFamily="18" charset="0"/>
                <a:cs typeface="Times New Roman" panose="02020603050405020304" pitchFamily="18" charset="0"/>
              </a:rPr>
              <a:t> Accesses vulnerabilities from different platforms (OEM sites, security forums, advisories) to provide a more comprehensive view of potential threats.</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E0F021-D5F8-C5D4-0746-72D285C27583}"/>
              </a:ext>
            </a:extLst>
          </p:cNvPr>
          <p:cNvSpPr>
            <a:spLocks noGrp="1"/>
          </p:cNvSpPr>
          <p:nvPr>
            <p:ph idx="4294967295"/>
          </p:nvPr>
        </p:nvSpPr>
        <p:spPr>
          <a:xfrm>
            <a:off x="613064" y="649865"/>
            <a:ext cx="9248487" cy="5023571"/>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Efficiency and Resource Savings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Reduced Manual Effort:</a:t>
            </a:r>
            <a:r>
              <a:rPr lang="en-US" sz="1800" dirty="0">
                <a:latin typeface="Times New Roman" panose="02020603050405020304" pitchFamily="18" charset="0"/>
                <a:cs typeface="Times New Roman" panose="02020603050405020304" pitchFamily="18" charset="0"/>
              </a:rPr>
              <a:t> Minimizes the need for manual checking of individual websites, freeing up resources and time for security teams.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Scalability:</a:t>
            </a:r>
            <a:r>
              <a:rPr lang="en-US" sz="1800" dirty="0">
                <a:latin typeface="Times New Roman" panose="02020603050405020304" pitchFamily="18" charset="0"/>
                <a:cs typeface="Times New Roman" panose="02020603050405020304" pitchFamily="18" charset="0"/>
              </a:rPr>
              <a:t> Capable of handling large volumes of data and multiple websites simultaneously, scaling as needed.</a:t>
            </a:r>
          </a:p>
          <a:p>
            <a:pPr algn="just">
              <a:lnSpc>
                <a:spcPct val="150000"/>
              </a:lnSpc>
            </a:pPr>
            <a:r>
              <a:rPr lang="en-US" sz="1800" b="1" dirty="0">
                <a:latin typeface="Times New Roman" panose="02020603050405020304" pitchFamily="18" charset="0"/>
                <a:cs typeface="Times New Roman" panose="02020603050405020304" pitchFamily="18" charset="0"/>
              </a:rPr>
              <a:t>Improved Accuracy and Consistency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Standardized Data Collection:</a:t>
            </a:r>
            <a:r>
              <a:rPr lang="en-US" sz="1800" dirty="0">
                <a:latin typeface="Times New Roman" panose="02020603050405020304" pitchFamily="18" charset="0"/>
                <a:cs typeface="Times New Roman" panose="02020603050405020304" pitchFamily="18" charset="0"/>
              </a:rPr>
              <a:t> Ensures a uniform approach to gathering vulnerability information, reducing human error and inconsistency.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Automated Reporting:</a:t>
            </a:r>
            <a:r>
              <a:rPr lang="en-US" sz="1800" dirty="0">
                <a:latin typeface="Times New Roman" panose="02020603050405020304" pitchFamily="18" charset="0"/>
                <a:cs typeface="Times New Roman" panose="02020603050405020304" pitchFamily="18" charset="0"/>
              </a:rPr>
              <a:t> Generates standardized reports on critical and high-severity vulnerabilities, improving the reliability of the information provided.</a:t>
            </a:r>
          </a:p>
          <a:p>
            <a:endParaRPr lang="en-IN" dirty="0"/>
          </a:p>
        </p:txBody>
      </p:sp>
    </p:spTree>
    <p:extLst>
      <p:ext uri="{BB962C8B-B14F-4D97-AF65-F5344CB8AC3E}">
        <p14:creationId xmlns:p14="http://schemas.microsoft.com/office/powerpoint/2010/main" val="2493880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0"/>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436418" y="1088448"/>
            <a:ext cx="10248900" cy="501173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today's era, every emerging paradigm is giving birth to a generation of a huge amount of data. Whether the data is in text, image, audio, video, or in any other raw or furnished form, it always acts as an important resource, so in the case of e-commerce.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Assuming the data as the most important resource for your e-Commerce business. According to Isa et al. [1], “It is important to every business to know their level of market competition, for example customers demand, customers’ pattern of buying and their sales performance.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You can view the data on your competitor’s website. Now, the question arises how will you download it in a usable format? Most people prefer to copy and paste it manually. However, it’s not a feasible way to do it when concerning large websites with hundreds of pages.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So, this is where web scraping plays its role. It is a process of automating the uprooting of data adequately and actively, no matter what is the amount and size of the data, on your computer.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35083" y="570561"/>
            <a:ext cx="10235046" cy="5716877"/>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Moreover, there are web sites that do not permit to copy and paste the data. here, Web scraping serves as the best technique to extract any kind of data needed. That's not enough. Let’s assume, you copy and paste some useful data but how will you turn it in a format of your preference? Web scraping works on that too.</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It helps to save the data in a particular format, mostly CSV, hence You would then be able to retrieve, examine, and utilize the data the style you desire. Although the most common format is CSV, many web scraping techniques and tools produce the data in an excel sheet too.</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Other than these two formats some advanced formats are also supported by modern web scrapers, namely JSON, which is more advantageous as it supports API also. So, web scraping clarifies the process of deriving data, promotes it up by automating it, and generates easy access to the scrapped data by providing it in the desired format. Some websites contain a large amount of data regarding.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120939"/>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066800" y="1272166"/>
            <a:ext cx="10058400" cy="4022725"/>
          </a:xfrm>
        </p:spPr>
        <p:txBody>
          <a:bodyPr>
            <a:normAutofit/>
          </a:bodyPr>
          <a:lstStyle/>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Crawler Module</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Scraper Module</a:t>
            </a:r>
          </a:p>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Data Filtering and Classification Module</a:t>
            </a:r>
          </a:p>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Data Storage and Management Module</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12D34-9976-DAED-5BA0-F2226C325B6A}"/>
              </a:ext>
            </a:extLst>
          </p:cNvPr>
          <p:cNvSpPr>
            <a:spLocks noGrp="1"/>
          </p:cNvSpPr>
          <p:nvPr>
            <p:ph type="title"/>
          </p:nvPr>
        </p:nvSpPr>
        <p:spPr>
          <a:xfrm>
            <a:off x="334383" y="307246"/>
            <a:ext cx="9404723" cy="1400530"/>
          </a:xfrm>
        </p:spPr>
        <p:txBody>
          <a:bodyPr/>
          <a:lstStyle/>
          <a:p>
            <a:r>
              <a:rPr lang="en-IN" sz="4400" dirty="0">
                <a:latin typeface="Times New Roman" panose="02020603050405020304" pitchFamily="18" charset="0"/>
                <a:cs typeface="Times New Roman" panose="02020603050405020304" pitchFamily="18" charset="0"/>
              </a:rPr>
              <a:t>Crawler Module</a:t>
            </a:r>
            <a:br>
              <a:rPr lang="en-IN" sz="4400"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9ABF9F1-64FD-BA2D-F806-013EF77B0E5B}"/>
              </a:ext>
            </a:extLst>
          </p:cNvPr>
          <p:cNvSpPr>
            <a:spLocks noGrp="1"/>
          </p:cNvSpPr>
          <p:nvPr>
            <p:ph idx="1"/>
          </p:nvPr>
        </p:nvSpPr>
        <p:spPr>
          <a:xfrm>
            <a:off x="1072139" y="1007511"/>
            <a:ext cx="8946541" cy="4195481"/>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Website Discovery:</a:t>
            </a:r>
            <a:r>
              <a:rPr lang="en-US" dirty="0">
                <a:latin typeface="Times New Roman" panose="02020603050405020304" pitchFamily="18" charset="0"/>
                <a:cs typeface="Times New Roman" panose="02020603050405020304" pitchFamily="18" charset="0"/>
              </a:rPr>
              <a:t> Identifies and lists the target OEM websites and relevant web platforms to be scraped.</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Page Navigation:</a:t>
            </a:r>
            <a:r>
              <a:rPr lang="en-US" dirty="0">
                <a:latin typeface="Times New Roman" panose="02020603050405020304" pitchFamily="18" charset="0"/>
                <a:cs typeface="Times New Roman" panose="02020603050405020304" pitchFamily="18" charset="0"/>
              </a:rPr>
              <a:t> Handles navigation through different web pages, directories, and sections where vulnerability information might be published.</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Link Extraction:</a:t>
            </a:r>
            <a:r>
              <a:rPr lang="en-US" dirty="0">
                <a:latin typeface="Times New Roman" panose="02020603050405020304" pitchFamily="18" charset="0"/>
                <a:cs typeface="Times New Roman" panose="02020603050405020304" pitchFamily="18" charset="0"/>
              </a:rPr>
              <a:t> Extracts links from pages to identify further content related to vulnerabilities.</a:t>
            </a:r>
          </a:p>
          <a:p>
            <a:endParaRPr lang="en-IN" dirty="0"/>
          </a:p>
        </p:txBody>
      </p:sp>
    </p:spTree>
    <p:extLst>
      <p:ext uri="{BB962C8B-B14F-4D97-AF65-F5344CB8AC3E}">
        <p14:creationId xmlns:p14="http://schemas.microsoft.com/office/powerpoint/2010/main" val="26917571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0"/>
            <a:ext cx="10058400" cy="1449388"/>
          </a:xfrm>
        </p:spPr>
        <p:txBody>
          <a:bodyPr/>
          <a:lstStyle/>
          <a:p>
            <a:pPr algn="just">
              <a:lnSpc>
                <a:spcPct val="150000"/>
              </a:lnSpc>
            </a:pPr>
            <a:r>
              <a:rPr lang="en-IN" sz="4000" dirty="0">
                <a:latin typeface="Times New Roman" panose="02020603050405020304" pitchFamily="18" charset="0"/>
                <a:cs typeface="Times New Roman" panose="02020603050405020304" pitchFamily="18" charset="0"/>
              </a:rPr>
              <a:t>Scraper Module</a:t>
            </a:r>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350549" y="898670"/>
            <a:ext cx="10424824" cy="5242358"/>
          </a:xfrm>
        </p:spPr>
        <p:txBody>
          <a:bodyPr>
            <a:normAutofit/>
          </a:bodyPr>
          <a:lstStyle/>
          <a:p>
            <a:pPr marL="0" indent="0" algn="just">
              <a:lnSpc>
                <a:spcPct val="150000"/>
              </a:lnSpc>
              <a:buNone/>
            </a:pPr>
            <a:endParaRPr lang="en-IN"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Content Extraction:</a:t>
            </a:r>
            <a:r>
              <a:rPr lang="en-IN" dirty="0">
                <a:latin typeface="Times New Roman" panose="02020603050405020304" pitchFamily="18" charset="0"/>
                <a:cs typeface="Times New Roman" panose="02020603050405020304" pitchFamily="18" charset="0"/>
              </a:rPr>
              <a:t> Parses and extracts relevant vulnerability data from web pages, such as security advisories, bulletins, or technical documents.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Data Parsing:</a:t>
            </a:r>
            <a:r>
              <a:rPr lang="en-IN" dirty="0">
                <a:latin typeface="Times New Roman" panose="02020603050405020304" pitchFamily="18" charset="0"/>
                <a:cs typeface="Times New Roman" panose="02020603050405020304" pitchFamily="18" charset="0"/>
              </a:rPr>
              <a:t> Utilizes techniques to parse different formats (HTML, JSON, XML) and structures (tables, lists, paragraphs) to capture vulnerability details accurately.</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Dynamic Content Handling:</a:t>
            </a:r>
            <a:r>
              <a:rPr lang="en-IN" dirty="0">
                <a:latin typeface="Times New Roman" panose="02020603050405020304" pitchFamily="18" charset="0"/>
                <a:cs typeface="Times New Roman" panose="02020603050405020304" pitchFamily="18" charset="0"/>
              </a:rPr>
              <a:t> Manages and interacts with JavaScript or other dynamic content loading mechanisms to ensure all relevant information is captured.</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18209" y="374072"/>
            <a:ext cx="10058400" cy="1449388"/>
          </a:xfrm>
        </p:spPr>
        <p:txBody>
          <a:bodyPr/>
          <a:lstStyle/>
          <a:p>
            <a:r>
              <a:rPr lang="en-US" sz="4000" dirty="0">
                <a:latin typeface="Times New Roman" panose="02020603050405020304" pitchFamily="18" charset="0"/>
                <a:cs typeface="Times New Roman" panose="02020603050405020304" pitchFamily="18" charset="0"/>
              </a:rPr>
              <a:t>Data Filtering and Classification Module</a:t>
            </a:r>
            <a:br>
              <a:rPr lang="en-US"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636588" y="975591"/>
            <a:ext cx="9723149" cy="5373255"/>
          </a:xfrm>
        </p:spPr>
        <p:txBody>
          <a:bodyPr>
            <a:normAutofit/>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Severity Classification:</a:t>
            </a:r>
            <a:r>
              <a:rPr lang="en-US" dirty="0">
                <a:latin typeface="Times New Roman" panose="02020603050405020304" pitchFamily="18" charset="0"/>
                <a:cs typeface="Times New Roman" panose="02020603050405020304" pitchFamily="18" charset="0"/>
              </a:rPr>
              <a:t> Identifies and classifies vulnerabilities based on their severity (Critical, High, Medium, Low) using keywords, CVSS scores, or other indicators.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Filtering Rules:</a:t>
            </a:r>
            <a:r>
              <a:rPr lang="en-US" dirty="0">
                <a:latin typeface="Times New Roman" panose="02020603050405020304" pitchFamily="18" charset="0"/>
                <a:cs typeface="Times New Roman" panose="02020603050405020304" pitchFamily="18" charset="0"/>
              </a:rPr>
              <a:t> Applies predefined rules to filter out irrelevant or duplicate entries and focus on critical and high-severity vulnerabilities.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24691" y="279328"/>
            <a:ext cx="10058400" cy="1449388"/>
          </a:xfrm>
        </p:spPr>
        <p:txBody>
          <a:bodyPr/>
          <a:lstStyle/>
          <a:p>
            <a:r>
              <a:rPr lang="en-US" sz="4000" dirty="0">
                <a:latin typeface="Times New Roman" panose="02020603050405020304" pitchFamily="18" charset="0"/>
                <a:cs typeface="Times New Roman" panose="02020603050405020304" pitchFamily="18" charset="0"/>
              </a:rPr>
              <a:t>Data Storage and Management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571500" y="837768"/>
            <a:ext cx="10217150" cy="5511800"/>
          </a:xfrm>
        </p:spPr>
        <p:txBody>
          <a:bodyPr>
            <a:normAutofit/>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Database Management:</a:t>
            </a:r>
            <a:r>
              <a:rPr lang="en-US" dirty="0">
                <a:latin typeface="Times New Roman" panose="02020603050405020304" pitchFamily="18" charset="0"/>
                <a:cs typeface="Times New Roman" panose="02020603050405020304" pitchFamily="18" charset="0"/>
              </a:rPr>
              <a:t> Stores extracted vulnerability data in a structured database or data repository for easy retrieval and management.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Integrity:</a:t>
            </a:r>
            <a:r>
              <a:rPr lang="en-US" dirty="0">
                <a:latin typeface="Times New Roman" panose="02020603050405020304" pitchFamily="18" charset="0"/>
                <a:cs typeface="Times New Roman" panose="02020603050405020304" pitchFamily="18" charset="0"/>
              </a:rPr>
              <a:t> Ensures data accuracy and consistency through validation checks and normalization processes.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Versioning:</a:t>
            </a:r>
            <a:r>
              <a:rPr lang="en-US" dirty="0">
                <a:latin typeface="Times New Roman" panose="02020603050405020304" pitchFamily="18" charset="0"/>
                <a:cs typeface="Times New Roman" panose="02020603050405020304" pitchFamily="18" charset="0"/>
              </a:rPr>
              <a:t> Maintains historical records and versions of vulnerability data to track changes over time.</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31173" y="0"/>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987136" y="1077768"/>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0" y="0"/>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768927" y="984394"/>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0" y="0"/>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644237" y="1088015"/>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0" y="0"/>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581891" y="1154545"/>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31173" y="0"/>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904009" y="724694"/>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66254" y="184005"/>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309255" y="1209820"/>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5195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209550" y="1285442"/>
            <a:ext cx="11772900" cy="5104968"/>
          </a:xfrm>
        </p:spPr>
        <p:txBody>
          <a:bodyPr>
            <a:no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today’s era, one can find the emergence of a new paradigm in every couple of years, so is the emergence of web scraping. This paradigm has its roots in the requirement of analysis of structured as well as unstructured data.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are various aspects related to web scraping. Some of them have been discussed in this paper. Initially we have discussed various applications of web scraping. This paper is majorly focused on tools of web scraping.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availability of these tools has made helped a lot of entrepreneurs to expand their business. As manual data extraction can be tedious tools offer a variety of services that help the user to meet his/her needs.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tools discussed above have some of their pros and cons which help us choose a better fit for the work to be done. Later we hope to expand our knowledge on these tools and come up with a prototype.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87</TotalTime>
  <Words>2944</Words>
  <Application>Microsoft Office PowerPoint</Application>
  <PresentationFormat>Widescreen</PresentationFormat>
  <Paragraphs>112</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Century Gothic</vt:lpstr>
      <vt:lpstr>Times New Roman</vt:lpstr>
      <vt:lpstr>Wingdings 3</vt:lpstr>
      <vt:lpstr>Ion</vt:lpstr>
      <vt:lpstr>PowerPoint Presentation</vt:lpstr>
      <vt:lpstr>Abstract</vt:lpstr>
      <vt:lpstr>PowerPoint Presentation</vt:lpstr>
      <vt:lpstr>PowerPoint Presentation</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Crawler Module </vt:lpstr>
      <vt:lpstr>Scraper Module</vt:lpstr>
      <vt:lpstr>Data Filtering and Classification Module  </vt:lpstr>
      <vt:lpstr>Data Storage and Management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14</cp:revision>
  <dcterms:created xsi:type="dcterms:W3CDTF">2024-08-14T12:13:16Z</dcterms:created>
  <dcterms:modified xsi:type="dcterms:W3CDTF">2024-08-25T04:17:58Z</dcterms:modified>
</cp:coreProperties>
</file>