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86088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80292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74023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85138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42722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22237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88858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49883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60723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64277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39919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5566805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781843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501671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75333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521248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23569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982734039"/>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420090" y="2488167"/>
            <a:ext cx="9351819" cy="1384995"/>
          </a:xfrm>
          <a:prstGeom prst="rect">
            <a:avLst/>
          </a:prstGeom>
          <a:noFill/>
        </p:spPr>
        <p:txBody>
          <a:bodyPr wrap="square">
            <a:spAutoFit/>
          </a:bodyPr>
          <a:lstStyle/>
          <a:p>
            <a:pPr algn="just"/>
            <a:r>
              <a:rPr lang="en-US" sz="2800" dirty="0">
                <a:latin typeface="Times New Roman" panose="02020603050405020304" pitchFamily="18" charset="0"/>
                <a:cs typeface="Times New Roman" panose="02020603050405020304" pitchFamily="18" charset="0"/>
              </a:rPr>
              <a:t>Solution for end-to-end tracking of dual use chemicals used in both legitimate industries and illicit drug production from point of manufacture to point of end use/export.</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32905" y="135081"/>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36814" y="1093788"/>
            <a:ext cx="11523518" cy="5442094"/>
          </a:xfrm>
        </p:spPr>
        <p:txBody>
          <a:bodyPr>
            <a:normAutofit/>
          </a:bodyPr>
          <a:lstStyle/>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Dual use precursor chemicals are substances that have legitimate industrial and commercial applications but can also be used in the illicit manufacture of drugs. For e.g. Opium is converted to Heroin using Acetic Anhydride and manufacturing of Methamphetamine is done using Ephedrine or Pseudoephedrine.</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Precursor chemicals are essential in various legal industries such as pharmaceuticals, agriculture, manufacturing etc., but their potential for misuse necessitates strict regulation and monitoring. Appreciating this, Government of India has put different levels of regulations on some of the precursor chemicals in India under the Regulation of Controlled Substances Order, 2013.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7 widely misused precursor chemicals are put under strictest of the controls, where in any firm dealing in any of these 7 chemicals are required to maintain records and file quarterly reports with jurisdictional NCB Zonal Unit. Any activity undertaken with respect to these chemicals like manufacture, possession, storage, sale, purchase, distribution, export, consumption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are to be reported to NCB.</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4A8D3B-34DF-3458-0256-DA441BD1E259}"/>
              </a:ext>
            </a:extLst>
          </p:cNvPr>
          <p:cNvSpPr>
            <a:spLocks noGrp="1"/>
          </p:cNvSpPr>
          <p:nvPr>
            <p:ph idx="4294967295"/>
          </p:nvPr>
        </p:nvSpPr>
        <p:spPr>
          <a:xfrm>
            <a:off x="290947" y="1023937"/>
            <a:ext cx="10827327" cy="5522335"/>
          </a:xfrm>
        </p:spPr>
        <p:txBody>
          <a:bodyPr>
            <a:normAutofit fontScale="25000" lnSpcReduction="20000"/>
          </a:bodyPr>
          <a:lstStyle/>
          <a:p>
            <a:pPr algn="just">
              <a:lnSpc>
                <a:spcPct val="150000"/>
              </a:lnSpc>
              <a:buFont typeface="Arial" panose="020B0604020202020204" pitchFamily="34" charset="0"/>
              <a:buChar char="•"/>
            </a:pPr>
            <a:r>
              <a:rPr lang="en-US" sz="8000" dirty="0">
                <a:latin typeface="Times New Roman" panose="02020603050405020304" pitchFamily="18" charset="0"/>
                <a:cs typeface="Times New Roman" panose="02020603050405020304" pitchFamily="18" charset="0"/>
              </a:rPr>
              <a:t> Further, NCB also issues Unique Registration Number (URN) to the firms indulged in the said activities. </a:t>
            </a:r>
          </a:p>
          <a:p>
            <a:pPr algn="just">
              <a:lnSpc>
                <a:spcPct val="150000"/>
              </a:lnSpc>
              <a:buFont typeface="Arial" panose="020B0604020202020204" pitchFamily="34" charset="0"/>
              <a:buChar char="•"/>
            </a:pPr>
            <a:r>
              <a:rPr lang="en-US" sz="8000" dirty="0">
                <a:latin typeface="Times New Roman" panose="02020603050405020304" pitchFamily="18" charset="0"/>
                <a:cs typeface="Times New Roman" panose="02020603050405020304" pitchFamily="18" charset="0"/>
              </a:rPr>
              <a:t>If any individual or firm is found to be involved in any of the activities without a valid URN are punishable under the Narcotic Drugs and Controlled Substances Act, 1985. Description: It is observed that some of the firms with valid URN to be handling any of the 7 domestically controlled precursor chemical, divert the same from licit channel and traffic it for manufacturing of narcotic drugs or psychotropic substances. </a:t>
            </a:r>
          </a:p>
          <a:p>
            <a:pPr algn="just">
              <a:lnSpc>
                <a:spcPct val="150000"/>
              </a:lnSpc>
              <a:buFont typeface="Arial" panose="020B0604020202020204" pitchFamily="34" charset="0"/>
              <a:buChar char="•"/>
            </a:pPr>
            <a:r>
              <a:rPr lang="en-US" sz="8000" dirty="0">
                <a:latin typeface="Times New Roman" panose="02020603050405020304" pitchFamily="18" charset="0"/>
                <a:cs typeface="Times New Roman" panose="02020603050405020304" pitchFamily="18" charset="0"/>
              </a:rPr>
              <a:t>Further, the investigations conducted also reveal that the firms usually create documentation of the movement of precursor to a licit firm for a licit activity and divert the same for illicit activities.</a:t>
            </a:r>
          </a:p>
          <a:p>
            <a:pPr algn="just">
              <a:lnSpc>
                <a:spcPct val="150000"/>
              </a:lnSpc>
              <a:buFont typeface="Arial" panose="020B0604020202020204" pitchFamily="34" charset="0"/>
              <a:buChar char="•"/>
            </a:pPr>
            <a:r>
              <a:rPr lang="en-US" sz="8000" dirty="0">
                <a:latin typeface="Times New Roman" panose="02020603050405020304" pitchFamily="18" charset="0"/>
                <a:cs typeface="Times New Roman" panose="02020603050405020304" pitchFamily="18" charset="0"/>
              </a:rPr>
              <a:t> Therefore, there is a need for end-to-end tracking of the 7 domestically controlled precursor chemicals (controlled substances) Expected Solution: A hardware/software/chemical solution for end-to-end tracking of dual use chemicals used in both legitimate industries and illicit drug production from point of manufacture to point of end use/export.</a:t>
            </a:r>
            <a:endParaRPr lang="en-IN" sz="8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630804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758537" y="1014412"/>
            <a:ext cx="9829799" cy="4523942"/>
          </a:xfrm>
        </p:spPr>
        <p:txBody>
          <a:bodyPr>
            <a:normAutofit/>
          </a:bodyPr>
          <a:lstStyle/>
          <a:p>
            <a:pPr>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session will </a:t>
            </a:r>
            <a:r>
              <a:rPr lang="en-US" dirty="0" err="1">
                <a:latin typeface="Times New Roman" panose="02020603050405020304" pitchFamily="18" charset="0"/>
                <a:cs typeface="Times New Roman" panose="02020603050405020304" pitchFamily="18" charset="0"/>
              </a:rPr>
              <a:t>familiarise</a:t>
            </a:r>
            <a:r>
              <a:rPr lang="en-US" dirty="0">
                <a:latin typeface="Times New Roman" panose="02020603050405020304" pitchFamily="18" charset="0"/>
                <a:cs typeface="Times New Roman" panose="02020603050405020304" pitchFamily="18" charset="0"/>
              </a:rPr>
              <a:t> the participants with the concept of precursor control, which now constitutes an important part of the international strategy to reduce the availability of the narcotic drugs and psychotropic substances. </a:t>
            </a:r>
          </a:p>
          <a:p>
            <a:pPr>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also needs to be explained that precursor control should strike a fine balance between the legitimate interests of industry and the need to prevent the precursors from going into illicit channels.</a:t>
            </a:r>
          </a:p>
          <a:p>
            <a:pPr>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session will also give an overview of how the issue of precursor control has been dealt with in the three UN Conventions of 1961, 1971 and 1988.</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2381"/>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53292" y="1046595"/>
            <a:ext cx="11333234" cy="530225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Precursor chemicals are indispensable; they cannot be banned; and so the best option is to control them.  But extent of control is a debatable issue.  Excessive control is undesirable because of the wide-ranging licit use of precursors.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Hence a fine balance has to be struck; control should not hamper legitimate trade and commerce in precursors but should give a fair chance to enforcement officers to prevent them from going into illicit channels.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1988 UN Convention recommends monitoring of production, transport, consumption, import and export of these chemicals.  The Convention provides sufficient flexibility to the Parties to adopt a system of control they deem appropriate.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An ideal monitoring system would involve verification of data and legitimacy of transaction in precursor trade.  Hence, the monitoring mechanism should be supported by a capability of rapid exchange of information on transactions so that consignments are not unduly held up where legal but stopped immediately when they are illegal.  Continuing cooperation of the industry is vital to success of any control mechanism.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51955" y="0"/>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78848" y="1139106"/>
            <a:ext cx="11234304" cy="5396776"/>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Comprehensive tracking could raise significant privacy issues, particularly regarding the monitoring of legitimate businesses. Stringent tracking requirements might lead to intrusive scrutiny of lawful operations, potentially infringing on privacy and business confidentiality.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 and Resource Intensity</a:t>
            </a:r>
            <a:r>
              <a:rPr lang="en-US" sz="1800" dirty="0">
                <a:latin typeface="Times New Roman" panose="02020603050405020304" pitchFamily="18" charset="0"/>
                <a:cs typeface="Times New Roman" panose="02020603050405020304" pitchFamily="18" charset="0"/>
              </a:rPr>
              <a:t>: Implementing a robust tracking system involves considerable costs for technology, personnel, and maintenance. Businesses, especially smaller ones, might find it financially burdensome to comply with extensive tracking requirements.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Risk of Data Security Breaches</a:t>
            </a:r>
            <a:r>
              <a:rPr lang="en-US" sz="1800" dirty="0">
                <a:latin typeface="Times New Roman" panose="02020603050405020304" pitchFamily="18" charset="0"/>
                <a:cs typeface="Times New Roman" panose="02020603050405020304" pitchFamily="18" charset="0"/>
              </a:rPr>
              <a:t>: The collection and storage of sensitive data about chemical shipments and usage could be a target for cyber-attacks. Ensuring the security and integrity of this data is critical and can be a significant challenge.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Impact on Legitimate Trade</a:t>
            </a:r>
            <a:r>
              <a:rPr lang="en-US" sz="1800" dirty="0">
                <a:latin typeface="Times New Roman" panose="02020603050405020304" pitchFamily="18" charset="0"/>
                <a:cs typeface="Times New Roman" panose="02020603050405020304" pitchFamily="18" charset="0"/>
              </a:rPr>
              <a:t>: Increased scrutiny and tracking might complicate the supply chain for legitimate industries. This could lead to delays and increased costs for businesses that rely on dual-use chemicals for legitimate purposes, potentially affecting their competitiveness.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391"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332508" y="1097394"/>
            <a:ext cx="11055928" cy="5760606"/>
          </a:xfrm>
        </p:spPr>
        <p:txBody>
          <a:bodyPr>
            <a:normAutofit fontScale="92500"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effectively manage the end-to-end tracking of dual-use chemicals, a comprehensive system is proposed that integrates multiple modules to ensure transparency and control throughout the chemical lifecycle. This system starts with the </a:t>
            </a:r>
            <a:r>
              <a:rPr lang="en-US" sz="1800" b="1" dirty="0">
                <a:latin typeface="Times New Roman" panose="02020603050405020304" pitchFamily="18" charset="0"/>
                <a:cs typeface="Times New Roman" panose="02020603050405020304" pitchFamily="18" charset="0"/>
              </a:rPr>
              <a:t>Manufacturing and Production Module</a:t>
            </a:r>
            <a:r>
              <a:rPr lang="en-US" sz="1800" dirty="0">
                <a:latin typeface="Times New Roman" panose="02020603050405020304" pitchFamily="18" charset="0"/>
                <a:cs typeface="Times New Roman" panose="02020603050405020304" pitchFamily="18" charset="0"/>
              </a:rPr>
              <a:t>, which registers manufacturers, certifies their compliance, and tracks production batches with detailed chemical information.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Following production, the </a:t>
            </a:r>
            <a:r>
              <a:rPr lang="en-US" sz="1800" b="1" dirty="0">
                <a:latin typeface="Times New Roman" panose="02020603050405020304" pitchFamily="18" charset="0"/>
                <a:cs typeface="Times New Roman" panose="02020603050405020304" pitchFamily="18" charset="0"/>
              </a:rPr>
              <a:t>Inventory Management Module</a:t>
            </a:r>
            <a:r>
              <a:rPr lang="en-US" sz="1800" dirty="0">
                <a:latin typeface="Times New Roman" panose="02020603050405020304" pitchFamily="18" charset="0"/>
                <a:cs typeface="Times New Roman" panose="02020603050405020304" pitchFamily="18" charset="0"/>
              </a:rPr>
              <a:t> monitors the storage and movement of chemicals within facilities, providing real-time updates on inventory levels and locations.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chemicals move through the supply chain, the </a:t>
            </a:r>
            <a:r>
              <a:rPr lang="en-US" sz="1800" b="1" dirty="0">
                <a:latin typeface="Times New Roman" panose="02020603050405020304" pitchFamily="18" charset="0"/>
                <a:cs typeface="Times New Roman" panose="02020603050405020304" pitchFamily="18" charset="0"/>
              </a:rPr>
              <a:t>Distribution and Logistics Module</a:t>
            </a:r>
            <a:r>
              <a:rPr lang="en-US" sz="1800" dirty="0">
                <a:latin typeface="Times New Roman" panose="02020603050405020304" pitchFamily="18" charset="0"/>
                <a:cs typeface="Times New Roman" panose="02020603050405020304" pitchFamily="18" charset="0"/>
              </a:rPr>
              <a:t> tracks shipments, maintains chain of custody, and ensures transportation security with measures like tamper-evident seals. At the point of sale or use, the </a:t>
            </a:r>
            <a:r>
              <a:rPr lang="en-US" sz="1800" b="1" dirty="0">
                <a:latin typeface="Times New Roman" panose="02020603050405020304" pitchFamily="18" charset="0"/>
                <a:cs typeface="Times New Roman" panose="02020603050405020304" pitchFamily="18" charset="0"/>
              </a:rPr>
              <a:t>Point of Sale/Use Module</a:t>
            </a:r>
            <a:r>
              <a:rPr lang="en-US" sz="1800" dirty="0">
                <a:latin typeface="Times New Roman" panose="02020603050405020304" pitchFamily="18" charset="0"/>
                <a:cs typeface="Times New Roman" panose="02020603050405020304" pitchFamily="18" charset="0"/>
              </a:rPr>
              <a:t> records transactions, verifies that chemicals are used for their intended legal purposes, and maintains necessary documentation.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ensure adherence to legal requirements, the </a:t>
            </a:r>
            <a:r>
              <a:rPr lang="en-US" sz="1800" b="1" dirty="0">
                <a:latin typeface="Times New Roman" panose="02020603050405020304" pitchFamily="18" charset="0"/>
                <a:cs typeface="Times New Roman" panose="02020603050405020304" pitchFamily="18" charset="0"/>
              </a:rPr>
              <a:t>Regulatory Compliance Module</a:t>
            </a:r>
            <a:r>
              <a:rPr lang="en-US" sz="1800" dirty="0">
                <a:latin typeface="Times New Roman" panose="02020603050405020304" pitchFamily="18" charset="0"/>
                <a:cs typeface="Times New Roman" panose="02020603050405020304" pitchFamily="18" charset="0"/>
              </a:rPr>
              <a:t> integrates relevant regulations, generates compliance reports, and provides alerts for any discrepancies or suspicious activities. The </a:t>
            </a:r>
            <a:r>
              <a:rPr lang="en-US" sz="1800" b="1" dirty="0">
                <a:latin typeface="Times New Roman" panose="02020603050405020304" pitchFamily="18" charset="0"/>
                <a:cs typeface="Times New Roman" panose="02020603050405020304" pitchFamily="18" charset="0"/>
              </a:rPr>
              <a:t>Data Management and Security Module</a:t>
            </a:r>
            <a:r>
              <a:rPr lang="en-US" sz="1800" dirty="0">
                <a:latin typeface="Times New Roman" panose="02020603050405020304" pitchFamily="18" charset="0"/>
                <a:cs typeface="Times New Roman" panose="02020603050405020304" pitchFamily="18" charset="0"/>
              </a:rPr>
              <a:t> secures data storage, implements access controls, and uses encryption to protect sensitive information.</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0"/>
            <a:ext cx="10058400" cy="1449388"/>
          </a:xfrm>
        </p:spPr>
        <p:txBody>
          <a:bodyPr/>
          <a:lstStyle/>
          <a:p>
            <a:r>
              <a:rPr lang="en-US" sz="4800"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290947" y="1212707"/>
            <a:ext cx="11082120" cy="5385521"/>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Control and Oversight</a:t>
            </a:r>
            <a:r>
              <a:rPr lang="en-US" sz="1800" dirty="0">
                <a:latin typeface="Times New Roman" panose="02020603050405020304" pitchFamily="18" charset="0"/>
                <a:cs typeface="Times New Roman" panose="02020603050405020304" pitchFamily="18" charset="0"/>
              </a:rPr>
              <a:t>: Tracking systems provide greater control over the distribution and usage of dual-use chemicals, enabling authorities to monitor and prevent diversion to illicit drug production.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Prevention of Illicit Use</a:t>
            </a:r>
            <a:r>
              <a:rPr lang="en-US" sz="1800" dirty="0">
                <a:latin typeface="Times New Roman" panose="02020603050405020304" pitchFamily="18" charset="0"/>
                <a:cs typeface="Times New Roman" panose="02020603050405020304" pitchFamily="18" charset="0"/>
              </a:rPr>
              <a:t>: By tracking chemicals from manufacture to end use, authorities can identify suspicious patterns or anomalies in the supply chain, reducing the likelihood of chemicals being used for illegal drug production.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Increased Transparency</a:t>
            </a:r>
            <a:r>
              <a:rPr lang="en-US" sz="1800" dirty="0">
                <a:latin typeface="Times New Roman" panose="02020603050405020304" pitchFamily="18" charset="0"/>
                <a:cs typeface="Times New Roman" panose="02020603050405020304" pitchFamily="18" charset="0"/>
              </a:rPr>
              <a:t>: End-to-end tracking enhances transparency throughout the supply chain. This visibility helps in ensuring that chemicals are used for their intended purposes and not diverted for illicit activities.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Security</a:t>
            </a:r>
            <a:r>
              <a:rPr lang="en-US" sz="1800" dirty="0">
                <a:latin typeface="Times New Roman" panose="02020603050405020304" pitchFamily="18" charset="0"/>
                <a:cs typeface="Times New Roman" panose="02020603050405020304" pitchFamily="18" charset="0"/>
              </a:rPr>
              <a:t>: Tracking systems can include security features such as tamper-evident seals and secure data transmission, reducing the risk of theft or tampering with the chemicals.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20782" y="64293"/>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0782" y="1171575"/>
            <a:ext cx="11409218" cy="5520170"/>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illicit drug problem can be divided into three categories: first, those illicit drugs that are either produced or processed from natural plant products such as opium poppy: opium, morphine and heroin; secondly, synthetically produced illicit drugs, such as amphetamine; and thirdly, psychoactive pharmaceutical drugs that become illicit as a result of being diverted from licit uses or purposes.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present study is concerned primarily with the first and, to a lesser extent, the second category. The third category is not considered here, not because knowledge about it is scant, but because its economic and social impact is quite different from the other two categories.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1 An earlier version of the present study was prepared for the Commission on Narcotic Drugs at its thirty-eighth session in 1995.2 That report represented the culmination of a process that began in 1990, when an Intergovernmental Expert Group met at Vienna and drew up the framework of a study dealing with illicit markets and the production, distribution and consumption of illicit drugs.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Expert Group adopted a set of recommendations that were presented to the General Assembly at its forty-fifth session in 1991.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0" y="163080"/>
            <a:ext cx="10451523" cy="5946774"/>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Assessing the economic and social consequences of illicit drug abuse and trafficking, however, implies first, that some measure of the magnitude of the problem is available and secondly, that there is some conceptual clarity about the nature of the consequences of these activities. As knowledge stands, neither of those requirements is fulfilled.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Estimates of the extent of illicit drug production, distribution and consumption vary enormously, and are often contingent upon the methodology and political orientation of the observer. Work on setting international comparative standards for measuring the economic and social consequences of drug abuse is only just beginning4 and, given the complex nature of the problem, will evolve slowly.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sources of the present study are thus as varied as its subject matter. The need to expand the information base for such conceptual initiatives is clear, for there can be analytical drawbacks in relying solely on official figures.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When official statistics do not fully or accurately reflect drug-related trends, there is a case for cautious use of unofficial data as long as any and all unofficial sources are clearly recognized and documented as such from the outset. Official sources can, in some cases, be out of date or focus more on the symptoms or effects of drug abuse and trafficking rather than the underlying causes.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93518" y="100157"/>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167245" y="1417637"/>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Manufacturing and Production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Inventory Management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Distribution and Logistics Module</a:t>
            </a:r>
          </a:p>
          <a:p>
            <a:pPr algn="just">
              <a:lnSpc>
                <a:spcPct val="150000"/>
              </a:lnSpc>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Point of Sale/Use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46299" y="162046"/>
            <a:ext cx="10058400" cy="1449388"/>
          </a:xfrm>
        </p:spPr>
        <p:txBody>
          <a:bodyPr/>
          <a:lstStyle/>
          <a:p>
            <a:r>
              <a:rPr lang="en-IN" sz="4000" b="1" dirty="0">
                <a:latin typeface="Times New Roman" panose="02020603050405020304" pitchFamily="18" charset="0"/>
                <a:cs typeface="Times New Roman" panose="02020603050405020304" pitchFamily="18" charset="0"/>
              </a:rPr>
              <a:t>Manufacturing and Production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447082" y="706166"/>
            <a:ext cx="10537293" cy="5445668"/>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Registration and Certification</a:t>
            </a:r>
            <a:r>
              <a:rPr lang="en-US" dirty="0">
                <a:latin typeface="Times New Roman" panose="02020603050405020304" pitchFamily="18" charset="0"/>
                <a:cs typeface="Times New Roman" panose="02020603050405020304" pitchFamily="18" charset="0"/>
              </a:rPr>
              <a:t>: Capture and verify details about manufacturers, including certifications and licenses.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Chemical Information</a:t>
            </a:r>
            <a:r>
              <a:rPr lang="en-US" dirty="0">
                <a:latin typeface="Times New Roman" panose="02020603050405020304" pitchFamily="18" charset="0"/>
                <a:cs typeface="Times New Roman" panose="02020603050405020304" pitchFamily="18" charset="0"/>
              </a:rPr>
              <a:t>: Record detailed information about each chemical, including its type, quantity, and potential uses.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Batch Tracking</a:t>
            </a:r>
            <a:r>
              <a:rPr lang="en-US" dirty="0">
                <a:latin typeface="Times New Roman" panose="02020603050405020304" pitchFamily="18" charset="0"/>
                <a:cs typeface="Times New Roman" panose="02020603050405020304" pitchFamily="18" charset="0"/>
              </a:rPr>
              <a:t>: Track production batches, including unique identifiers for each batch and related production details.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Quality Control</a:t>
            </a:r>
            <a:r>
              <a:rPr lang="en-US" dirty="0">
                <a:latin typeface="Times New Roman" panose="02020603050405020304" pitchFamily="18" charset="0"/>
                <a:cs typeface="Times New Roman" panose="02020603050405020304" pitchFamily="18" charset="0"/>
              </a:rPr>
              <a:t>: Document quality control processes and results to ensure compliance with safety and regulatory standards.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81023" y="250865"/>
            <a:ext cx="10058400" cy="1449388"/>
          </a:xfrm>
        </p:spPr>
        <p:txBody>
          <a:bodyPr/>
          <a:lstStyle/>
          <a:p>
            <a:r>
              <a:rPr lang="en-IN" sz="4000" b="1" dirty="0">
                <a:latin typeface="Times New Roman" panose="02020603050405020304" pitchFamily="18" charset="0"/>
                <a:cs typeface="Times New Roman" panose="02020603050405020304" pitchFamily="18" charset="0"/>
              </a:rPr>
              <a:t>Inventory Management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653237" y="833457"/>
            <a:ext cx="10058400" cy="5191085"/>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Storage Tracking</a:t>
            </a:r>
            <a:r>
              <a:rPr lang="en-US" dirty="0">
                <a:latin typeface="Times New Roman" panose="02020603050405020304" pitchFamily="18" charset="0"/>
                <a:cs typeface="Times New Roman" panose="02020603050405020304" pitchFamily="18" charset="0"/>
              </a:rPr>
              <a:t>: Monitor the storage locations of chemicals, including inventory levels and conditions.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Movement Records</a:t>
            </a:r>
            <a:r>
              <a:rPr lang="en-US" dirty="0">
                <a:latin typeface="Times New Roman" panose="02020603050405020304" pitchFamily="18" charset="0"/>
                <a:cs typeface="Times New Roman" panose="02020603050405020304" pitchFamily="18" charset="0"/>
              </a:rPr>
              <a:t>: Record all movements of chemicals within storage facilities, including transfers between locations.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Updates</a:t>
            </a:r>
            <a:r>
              <a:rPr lang="en-US" dirty="0">
                <a:latin typeface="Times New Roman" panose="02020603050405020304" pitchFamily="18" charset="0"/>
                <a:cs typeface="Times New Roman" panose="02020603050405020304" pitchFamily="18" charset="0"/>
              </a:rPr>
              <a:t>: Provide real-time updates on inventory status and location to maintain current records.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54015" y="278264"/>
            <a:ext cx="10058400" cy="1449388"/>
          </a:xfrm>
        </p:spPr>
        <p:txBody>
          <a:bodyPr/>
          <a:lstStyle/>
          <a:p>
            <a:r>
              <a:rPr lang="en-IN" sz="4000" b="1" dirty="0">
                <a:latin typeface="Times New Roman" panose="02020603050405020304" pitchFamily="18" charset="0"/>
                <a:cs typeface="Times New Roman" panose="02020603050405020304" pitchFamily="18" charset="0"/>
              </a:rPr>
              <a:t>Distribution and Logistics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134319" y="771464"/>
            <a:ext cx="9502815" cy="4852083"/>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Shipment Tracking</a:t>
            </a:r>
            <a:r>
              <a:rPr lang="en-US" dirty="0">
                <a:latin typeface="Times New Roman" panose="02020603050405020304" pitchFamily="18" charset="0"/>
                <a:cs typeface="Times New Roman" panose="02020603050405020304" pitchFamily="18" charset="0"/>
              </a:rPr>
              <a:t>: Monitor the shipment of chemicals from the manufacturer to distributors, including transportation details and delivery schedules.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Transport Security</a:t>
            </a:r>
            <a:r>
              <a:rPr lang="en-US" dirty="0">
                <a:latin typeface="Times New Roman" panose="02020603050405020304" pitchFamily="18" charset="0"/>
                <a:cs typeface="Times New Roman" panose="02020603050405020304" pitchFamily="18" charset="0"/>
              </a:rPr>
              <a:t>: Ensure security measures are in place during transportation, such as tamper-evident seals and secure packaging.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Chain of Custody</a:t>
            </a:r>
            <a:r>
              <a:rPr lang="en-US" dirty="0">
                <a:latin typeface="Times New Roman" panose="02020603050405020304" pitchFamily="18" charset="0"/>
                <a:cs typeface="Times New Roman" panose="02020603050405020304" pitchFamily="18" charset="0"/>
              </a:rPr>
              <a:t>: Document the chain of custody during distribution to ensure accountability at each stage.</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3149" y="298148"/>
            <a:ext cx="10058400" cy="1449388"/>
          </a:xfrm>
        </p:spPr>
        <p:txBody>
          <a:bodyPr/>
          <a:lstStyle/>
          <a:p>
            <a:r>
              <a:rPr lang="en-US" sz="4000" b="1" dirty="0">
                <a:latin typeface="Times New Roman" panose="02020603050405020304" pitchFamily="18" charset="0"/>
                <a:cs typeface="Times New Roman" panose="02020603050405020304" pitchFamily="18" charset="0"/>
              </a:rPr>
              <a:t>Point of Sale/Use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03300" y="713390"/>
            <a:ext cx="10185400" cy="4865687"/>
          </a:xfrm>
        </p:spPr>
        <p:txBody>
          <a:bodyPr>
            <a:normAutofit/>
          </a:bodyPr>
          <a:lstStyle/>
          <a:p>
            <a:pPr marL="0" indent="0">
              <a:lnSpc>
                <a:spcPct val="150000"/>
              </a:lnSpc>
              <a:buNone/>
            </a:pPr>
            <a:endParaRPr lang="en-US" b="1"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Transaction Recording</a:t>
            </a:r>
            <a:r>
              <a:rPr lang="en-US" dirty="0">
                <a:latin typeface="Times New Roman" panose="02020603050405020304" pitchFamily="18" charset="0"/>
                <a:cs typeface="Times New Roman" panose="02020603050405020304" pitchFamily="18" charset="0"/>
              </a:rPr>
              <a:t>: Capture transaction details at the point of sale or use, including the buyer’s information and purpose of use.</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End-Use Verification</a:t>
            </a:r>
            <a:r>
              <a:rPr lang="en-US" dirty="0">
                <a:latin typeface="Times New Roman" panose="02020603050405020304" pitchFamily="18" charset="0"/>
                <a:cs typeface="Times New Roman" panose="02020603050405020304" pitchFamily="18" charset="0"/>
              </a:rPr>
              <a:t>: Confirm that the chemicals are used for their intended and legal purposes, with checks for compliance.</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Documentation</a:t>
            </a:r>
            <a:r>
              <a:rPr lang="en-US" dirty="0">
                <a:latin typeface="Times New Roman" panose="02020603050405020304" pitchFamily="18" charset="0"/>
                <a:cs typeface="Times New Roman" panose="02020603050405020304" pitchFamily="18" charset="0"/>
              </a:rPr>
              <a:t>: Maintain records of all transactions and usage, including any end-use certifications or documentation required by regulations.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50471" y="85082"/>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752355" y="1183481"/>
            <a:ext cx="9590088" cy="4491038"/>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15747" y="98424"/>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853582" y="1184245"/>
            <a:ext cx="9459461" cy="4489509"/>
          </a:xfrm>
        </p:spPr>
        <p:txBody>
          <a:bodyPr>
            <a:normAutofit fontScale="92500" lnSpcReduction="1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152399"/>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740780" y="1256637"/>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57873" y="54768"/>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40780" y="1165855"/>
            <a:ext cx="9774820" cy="5006343"/>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36418" y="11112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697182" y="698068"/>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446809" y="142442"/>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143000" y="991611"/>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111125"/>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46219" y="1111827"/>
            <a:ext cx="10907135" cy="5424054"/>
          </a:xfrm>
        </p:spPr>
        <p:txBody>
          <a:bodyPr>
            <a:normAutofit fontScale="92500" lnSpcReduction="20000"/>
          </a:bodyPr>
          <a:lstStyle/>
          <a:p>
            <a:pPr algn="just">
              <a:lnSpc>
                <a:spcPct val="20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To effectively manage and track dual-use chemicals from production to end use or export, a comprehensive end-to-end tracking system must be implemented. This system should integrate real-time monitoring technologies, robust regulatory frameworks, and coordinated international cooperation. </a:t>
            </a:r>
          </a:p>
          <a:p>
            <a:pPr algn="just">
              <a:lnSpc>
                <a:spcPct val="20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By leveraging advanced tracking systems, such as blockchain for immutable records and IoT for real-time data collection, alongside stringent compliance protocols and cross-border information sharing, stakeholders can ensure that these chemicals are used only for their intended, legitimate purposes. </a:t>
            </a:r>
          </a:p>
          <a:p>
            <a:pPr algn="just">
              <a:lnSpc>
                <a:spcPct val="20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Furthermore, enhancing transparency and accountability throughout the supply chain, coupled with rigorous enforcement and inspection mechanisms, will mitigate the risk of diversion to illicit activities. Ultimately, a well-orchestrated approach will safeguard public safety, uphold industry integrity, and contribute to the global fight against illegal drug production.</a:t>
            </a:r>
          </a:p>
          <a:p>
            <a:pPr algn="just">
              <a:lnSpc>
                <a:spcPct val="20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176</TotalTime>
  <Words>2580</Words>
  <Application>Microsoft Office PowerPoint</Application>
  <PresentationFormat>Widescreen</PresentationFormat>
  <Paragraphs>95</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Century Gothic</vt:lpstr>
      <vt:lpstr>Times New Roman</vt:lpstr>
      <vt:lpstr>Wingdings 3</vt:lpstr>
      <vt:lpstr>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Manufacturing and Production Module  </vt:lpstr>
      <vt:lpstr>Inventory Management Module  </vt:lpstr>
      <vt:lpstr>Distribution and Logistics Module  </vt:lpstr>
      <vt:lpstr>Point of Sale/Use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6</cp:revision>
  <dcterms:created xsi:type="dcterms:W3CDTF">2024-08-14T12:13:16Z</dcterms:created>
  <dcterms:modified xsi:type="dcterms:W3CDTF">2024-08-25T08:01:24Z</dcterms:modified>
</cp:coreProperties>
</file>