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56" r:id="rId2"/>
    <p:sldId id="257" r:id="rId3"/>
    <p:sldId id="258" r:id="rId4"/>
    <p:sldId id="259" r:id="rId5"/>
    <p:sldId id="260" r:id="rId6"/>
    <p:sldId id="277" r:id="rId7"/>
    <p:sldId id="261" r:id="rId8"/>
    <p:sldId id="262" r:id="rId9"/>
    <p:sldId id="278"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16302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17323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71071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04703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2746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27811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21883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80115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73893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88153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45316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3395345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866485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22-08-2024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832593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22-08-2024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851100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468148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72749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22-08-2024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432904856"/>
      </p:ext>
    </p:extLst>
  </p:cSld>
  <p:clrMap bg1="dk1" tx1="lt1" bg2="dk2"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995055" y="2695986"/>
            <a:ext cx="9320646" cy="954107"/>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Software solutions to identify users behind Telegram, WhatsApp and Instagram based drug trafficking</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0"/>
            <a:ext cx="10058400" cy="1449388"/>
          </a:xfrm>
        </p:spPr>
        <p:txBody>
          <a:bodyPr/>
          <a:lstStyle/>
          <a:p>
            <a:r>
              <a:rPr lang="en-US" b="1" dirty="0">
                <a:latin typeface="Times New Roman" panose="02020603050405020304" pitchFamily="18" charset="0"/>
                <a:cs typeface="Times New Roman" panose="02020603050405020304" pitchFamily="18" charset="0"/>
              </a:rPr>
              <a:t>Abstract</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97427" y="1093788"/>
            <a:ext cx="11398828" cy="576421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Use of encrypted messaging/social media apps like Telegram, </a:t>
            </a:r>
            <a:r>
              <a:rPr lang="en-US" sz="1800" dirty="0" err="1">
                <a:latin typeface="Times New Roman" panose="02020603050405020304" pitchFamily="18" charset="0"/>
                <a:cs typeface="Times New Roman" panose="02020603050405020304" pitchFamily="18" charset="0"/>
              </a:rPr>
              <a:t>WhatsApp</a:t>
            </a:r>
            <a:r>
              <a:rPr lang="en-US" sz="1800" dirty="0">
                <a:latin typeface="Times New Roman" panose="02020603050405020304" pitchFamily="18" charset="0"/>
                <a:cs typeface="Times New Roman" panose="02020603050405020304" pitchFamily="18" charset="0"/>
              </a:rPr>
              <a:t> and </a:t>
            </a:r>
            <a:r>
              <a:rPr lang="en-US" sz="1800" dirty="0" err="1">
                <a:latin typeface="Times New Roman" panose="02020603050405020304" pitchFamily="18" charset="0"/>
                <a:cs typeface="Times New Roman" panose="02020603050405020304" pitchFamily="18" charset="0"/>
              </a:rPr>
              <a:t>Instagram</a:t>
            </a:r>
            <a:r>
              <a:rPr lang="en-US" sz="1800" dirty="0">
                <a:latin typeface="Times New Roman" panose="02020603050405020304" pitchFamily="18" charset="0"/>
                <a:cs typeface="Times New Roman" panose="02020603050405020304" pitchFamily="18" charset="0"/>
              </a:rPr>
              <a:t> for drug trafficking are on the rise. Channels operating on Telegram and </a:t>
            </a:r>
            <a:r>
              <a:rPr lang="en-US" sz="1800" dirty="0" err="1">
                <a:latin typeface="Times New Roman" panose="02020603050405020304" pitchFamily="18" charset="0"/>
                <a:cs typeface="Times New Roman" panose="02020603050405020304" pitchFamily="18" charset="0"/>
              </a:rPr>
              <a:t>WhatsApp</a:t>
            </a:r>
            <a:r>
              <a:rPr lang="en-US" sz="1800" dirty="0">
                <a:latin typeface="Times New Roman" panose="02020603050405020304" pitchFamily="18" charset="0"/>
                <a:cs typeface="Times New Roman" panose="02020603050405020304" pitchFamily="18" charset="0"/>
              </a:rPr>
              <a:t> and </a:t>
            </a:r>
            <a:r>
              <a:rPr lang="en-US" sz="1800" dirty="0" err="1">
                <a:latin typeface="Times New Roman" panose="02020603050405020304" pitchFamily="18" charset="0"/>
                <a:cs typeface="Times New Roman" panose="02020603050405020304" pitchFamily="18" charset="0"/>
              </a:rPr>
              <a:t>Instagram</a:t>
            </a:r>
            <a:r>
              <a:rPr lang="en-US" sz="1800" dirty="0">
                <a:latin typeface="Times New Roman" panose="02020603050405020304" pitchFamily="18" charset="0"/>
                <a:cs typeface="Times New Roman" panose="02020603050405020304" pitchFamily="18" charset="0"/>
              </a:rPr>
              <a:t> handles are blatantly being misused by drug traffickers for offering various narcotic drugs and Psychotropic substances for sale. Description: </a:t>
            </a:r>
            <a:r>
              <a:rPr lang="en-US" sz="1800" dirty="0" err="1">
                <a:latin typeface="Times New Roman" panose="02020603050405020304" pitchFamily="18" charset="0"/>
                <a:cs typeface="Times New Roman" panose="02020603050405020304" pitchFamily="18" charset="0"/>
              </a:rPr>
              <a:t>WhatsApp</a:t>
            </a:r>
            <a:r>
              <a:rPr lang="en-US" sz="1800" dirty="0">
                <a:latin typeface="Times New Roman" panose="02020603050405020304" pitchFamily="18" charset="0"/>
                <a:cs typeface="Times New Roman" panose="02020603050405020304" pitchFamily="18" charset="0"/>
              </a:rPr>
              <a:t> and Telegram channels and </a:t>
            </a:r>
            <a:r>
              <a:rPr lang="en-US" sz="1800" dirty="0" err="1">
                <a:latin typeface="Times New Roman" panose="02020603050405020304" pitchFamily="18" charset="0"/>
                <a:cs typeface="Times New Roman" panose="02020603050405020304" pitchFamily="18" charset="0"/>
              </a:rPr>
              <a:t>Instagram</a:t>
            </a:r>
            <a:r>
              <a:rPr lang="en-US" sz="1800" dirty="0">
                <a:latin typeface="Times New Roman" panose="02020603050405020304" pitchFamily="18" charset="0"/>
                <a:cs typeface="Times New Roman" panose="02020603050405020304" pitchFamily="18" charset="0"/>
              </a:rPr>
              <a:t> handles are created by drug traffickers to offer various drugs for sale to their subscribers. Customized Telegram bots are also created by some of the drug traffickers to sell drugs.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It is most worrisome that majority of the drugs which are being offered on sale through Telegram, WhatsApp and Instagram are dangerous synthetic drugs like MDMA, LSD, Mephedrone etc. The above three apps are also used by drug traffickers for drug communication. Expected Solution: Development of a software solution to identify live Telegram and </a:t>
            </a:r>
            <a:r>
              <a:rPr lang="en-US" sz="1800" dirty="0" err="1">
                <a:latin typeface="Times New Roman" panose="02020603050405020304" pitchFamily="18" charset="0"/>
                <a:cs typeface="Times New Roman" panose="02020603050405020304" pitchFamily="18" charset="0"/>
              </a:rPr>
              <a:t>WhatsApp</a:t>
            </a:r>
            <a:r>
              <a:rPr lang="en-US" sz="1800" dirty="0">
                <a:latin typeface="Times New Roman" panose="02020603050405020304" pitchFamily="18" charset="0"/>
                <a:cs typeface="Times New Roman" panose="02020603050405020304" pitchFamily="18" charset="0"/>
              </a:rPr>
              <a:t> channels/bots and </a:t>
            </a:r>
            <a:r>
              <a:rPr lang="en-US" sz="1800" dirty="0" err="1">
                <a:latin typeface="Times New Roman" panose="02020603050405020304" pitchFamily="18" charset="0"/>
                <a:cs typeface="Times New Roman" panose="02020603050405020304" pitchFamily="18" charset="0"/>
              </a:rPr>
              <a:t>Instagram</a:t>
            </a:r>
            <a:r>
              <a:rPr lang="en-US" sz="1800" dirty="0">
                <a:latin typeface="Times New Roman" panose="02020603050405020304" pitchFamily="18" charset="0"/>
                <a:cs typeface="Times New Roman" panose="02020603050405020304" pitchFamily="18" charset="0"/>
              </a:rPr>
              <a:t> handles that are offering drugs for sale in India. Solution also should focus on triangulating identifiable parameters like IP address, mobile number, email id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of the users behind the channel/bot/handle.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0"/>
            <a:ext cx="10058400" cy="1449388"/>
          </a:xfrm>
        </p:spPr>
        <p:txBody>
          <a:bodyPr/>
          <a:lstStyle/>
          <a:p>
            <a:r>
              <a:rPr lang="en-US" b="1" dirty="0">
                <a:latin typeface="Times New Roman" panose="02020603050405020304" pitchFamily="18" charset="0"/>
                <a:cs typeface="Times New Roman" panose="02020603050405020304" pitchFamily="18" charset="0"/>
              </a:rPr>
              <a:t>Objective</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311727" y="1080654"/>
            <a:ext cx="11284528" cy="562148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motivation behind this work is largely two-fold. First, recognizing the importance of data and the rapid growth of Instagram community [21], we argue that it is necessary to construct an update-to-date and large-scale database to support the research related to illicit drug trade.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When compared against the pioneering work in this field [76], we believe Instagram-based detection of illicit drug dealers can benefit from a more ambitious effort of data collection. Moreover, we advocate the public release of such a database to serve as a benchmark for supporting the emerging field of research on illicit supply networks [32].</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Second, rapid advances in machine learning, especially deep learning [20] and multimodal data fusion [42] provide a rich weaponry of advanced computational tools for automatically extracting knowledge from training data without feature engineering.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How  to leverage these latest advances in drug dealer identification calls for an integrated approach. Meanwhile, the issue of dealing with missing information in multimodal data (e.g., drug dealers often intentionally hide some information for evading law enforcement) has remained an open problem [42].</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59459"/>
            <a:ext cx="10058400" cy="1449388"/>
          </a:xfrm>
        </p:spPr>
        <p:txBody>
          <a:bodyPr/>
          <a:lstStyle/>
          <a:p>
            <a:r>
              <a:rPr lang="en-US" b="1" dirty="0">
                <a:latin typeface="Times New Roman" panose="02020603050405020304" pitchFamily="18" charset="0"/>
                <a:cs typeface="Times New Roman" panose="02020603050405020304" pitchFamily="18" charset="0"/>
              </a:rPr>
              <a:t>Existing System</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270164" y="1007919"/>
            <a:ext cx="11717481" cy="5714999"/>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Since the first documentation of app- and social-media-based drug dealing in 2018, there has been a growing debate on these activities in the media and in prevention and law enforcement circles. This is likely to have led to stricter platform moderation and policing initiatives.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Hence, increased moderation might have reversed the move to open social media, making drug markets more reliant on one-to-one contact and likely to be limited to the buyer’s network.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Based on these two interlinked hypotheses, indeed, we expect that social media markets for illicit drugs have moved away from the more open style of dealing back towards a hybrid open and locally embedded closed style. The focus of this report is to understand the current state of social media drug markets and how the drugs market has changed over the last five years.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We understand hybrid markets as drug purchases that are partially made online, but which, importantly, include some physical locality when meeting to exchange the drugs and money. Therefore, this report will not engage with purely online national or international markets where payment and drug delivery are achieved without meeting. An example could be Google groups, where internationally shipped drugs are advertised or dark-web-based markets (darknet markets)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0"/>
            <a:ext cx="10058400" cy="1449388"/>
          </a:xfrm>
        </p:spPr>
        <p:txBody>
          <a:bodyPr/>
          <a:lstStyle/>
          <a:p>
            <a:r>
              <a:rPr lang="en-US" b="1" dirty="0">
                <a:latin typeface="Times New Roman" panose="02020603050405020304" pitchFamily="18" charset="0"/>
                <a:cs typeface="Times New Roman" panose="02020603050405020304" pitchFamily="18" charset="0"/>
              </a:rPr>
              <a:t>Disadvantage</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88770" y="950624"/>
            <a:ext cx="11563350" cy="5813856"/>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End-to-End Encryption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Limited Access:</a:t>
            </a:r>
            <a:r>
              <a:rPr lang="en-US" sz="1800" dirty="0">
                <a:latin typeface="Times New Roman" panose="02020603050405020304" pitchFamily="18" charset="0"/>
                <a:cs typeface="Times New Roman" panose="02020603050405020304" pitchFamily="18" charset="0"/>
              </a:rPr>
              <a:t> Many messaging platforms, including WhatsApp and Telegram (in secret chat mode), use end-to-end encryption to secure messages. This means that even if data is intercepted, it is not readable without the encryption keys. Law enforcement agencies and other entities might struggle to access or decipher this data.</a:t>
            </a:r>
          </a:p>
          <a:p>
            <a:pPr algn="just">
              <a:lnSpc>
                <a:spcPct val="150000"/>
              </a:lnSpc>
            </a:pPr>
            <a:r>
              <a:rPr lang="en-US" sz="1800" b="1" dirty="0">
                <a:latin typeface="Times New Roman" panose="02020603050405020304" pitchFamily="18" charset="0"/>
                <a:cs typeface="Times New Roman" panose="02020603050405020304" pitchFamily="18" charset="0"/>
              </a:rPr>
              <a:t>Anonymity and Privacy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Challenges in Tracing:</a:t>
            </a:r>
            <a:r>
              <a:rPr lang="en-US" sz="1800" dirty="0">
                <a:latin typeface="Times New Roman" panose="02020603050405020304" pitchFamily="18" charset="0"/>
                <a:cs typeface="Times New Roman" panose="02020603050405020304" pitchFamily="18" charset="0"/>
              </a:rPr>
              <a:t> Users often use pseudonyms or anonymous accounts, which makes it difficult to trace their real identities. Privacy features and anonymizing tools can further complicate tracking efforts.</a:t>
            </a:r>
          </a:p>
          <a:p>
            <a:pPr algn="just">
              <a:lnSpc>
                <a:spcPct val="150000"/>
              </a:lnSpc>
            </a:pPr>
            <a:r>
              <a:rPr lang="en-US" sz="1800" b="1" dirty="0">
                <a:latin typeface="Times New Roman" panose="02020603050405020304" pitchFamily="18" charset="0"/>
                <a:cs typeface="Times New Roman" panose="02020603050405020304" pitchFamily="18" charset="0"/>
              </a:rPr>
              <a:t>Volume of Data</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Overwhelming Amount of Information:</a:t>
            </a:r>
            <a:r>
              <a:rPr lang="en-US" sz="1800" dirty="0">
                <a:latin typeface="Times New Roman" panose="02020603050405020304" pitchFamily="18" charset="0"/>
                <a:cs typeface="Times New Roman" panose="02020603050405020304" pitchFamily="18" charset="0"/>
              </a:rPr>
              <a:t> Platforms generate vast amounts of data daily. Sifting through this information to find relevant clues related to drug trafficking can be overwhelming and time-consuming.</a:t>
            </a:r>
          </a:p>
          <a:p>
            <a:pPr>
              <a:buFont typeface="Arial" panose="020B0604020202020204" pitchFamily="34" charset="0"/>
              <a:buChar char="•"/>
            </a:pPr>
            <a:endParaRPr lang="en-US" sz="1600" dirty="0"/>
          </a:p>
          <a:p>
            <a:pPr>
              <a:lnSpc>
                <a:spcPct val="150000"/>
              </a:lnSpc>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F51A71FA-4498-B733-FAE2-C2208F6B9AE4}"/>
              </a:ext>
            </a:extLst>
          </p:cNvPr>
          <p:cNvSpPr>
            <a:spLocks noGrp="1"/>
          </p:cNvSpPr>
          <p:nvPr>
            <p:ph idx="4294967295"/>
          </p:nvPr>
        </p:nvSpPr>
        <p:spPr>
          <a:xfrm>
            <a:off x="644236" y="407930"/>
            <a:ext cx="9144000" cy="4351106"/>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Lack of Centralized Data</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Fragmented Information: Each platform operates independently, and the data related to illegal activities might be spread across multiple platforms. Coordinating and cross-referencing data from Telegram, WhatsApp, and Instagram can be challenging.</a:t>
            </a:r>
          </a:p>
          <a:p>
            <a:endParaRPr lang="en-IN" dirty="0"/>
          </a:p>
        </p:txBody>
      </p:sp>
    </p:spTree>
    <p:extLst>
      <p:ext uri="{BB962C8B-B14F-4D97-AF65-F5344CB8AC3E}">
        <p14:creationId xmlns:p14="http://schemas.microsoft.com/office/powerpoint/2010/main" val="2608458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93519" y="0"/>
            <a:ext cx="10058400" cy="1449388"/>
          </a:xfrm>
        </p:spPr>
        <p:txBody>
          <a:bodyPr/>
          <a:lstStyle/>
          <a:p>
            <a:r>
              <a:rPr lang="en-US" b="1" dirty="0">
                <a:latin typeface="Times New Roman" panose="02020603050405020304" pitchFamily="18" charset="0"/>
                <a:cs typeface="Times New Roman" panose="02020603050405020304" pitchFamily="18" charset="0"/>
              </a:rPr>
              <a:t>PROPOSED SYSTEM :</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 y="1149349"/>
            <a:ext cx="11492345" cy="5334577"/>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work, we propose to tackle the problem of drug dealer identification by constructing a large-scale dataset called Identifying Drug Dealers on Instagram (IDDIG), including over 2,000 posts, nearly 4,000 user homepages as well as multimodal data sources (text and images, posts and homepage).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particular, the importance of biography information at the homepage on social media data mining has remained an underexplored topic [30, 35] and not been studied in previous works on drug-dealer detection [44, 76].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construct such a large-scale dataset, we have designed an automatic data crawling system for Instagram that jointly uses hashtag and image information to guide the data collection. A user-friendly data annotation platform is also developed to support manual labeling of multimodal data, which is inevitably a tedious process.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labeled data (ground-truth for machine learning), we have built a brand new drug-dealer identification system by leveraging the latest advances in deep learning including Bidirectional Encoder Representations from Transformers (BERT) [10] based text classification, </a:t>
            </a:r>
            <a:r>
              <a:rPr lang="en-US" sz="1800" dirty="0" err="1">
                <a:latin typeface="Times New Roman" panose="02020603050405020304" pitchFamily="18" charset="0"/>
                <a:cs typeface="Times New Roman" panose="02020603050405020304" pitchFamily="18" charset="0"/>
              </a:rPr>
              <a:t>ResNet</a:t>
            </a:r>
            <a:r>
              <a:rPr lang="en-US" sz="1800" dirty="0">
                <a:latin typeface="Times New Roman" panose="02020603050405020304" pitchFamily="18" charset="0"/>
                <a:cs typeface="Times New Roman" panose="02020603050405020304" pitchFamily="18" charset="0"/>
              </a:rPr>
              <a:t>-based [28] image classification, as well as feature-level multimodal data fusion [16]</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132557"/>
            <a:ext cx="10058400" cy="1449388"/>
          </a:xfrm>
        </p:spPr>
        <p:txBody>
          <a:bodyPr/>
          <a:lstStyle/>
          <a:p>
            <a:r>
              <a:rPr lang="en-US" b="1" dirty="0">
                <a:latin typeface="Times New Roman" panose="02020603050405020304" pitchFamily="18" charset="0"/>
                <a:cs typeface="Times New Roman" panose="02020603050405020304" pitchFamily="18" charset="0"/>
              </a:rPr>
              <a:t>Advantage</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342900" y="1004888"/>
            <a:ext cx="11080173" cy="5489430"/>
          </a:xfrm>
        </p:spPr>
        <p:txBody>
          <a:bodyPr>
            <a:normAutofit lnSpcReduction="10000"/>
          </a:bodyPr>
          <a:lstStyle/>
          <a:p>
            <a:pPr algn="just">
              <a:lnSpc>
                <a:spcPct val="150000"/>
              </a:lnSpc>
            </a:pPr>
            <a:r>
              <a:rPr lang="en-US" sz="1800" b="1" dirty="0">
                <a:latin typeface="Times New Roman" panose="02020603050405020304" pitchFamily="18" charset="0"/>
                <a:cs typeface="Times New Roman" panose="02020603050405020304" pitchFamily="18" charset="0"/>
              </a:rPr>
              <a:t>Enhanced Detection Capabilities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Analysis:</a:t>
            </a:r>
            <a:r>
              <a:rPr lang="en-US" sz="1800" dirty="0">
                <a:latin typeface="Times New Roman" panose="02020603050405020304" pitchFamily="18" charset="0"/>
                <a:cs typeface="Times New Roman" panose="02020603050405020304" pitchFamily="18" charset="0"/>
              </a:rPr>
              <a:t> Advanced software tools use machine learning and AI to scan large volumes of data for suspicious patterns, keywords, and behaviors. This automation allows for faster detection of potential drug trafficking activities compared to manual methods.</a:t>
            </a:r>
          </a:p>
          <a:p>
            <a:pPr algn="just">
              <a:lnSpc>
                <a:spcPct val="150000"/>
              </a:lnSpc>
            </a:pPr>
            <a:r>
              <a:rPr lang="en-US" sz="1800" b="1" dirty="0">
                <a:latin typeface="Times New Roman" panose="02020603050405020304" pitchFamily="18" charset="0"/>
                <a:cs typeface="Times New Roman" panose="02020603050405020304" pitchFamily="18" charset="0"/>
              </a:rPr>
              <a:t>Integration and Cross-Referencing</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Correlation:</a:t>
            </a:r>
            <a:r>
              <a:rPr lang="en-US" sz="1800" dirty="0">
                <a:latin typeface="Times New Roman" panose="02020603050405020304" pitchFamily="18" charset="0"/>
                <a:cs typeface="Times New Roman" panose="02020603050405020304" pitchFamily="18" charset="0"/>
              </a:rPr>
              <a:t> Software solutions can integrate data from multiple sources and platforms, enabling cross-referencing and identifying connections between different users and activities. This can help in uncovering larger trafficking networks that span across various communication channels.</a:t>
            </a:r>
          </a:p>
          <a:p>
            <a:pPr algn="just">
              <a:lnSpc>
                <a:spcPct val="150000"/>
              </a:lnSpc>
            </a:pPr>
            <a:r>
              <a:rPr lang="en-US" sz="1800" b="1" dirty="0">
                <a:latin typeface="Times New Roman" panose="02020603050405020304" pitchFamily="18" charset="0"/>
                <a:cs typeface="Times New Roman" panose="02020603050405020304" pitchFamily="18" charset="0"/>
              </a:rPr>
              <a:t>Real-Time Monitoring</a:t>
            </a: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Immediate Alerts:</a:t>
            </a:r>
            <a:r>
              <a:rPr lang="en-US" sz="1800" dirty="0">
                <a:latin typeface="Times New Roman" panose="02020603050405020304" pitchFamily="18" charset="0"/>
                <a:cs typeface="Times New Roman" panose="02020603050405020304" pitchFamily="18" charset="0"/>
              </a:rPr>
              <a:t> Some tools provide real-time monitoring and alert systems for detecting and flagging potentially illegal content or behaviors. This immediate response capability helps in taking swift action against suspected traffickers.</a:t>
            </a:r>
          </a:p>
          <a:p>
            <a:pPr marL="0" indent="0">
              <a:buNone/>
            </a:pPr>
            <a:endParaRPr lang="en-US" sz="18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endParaRPr lang="en-US" sz="1200" dirty="0"/>
          </a:p>
          <a:p>
            <a:pPr>
              <a:buFont typeface="Arial" panose="020B0604020202020204" pitchFamily="34" charset="0"/>
              <a:buChar char="•"/>
            </a:pPr>
            <a:endParaRPr lang="en-US" sz="1400" dirty="0"/>
          </a:p>
          <a:p>
            <a:pPr>
              <a:buFont typeface="Arial" panose="020B0604020202020204" pitchFamily="34" charset="0"/>
              <a:buChar char="•"/>
            </a:pPr>
            <a:endParaRPr lang="en-US" sz="1600" dirty="0"/>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B2B6E1-36A5-A0F0-A2F9-DE417750E52B}"/>
              </a:ext>
            </a:extLst>
          </p:cNvPr>
          <p:cNvSpPr>
            <a:spLocks noGrp="1"/>
          </p:cNvSpPr>
          <p:nvPr>
            <p:ph idx="4294967295"/>
          </p:nvPr>
        </p:nvSpPr>
        <p:spPr>
          <a:xfrm>
            <a:off x="852055" y="660256"/>
            <a:ext cx="8947150" cy="4195762"/>
          </a:xfrm>
        </p:spPr>
        <p:txBody>
          <a:bodyPr/>
          <a:lstStyle/>
          <a:p>
            <a:pPr>
              <a:lnSpc>
                <a:spcPct val="150000"/>
              </a:lnSpc>
            </a:pPr>
            <a:r>
              <a:rPr lang="en-US" sz="2000" b="1" dirty="0">
                <a:latin typeface="Times New Roman" panose="02020603050405020304" pitchFamily="18" charset="0"/>
                <a:cs typeface="Times New Roman" panose="02020603050405020304" pitchFamily="18" charset="0"/>
              </a:rPr>
              <a:t>Content Analysis</a:t>
            </a:r>
            <a:endParaRPr lang="en-US" sz="2000"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Multimedia Detection:</a:t>
            </a:r>
            <a:r>
              <a:rPr lang="en-US" sz="2000" dirty="0">
                <a:latin typeface="Times New Roman" panose="02020603050405020304" pitchFamily="18" charset="0"/>
                <a:cs typeface="Times New Roman" panose="02020603050405020304" pitchFamily="18" charset="0"/>
              </a:rPr>
              <a:t> Modern software can analyze not only text but also images, videos, and audio files for signs of illegal activities. For instance, it can identify drug-related imagery or detect drug-related discussions within multimedia content.</a:t>
            </a:r>
          </a:p>
          <a:p>
            <a:endParaRPr lang="en-IN" dirty="0"/>
          </a:p>
        </p:txBody>
      </p:sp>
    </p:spTree>
    <p:extLst>
      <p:ext uri="{BB962C8B-B14F-4D97-AF65-F5344CB8AC3E}">
        <p14:creationId xmlns:p14="http://schemas.microsoft.com/office/powerpoint/2010/main" val="2653620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0"/>
            <a:ext cx="10058400" cy="1449388"/>
          </a:xfrm>
        </p:spPr>
        <p:txBody>
          <a:bodyPr/>
          <a:lstStyle/>
          <a:p>
            <a:r>
              <a:rPr lang="en-US" b="1" dirty="0">
                <a:latin typeface="Times New Roman" panose="02020603050405020304" pitchFamily="18" charset="0"/>
                <a:cs typeface="Times New Roman" panose="02020603050405020304" pitchFamily="18" charset="0"/>
              </a:rPr>
              <a:t>Introduction</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339436" y="1088448"/>
            <a:ext cx="11513128" cy="546821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Illegal drug trade (a.k.a. drug trafficking) is a global black market dedicated to the distribution and trade of drugs prohibited by law. Due to the co-evolution of cyberspace and human society, online illicit drug trade has become a major problem, attracting increasingly more attention from both law enforcement and public health agencies.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According to a RAND report in 2010 [40], the total size of the illicit drug market in the US was estimated to be in the order of 100 billion dollars per year. Recent studies [44, 76] have shown that popular social media platforms such as Instagram, Twitter, and Facebook have become a convenient direct-to-consumer marking tool for illegal dealers.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Among popular social media platforms, Instagram is a particularly effective tool for advertising illicit drugs due to their photo-sharing features. Since the majority of Instagram users are young people, including teenagers, it is important to tackle the problem of illicit drug trade on Instagram.</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this paper, focusing on Instagram, we study the problem of illicit drug dealer identification, which is a critical step to combat illicit drug trafficking on social media platforms.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322118" y="620279"/>
            <a:ext cx="10317307" cy="609224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are several technical challenges facing the detection of illicit drug dealers from Instagram data: (1) Ambiguity. It is often difficult to distinguish an illicit drug dealer from a drug abuser account. Even for domain experts, different people could reach different conclusions, which make the results inconsistent [76].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Illicit drug trafficking methods have become sophisticated in social media platforms such as Instagram. As shown in Fig. 1, drug dealers can engage in illicit drug trade by either posting or commenting. Furthermore, how to distinguish illicit drug dealers from legal regular consumers or drug abuser accounts has remained one of the open problems [76].</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(2) Heterogeneity. The data sources related to illicit drug trade involve both images and text; moreover, the modes of communication adopted by illicit drug dealers are diverse - posting vs. commenting, hashtag vs. homepage, and diversity of drug-related images. How to systematically pull together these heterogeneous information has remained a long-standing open problem [73].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0"/>
            <a:ext cx="10058400" cy="1449388"/>
          </a:xfrm>
        </p:spPr>
        <p:txBody>
          <a:bodyPr/>
          <a:lstStyle/>
          <a:p>
            <a:r>
              <a:rPr lang="en-IN" b="1" dirty="0">
                <a:latin typeface="Times New Roman" panose="02020603050405020304" pitchFamily="18" charset="0"/>
                <a:cs typeface="Times New Roman" panose="02020603050405020304" pitchFamily="18" charset="0"/>
              </a:rPr>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782782" y="1189038"/>
            <a:ext cx="10058400" cy="4022725"/>
          </a:xfrm>
        </p:spPr>
        <p:txBody>
          <a:bodyPr>
            <a:normAutofit/>
          </a:bodyPr>
          <a:lstStyle/>
          <a:p>
            <a:pPr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Data Collection Module</a:t>
            </a:r>
          </a:p>
          <a:p>
            <a:pPr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Content Analysis Module</a:t>
            </a:r>
          </a:p>
          <a:p>
            <a:pPr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User Profiling and </a:t>
            </a:r>
            <a:r>
              <a:rPr lang="en-IN" sz="2400" b="1" dirty="0" err="1">
                <a:latin typeface="Times New Roman" panose="02020603050405020304" pitchFamily="18" charset="0"/>
                <a:cs typeface="Times New Roman" panose="02020603050405020304" pitchFamily="18" charset="0"/>
              </a:rPr>
              <a:t>Behavior</a:t>
            </a:r>
            <a:r>
              <a:rPr lang="en-IN" sz="2400" b="1" dirty="0">
                <a:latin typeface="Times New Roman" panose="02020603050405020304" pitchFamily="18" charset="0"/>
                <a:cs typeface="Times New Roman" panose="02020603050405020304" pitchFamily="18" charset="0"/>
              </a:rPr>
              <a:t> Analysis Module</a:t>
            </a:r>
          </a:p>
          <a:p>
            <a:pPr algn="just">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Pattern Recognition and Machine Learning Module</a:t>
            </a:r>
            <a:endParaRPr lang="en-IN" sz="24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0"/>
            <a:ext cx="10058400" cy="1449388"/>
          </a:xfrm>
        </p:spPr>
        <p:txBody>
          <a:bodyPr/>
          <a:lstStyle/>
          <a:p>
            <a:r>
              <a:rPr lang="en-IN" sz="4000" b="1" dirty="0">
                <a:latin typeface="Times New Roman" panose="02020603050405020304" pitchFamily="18" charset="0"/>
                <a:cs typeface="Times New Roman" panose="02020603050405020304" pitchFamily="18" charset="0"/>
              </a:rPr>
              <a:t>Data Collection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481806" y="1010661"/>
            <a:ext cx="11228387" cy="5318125"/>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Data Collection Module</a:t>
            </a:r>
          </a:p>
          <a:p>
            <a:pPr algn="just">
              <a:lnSpc>
                <a:spcPct val="150000"/>
              </a:lnSpc>
            </a:pPr>
            <a:r>
              <a:rPr lang="en-US" b="1" dirty="0">
                <a:latin typeface="Times New Roman" panose="02020603050405020304" pitchFamily="18" charset="0"/>
                <a:cs typeface="Times New Roman" panose="02020603050405020304" pitchFamily="18" charset="0"/>
              </a:rPr>
              <a:t>Purpose:</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Gather and Aggregate Data:</a:t>
            </a:r>
            <a:r>
              <a:rPr lang="en-US" dirty="0">
                <a:latin typeface="Times New Roman" panose="02020603050405020304" pitchFamily="18" charset="0"/>
                <a:cs typeface="Times New Roman" panose="02020603050405020304" pitchFamily="18" charset="0"/>
              </a:rPr>
              <a:t> Collects data from various sources including messages, posts, user profiles, and multimedia content.</a:t>
            </a:r>
          </a:p>
          <a:p>
            <a:pPr algn="just">
              <a:lnSpc>
                <a:spcPct val="150000"/>
              </a:lnSpc>
            </a:pPr>
            <a:r>
              <a:rPr lang="en-US" b="1" dirty="0">
                <a:latin typeface="Times New Roman" panose="02020603050405020304" pitchFamily="18" charset="0"/>
                <a:cs typeface="Times New Roman" panose="02020603050405020304" pitchFamily="18" charset="0"/>
              </a:rPr>
              <a:t>Key Features:</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API Integration:</a:t>
            </a:r>
            <a:r>
              <a:rPr lang="en-US" dirty="0">
                <a:latin typeface="Times New Roman" panose="02020603050405020304" pitchFamily="18" charset="0"/>
                <a:cs typeface="Times New Roman" panose="02020603050405020304" pitchFamily="18" charset="0"/>
              </a:rPr>
              <a:t> Uses APIs (where available) to access data from platforms.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Web Scraping:</a:t>
            </a:r>
            <a:r>
              <a:rPr lang="en-US" dirty="0">
                <a:latin typeface="Times New Roman" panose="02020603050405020304" pitchFamily="18" charset="0"/>
                <a:cs typeface="Times New Roman" panose="02020603050405020304" pitchFamily="18" charset="0"/>
              </a:rPr>
              <a:t> For platforms with limited API access, scraping techniques might be employed.</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Extraction Tools:</a:t>
            </a:r>
            <a:r>
              <a:rPr lang="en-US" dirty="0">
                <a:latin typeface="Times New Roman" panose="02020603050405020304" pitchFamily="18" charset="0"/>
                <a:cs typeface="Times New Roman" panose="02020603050405020304" pitchFamily="18" charset="0"/>
              </a:rPr>
              <a:t> Captures text, images, and video content, including metadata like timestamps and geolocation.</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107950"/>
            <a:ext cx="10058400" cy="1449388"/>
          </a:xfrm>
        </p:spPr>
        <p:txBody>
          <a:bodyPr/>
          <a:lstStyle/>
          <a:p>
            <a:r>
              <a:rPr lang="en-IN" sz="4000" b="1" dirty="0">
                <a:latin typeface="Times New Roman" panose="02020603050405020304" pitchFamily="18" charset="0"/>
                <a:cs typeface="Times New Roman" panose="02020603050405020304" pitchFamily="18" charset="0"/>
              </a:rPr>
              <a:t>Content Analysis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489744" y="861290"/>
            <a:ext cx="11441112" cy="5467350"/>
          </a:xfrm>
        </p:spPr>
        <p:txBody>
          <a:bodyPr>
            <a:normAutofit lnSpcReduction="10000"/>
          </a:bodyPr>
          <a:lstStyle/>
          <a:p>
            <a:pPr algn="just">
              <a:lnSpc>
                <a:spcPct val="150000"/>
              </a:lnSpc>
            </a:pPr>
            <a:r>
              <a:rPr lang="en-US" b="1" dirty="0">
                <a:latin typeface="Times New Roman" panose="02020603050405020304" pitchFamily="18" charset="0"/>
                <a:cs typeface="Times New Roman" panose="02020603050405020304" pitchFamily="18" charset="0"/>
              </a:rPr>
              <a:t>Purpose:</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Analyze and Filter Content:</a:t>
            </a:r>
            <a:r>
              <a:rPr lang="en-US" dirty="0">
                <a:latin typeface="Times New Roman" panose="02020603050405020304" pitchFamily="18" charset="0"/>
                <a:cs typeface="Times New Roman" panose="02020603050405020304" pitchFamily="18" charset="0"/>
              </a:rPr>
              <a:t> Processes and examines the collected data to identify potential indicators of drug trafficking.</a:t>
            </a:r>
          </a:p>
          <a:p>
            <a:pPr algn="just">
              <a:lnSpc>
                <a:spcPct val="150000"/>
              </a:lnSpc>
            </a:pPr>
            <a:r>
              <a:rPr lang="en-US" b="1" dirty="0">
                <a:latin typeface="Times New Roman" panose="02020603050405020304" pitchFamily="18" charset="0"/>
                <a:cs typeface="Times New Roman" panose="02020603050405020304" pitchFamily="18" charset="0"/>
              </a:rPr>
              <a:t>Key Features:</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Keyword and Phrase Detection:</a:t>
            </a:r>
            <a:r>
              <a:rPr lang="en-US" dirty="0">
                <a:latin typeface="Times New Roman" panose="02020603050405020304" pitchFamily="18" charset="0"/>
                <a:cs typeface="Times New Roman" panose="02020603050405020304" pitchFamily="18" charset="0"/>
              </a:rPr>
              <a:t> Uses natural language processing (NLP) to detect drug-related terms and slang.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Image and Video Analysis:</a:t>
            </a:r>
            <a:r>
              <a:rPr lang="en-US" dirty="0">
                <a:latin typeface="Times New Roman" panose="02020603050405020304" pitchFamily="18" charset="0"/>
                <a:cs typeface="Times New Roman" panose="02020603050405020304" pitchFamily="18" charset="0"/>
              </a:rPr>
              <a:t> Employs computer vision techniques to identify drug-related imagery and symbols.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Sentiment Analysis:</a:t>
            </a:r>
            <a:r>
              <a:rPr lang="en-US" dirty="0">
                <a:latin typeface="Times New Roman" panose="02020603050405020304" pitchFamily="18" charset="0"/>
                <a:cs typeface="Times New Roman" panose="02020603050405020304" pitchFamily="18" charset="0"/>
              </a:rPr>
              <a:t> Assesses the context and sentiment of messages to identify suspicious behavior.</a:t>
            </a:r>
          </a:p>
          <a:p>
            <a:pPr marL="0" indent="0">
              <a:lnSpc>
                <a:spcPct val="120000"/>
              </a:lnSpc>
              <a:buNone/>
            </a:pPr>
            <a:r>
              <a:rPr lang="en-US" sz="2900" dirty="0">
                <a:latin typeface="Times New Roman" panose="02020603050405020304" pitchFamily="18" charset="0"/>
                <a:cs typeface="Times New Roman" panose="02020603050405020304" pitchFamily="18" charset="0"/>
              </a:rPr>
              <a:t>.</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0" y="0"/>
            <a:ext cx="10058400" cy="1449388"/>
          </a:xfrm>
        </p:spPr>
        <p:txBody>
          <a:bodyPr/>
          <a:lstStyle/>
          <a:p>
            <a:r>
              <a:rPr lang="en-IN" sz="3600" b="1" dirty="0">
                <a:latin typeface="Times New Roman" panose="02020603050405020304" pitchFamily="18" charset="0"/>
                <a:cs typeface="Times New Roman" panose="02020603050405020304" pitchFamily="18" charset="0"/>
              </a:rPr>
              <a:t>User Profiling and </a:t>
            </a:r>
            <a:r>
              <a:rPr lang="en-IN" sz="3600" b="1" dirty="0" err="1">
                <a:latin typeface="Times New Roman" panose="02020603050405020304" pitchFamily="18" charset="0"/>
                <a:cs typeface="Times New Roman" panose="02020603050405020304" pitchFamily="18" charset="0"/>
              </a:rPr>
              <a:t>Behavior</a:t>
            </a:r>
            <a:r>
              <a:rPr lang="en-IN" sz="3600" b="1" dirty="0">
                <a:latin typeface="Times New Roman" panose="02020603050405020304" pitchFamily="18" charset="0"/>
                <a:cs typeface="Times New Roman" panose="02020603050405020304" pitchFamily="18" charset="0"/>
              </a:rPr>
              <a:t> Analysis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342900" y="982518"/>
            <a:ext cx="10217150" cy="5511800"/>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Purpose:</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Profile Users and Analyze Behavior:</a:t>
            </a:r>
            <a:r>
              <a:rPr lang="en-US" dirty="0">
                <a:latin typeface="Times New Roman" panose="02020603050405020304" pitchFamily="18" charset="0"/>
                <a:cs typeface="Times New Roman" panose="02020603050405020304" pitchFamily="18" charset="0"/>
              </a:rPr>
              <a:t> Builds profiles based on user activity and interactions to identify patterns associated with drug trafficking.</a:t>
            </a:r>
          </a:p>
          <a:p>
            <a:pPr algn="just">
              <a:lnSpc>
                <a:spcPct val="150000"/>
              </a:lnSpc>
            </a:pPr>
            <a:r>
              <a:rPr lang="en-US" b="1" dirty="0">
                <a:latin typeface="Times New Roman" panose="02020603050405020304" pitchFamily="18" charset="0"/>
                <a:cs typeface="Times New Roman" panose="02020603050405020304" pitchFamily="18" charset="0"/>
              </a:rPr>
              <a:t>Key Features:</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Behavioral Patterns:</a:t>
            </a:r>
            <a:r>
              <a:rPr lang="en-US" dirty="0">
                <a:latin typeface="Times New Roman" panose="02020603050405020304" pitchFamily="18" charset="0"/>
                <a:cs typeface="Times New Roman" panose="02020603050405020304" pitchFamily="18" charset="0"/>
              </a:rPr>
              <a:t> Analyzes communication patterns, frequency, and network connections.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Social Network Analysis:</a:t>
            </a:r>
            <a:r>
              <a:rPr lang="en-US" dirty="0">
                <a:latin typeface="Times New Roman" panose="02020603050405020304" pitchFamily="18" charset="0"/>
                <a:cs typeface="Times New Roman" panose="02020603050405020304" pitchFamily="18" charset="0"/>
              </a:rPr>
              <a:t> Maps relationships and interactions to uncover connections between users.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Profiling:</a:t>
            </a:r>
            <a:r>
              <a:rPr lang="en-US" dirty="0">
                <a:latin typeface="Times New Roman" panose="02020603050405020304" pitchFamily="18" charset="0"/>
                <a:cs typeface="Times New Roman" panose="02020603050405020304" pitchFamily="18" charset="0"/>
              </a:rPr>
              <a:t> Creates user profiles based on behaviors, content shared, and network affiliations.</a:t>
            </a:r>
          </a:p>
          <a:p>
            <a:pPr marL="0" indent="0" algn="just">
              <a:lnSpc>
                <a:spcPct val="120000"/>
              </a:lnSpc>
              <a:buNone/>
            </a:pPr>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63500" y="92869"/>
            <a:ext cx="10058400" cy="1449388"/>
          </a:xfrm>
        </p:spPr>
        <p:txBody>
          <a:bodyPr/>
          <a:lstStyle/>
          <a:p>
            <a:r>
              <a:rPr lang="en-US" sz="3600" dirty="0">
                <a:latin typeface="Times New Roman" panose="02020603050405020304" pitchFamily="18" charset="0"/>
                <a:cs typeface="Times New Roman" panose="02020603050405020304" pitchFamily="18" charset="0"/>
              </a:rPr>
              <a:t>Pattern Recognition and Machine Learning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371763" y="1064275"/>
            <a:ext cx="10237355" cy="5087143"/>
          </a:xfrm>
        </p:spPr>
        <p:txBody>
          <a:bodyPr>
            <a:normAutofit lnSpcReduction="10000"/>
          </a:bodyPr>
          <a:lstStyle/>
          <a:p>
            <a:pPr algn="just">
              <a:lnSpc>
                <a:spcPct val="150000"/>
              </a:lnSpc>
            </a:pPr>
            <a:r>
              <a:rPr lang="en-US" b="1" dirty="0">
                <a:latin typeface="Times New Roman" panose="02020603050405020304" pitchFamily="18" charset="0"/>
                <a:cs typeface="Times New Roman" panose="02020603050405020304" pitchFamily="18" charset="0"/>
              </a:rPr>
              <a:t>Purpose:</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Identify Patterns and Anomalies:</a:t>
            </a:r>
            <a:r>
              <a:rPr lang="en-US" dirty="0">
                <a:latin typeface="Times New Roman" panose="02020603050405020304" pitchFamily="18" charset="0"/>
                <a:cs typeface="Times New Roman" panose="02020603050405020304" pitchFamily="18" charset="0"/>
              </a:rPr>
              <a:t> Uses machine learning algorithms to detect patterns indicative of drug trafficking.</a:t>
            </a:r>
          </a:p>
          <a:p>
            <a:pPr algn="just">
              <a:lnSpc>
                <a:spcPct val="150000"/>
              </a:lnSpc>
            </a:pPr>
            <a:r>
              <a:rPr lang="en-US" b="1" dirty="0">
                <a:latin typeface="Times New Roman" panose="02020603050405020304" pitchFamily="18" charset="0"/>
                <a:cs typeface="Times New Roman" panose="02020603050405020304" pitchFamily="18" charset="0"/>
              </a:rPr>
              <a:t>Key Features:</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Anomaly Detection:</a:t>
            </a:r>
            <a:r>
              <a:rPr lang="en-US" dirty="0">
                <a:latin typeface="Times New Roman" panose="02020603050405020304" pitchFamily="18" charset="0"/>
                <a:cs typeface="Times New Roman" panose="02020603050405020304" pitchFamily="18" charset="0"/>
              </a:rPr>
              <a:t> Identifies unusual patterns or deviations in communication that might signal illicit activity.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Pattern Recognition:</a:t>
            </a:r>
            <a:r>
              <a:rPr lang="en-US" dirty="0">
                <a:latin typeface="Times New Roman" panose="02020603050405020304" pitchFamily="18" charset="0"/>
                <a:cs typeface="Times New Roman" panose="02020603050405020304" pitchFamily="18" charset="0"/>
              </a:rPr>
              <a:t> Learns from historical data to recognize common traits and strategies used in drug trafficking.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Predictive Analytics:</a:t>
            </a:r>
            <a:r>
              <a:rPr lang="en-US" dirty="0">
                <a:latin typeface="Times New Roman" panose="02020603050405020304" pitchFamily="18" charset="0"/>
                <a:cs typeface="Times New Roman" panose="02020603050405020304" pitchFamily="18" charset="0"/>
              </a:rPr>
              <a:t> Predicts potential future activities based on historical trends and current data.</a:t>
            </a:r>
          </a:p>
          <a:p>
            <a:pPr marL="0" indent="0">
              <a:lnSpc>
                <a:spcPct val="100000"/>
              </a:lnSpc>
              <a:buNone/>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0" y="0"/>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826438" y="1183481"/>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0" y="0"/>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448468" y="1312862"/>
            <a:ext cx="9880096" cy="449565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0" y="0"/>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415637" y="1449388"/>
            <a:ext cx="10609118" cy="4431867"/>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0" y="54768"/>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685801" y="1144154"/>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97427" y="152688"/>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26127" y="791586"/>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415636" y="184006"/>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465119" y="1178647"/>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121516"/>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32509" y="1309254"/>
            <a:ext cx="10789083" cy="5683827"/>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Concluding Remarks. In this study, we have collected and constructed a large-scale dataset (IDDIG) from Instagram data to support the research related to drug-dealer identification. Our dataset includes both textual and visual information contained in posted comments as well as at the homepage.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An automatic hashtag-based iterative data crawling system and a user-friendly interactive web-based data annotation system were presented. Our data crawling and annotation systems allow us to build a dataset with thousands of positive and negative samples. Based on the constructed IDDIG dataset, we have developed a quadruple-based data representation for drug-dealer identification.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BERT and </a:t>
            </a:r>
            <a:r>
              <a:rPr lang="en-US" sz="1800" dirty="0" err="1">
                <a:latin typeface="Times New Roman" panose="02020603050405020304" pitchFamily="18" charset="0"/>
                <a:cs typeface="Times New Roman" panose="02020603050405020304" pitchFamily="18" charset="0"/>
              </a:rPr>
              <a:t>ResNet</a:t>
            </a:r>
            <a:r>
              <a:rPr lang="en-US" sz="1800" dirty="0">
                <a:latin typeface="Times New Roman" panose="02020603050405020304" pitchFamily="18" charset="0"/>
                <a:cs typeface="Times New Roman" panose="02020603050405020304" pitchFamily="18" charset="0"/>
              </a:rPr>
              <a:t> models are adopted to extract text-based and image-based features from quadruple-based data representation, respectively. We have conducted a comprehensive study of multimodal data fusion for the identification of drug dealers and verified the performance improvement due to quadruple-based fusion. </a:t>
            </a:r>
          </a:p>
        </p:txBody>
      </p:sp>
    </p:spTree>
    <p:extLst>
      <p:ext uri="{BB962C8B-B14F-4D97-AF65-F5344CB8AC3E}">
        <p14:creationId xmlns:p14="http://schemas.microsoft.com/office/powerpoint/2010/main" val="742267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6C0FF06-09A0-AD9A-1DBD-57F8653037C2}"/>
              </a:ext>
            </a:extLst>
          </p:cNvPr>
          <p:cNvSpPr>
            <a:spLocks noGrp="1"/>
          </p:cNvSpPr>
          <p:nvPr>
            <p:ph idx="4294967295"/>
          </p:nvPr>
        </p:nvSpPr>
        <p:spPr>
          <a:xfrm>
            <a:off x="633846" y="1065501"/>
            <a:ext cx="10640291" cy="5532726"/>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overall accuracy of our drug-dealer identification has reached almost 95% on the IDDIG dataset, according to our experimental results. Furthermore, we have detected the drug dealer account community by mining hashtag culture. </a:t>
            </a:r>
          </a:p>
          <a:p>
            <a:pPr algn="just">
              <a:lnSpc>
                <a:spcPct val="150000"/>
              </a:lnSpc>
            </a:pPr>
            <a:r>
              <a:rPr lang="en-US" sz="1800" dirty="0">
                <a:latin typeface="Times New Roman" panose="02020603050405020304" pitchFamily="18" charset="0"/>
                <a:cs typeface="Times New Roman" panose="02020603050405020304" pitchFamily="18" charset="0"/>
              </a:rPr>
              <a:t>The experiments show that our proposed approach is effective and able to detect drug dealer accounts with high accuracy thanks to data fusion across modalities and sources.</a:t>
            </a:r>
          </a:p>
          <a:p>
            <a:pPr algn="just">
              <a:lnSpc>
                <a:spcPct val="150000"/>
              </a:lnSpc>
            </a:pPr>
            <a:r>
              <a:rPr lang="en-US" sz="1800" dirty="0">
                <a:latin typeface="Times New Roman" panose="02020603050405020304" pitchFamily="18" charset="0"/>
                <a:cs typeface="Times New Roman" panose="02020603050405020304" pitchFamily="18" charset="0"/>
              </a:rPr>
              <a:t>we have assessed the impact of negative-positive ratio on performances of illicit drug dealer identification, in real practice, the negative-positive ratio can be much more negatively skewed. The model can be better evaluated with negative-positive ratio that approximates the real ratio on Instagram. </a:t>
            </a:r>
          </a:p>
          <a:p>
            <a:pPr algn="just">
              <a:lnSpc>
                <a:spcPct val="150000"/>
              </a:lnSpc>
            </a:pPr>
            <a:r>
              <a:rPr lang="en-US" sz="1800" dirty="0">
                <a:latin typeface="Times New Roman" panose="02020603050405020304" pitchFamily="18" charset="0"/>
                <a:cs typeface="Times New Roman" panose="02020603050405020304" pitchFamily="18" charset="0"/>
              </a:rPr>
              <a:t>Third, robust detection of drug-related communities such as drug ring especially how to establish the connection between </a:t>
            </a:r>
            <a:r>
              <a:rPr lang="en-US" sz="1800" dirty="0" err="1">
                <a:latin typeface="Times New Roman" panose="02020603050405020304" pitchFamily="18" charset="0"/>
                <a:cs typeface="Times New Roman" panose="02020603050405020304" pitchFamily="18" charset="0"/>
              </a:rPr>
              <a:t>darkweb</a:t>
            </a:r>
            <a:r>
              <a:rPr lang="en-US" sz="1800" dirty="0">
                <a:latin typeface="Times New Roman" panose="02020603050405020304" pitchFamily="18" charset="0"/>
                <a:cs typeface="Times New Roman" panose="02020603050405020304" pitchFamily="18" charset="0"/>
              </a:rPr>
              <a:t> and </a:t>
            </a:r>
            <a:r>
              <a:rPr lang="en-US" sz="1800" dirty="0" err="1">
                <a:latin typeface="Times New Roman" panose="02020603050405020304" pitchFamily="18" charset="0"/>
                <a:cs typeface="Times New Roman" panose="02020603050405020304" pitchFamily="18" charset="0"/>
              </a:rPr>
              <a:t>clearweb</a:t>
            </a:r>
            <a:r>
              <a:rPr lang="en-US" sz="1800" dirty="0">
                <a:latin typeface="Times New Roman" panose="02020603050405020304" pitchFamily="18" charset="0"/>
                <a:cs typeface="Times New Roman" panose="02020603050405020304" pitchFamily="18" charset="0"/>
              </a:rPr>
              <a:t> is a challenging problem, which will be left for future studies.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0312233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87</TotalTime>
  <Words>2755</Words>
  <Application>Microsoft Office PowerPoint</Application>
  <PresentationFormat>Widescreen</PresentationFormat>
  <Paragraphs>114</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Century Gothic</vt:lpstr>
      <vt:lpstr>Times New Roman</vt:lpstr>
      <vt:lpstr>Wingdings 3</vt:lpstr>
      <vt:lpstr>Ion</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Data Collection Module  </vt:lpstr>
      <vt:lpstr>Content Analysis Module  </vt:lpstr>
      <vt:lpstr>User Profiling and Behavior Analysis Module  </vt:lpstr>
      <vt:lpstr>Pattern Recognition and Machine Learning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10</cp:revision>
  <dcterms:created xsi:type="dcterms:W3CDTF">2024-08-14T12:13:16Z</dcterms:created>
  <dcterms:modified xsi:type="dcterms:W3CDTF">2024-08-22T16:42:01Z</dcterms:modified>
</cp:coreProperties>
</file>