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97325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4689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60491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95973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21-08-2024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03197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73622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32025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14191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19744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6450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180285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251007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540183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24926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80625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810341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10671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21-08-2024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079369591"/>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76004" y="2671392"/>
            <a:ext cx="8239991" cy="954107"/>
          </a:xfrm>
          <a:prstGeom prst="rect">
            <a:avLst/>
          </a:prstGeom>
          <a:noFill/>
        </p:spPr>
        <p:txBody>
          <a:bodyPr wrap="square">
            <a:spAutoFit/>
          </a:bodyPr>
          <a:lstStyle/>
          <a:p>
            <a:r>
              <a:rPr lang="en-US" sz="2800" dirty="0">
                <a:latin typeface="Sitka Banner Semibold" pitchFamily="2" charset="0"/>
              </a:rPr>
              <a:t>Software solution to identify the end receiver of a </a:t>
            </a:r>
            <a:r>
              <a:rPr lang="en-US" sz="2800" dirty="0" err="1">
                <a:latin typeface="Sitka Banner Semibold" pitchFamily="2" charset="0"/>
              </a:rPr>
              <a:t>cryptocurrency</a:t>
            </a:r>
            <a:r>
              <a:rPr lang="en-US" sz="2800" dirty="0">
                <a:latin typeface="Sitka Banner Semibold" pitchFamily="2" charset="0"/>
              </a:rPr>
              <a:t> transaction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Abstract</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31690" y="1030720"/>
            <a:ext cx="11173619" cy="574415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Use of </a:t>
            </a:r>
            <a:r>
              <a:rPr lang="en-US" sz="1800" dirty="0" err="1">
                <a:latin typeface="Times New Roman" panose="02020603050405020304" pitchFamily="18" charset="0"/>
                <a:cs typeface="Times New Roman" panose="02020603050405020304" pitchFamily="18" charset="0"/>
              </a:rPr>
              <a:t>cryptocurrencies</a:t>
            </a:r>
            <a:r>
              <a:rPr lang="en-US" sz="1800" dirty="0">
                <a:latin typeface="Times New Roman" panose="02020603050405020304" pitchFamily="18" charset="0"/>
                <a:cs typeface="Times New Roman" panose="02020603050405020304" pitchFamily="18" charset="0"/>
              </a:rPr>
              <a:t> like </a:t>
            </a:r>
            <a:r>
              <a:rPr lang="en-US" sz="1800" dirty="0" err="1">
                <a:latin typeface="Times New Roman" panose="02020603050405020304" pitchFamily="18" charset="0"/>
                <a:cs typeface="Times New Roman" panose="02020603050405020304" pitchFamily="18" charset="0"/>
              </a:rPr>
              <a:t>bitcoin</a:t>
            </a:r>
            <a:r>
              <a:rPr lang="en-US" sz="1800" dirty="0">
                <a:latin typeface="Times New Roman" panose="02020603050405020304" pitchFamily="18" charset="0"/>
                <a:cs typeface="Times New Roman" panose="02020603050405020304" pitchFamily="18" charset="0"/>
              </a:rPr>
              <a:t>, USDT, </a:t>
            </a:r>
            <a:r>
              <a:rPr lang="en-US" sz="1800" dirty="0" err="1">
                <a:latin typeface="Times New Roman" panose="02020603050405020304" pitchFamily="18" charset="0"/>
                <a:cs typeface="Times New Roman" panose="02020603050405020304" pitchFamily="18" charset="0"/>
              </a:rPr>
              <a:t>Monero</a:t>
            </a:r>
            <a:r>
              <a:rPr lang="en-US" sz="1800" dirty="0">
                <a:latin typeface="Times New Roman" panose="02020603050405020304" pitchFamily="18" charset="0"/>
                <a:cs typeface="Times New Roman" panose="02020603050405020304" pitchFamily="18" charset="0"/>
              </a:rPr>
              <a:t> etc. for drug trafficking activities are increasingly becoming common. The relative anonymity and speed provided by cryptocurrencies are misused by drug traffickers as a mode of transaction for drug sales and also as an asset to amass the proceeds of crime.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Drug traffickers operating on darknet and elsewhere on internet enabled platforms like social media apps, messaging services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receive the value of drugs through cryptocurrencies.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a few cases, the drug traffickers save their proceeds of crime in cryptocurrencies. During the course of investigations and also through intelligence, wallet addresses and transactions hash related to drug transactions are obtained by Drug Law Enforcement Agencies, Further, it has also been observed that these finds are often passed through variety of services like tumblers, mixers, bridges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to further anonymize the transactions.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is important to follow the trial of funds associated with drug transactions to identify the real persons behind the drug trafficking network. Expected Solution: Development of a software solution to follow the </a:t>
            </a:r>
            <a:r>
              <a:rPr lang="en-US" sz="1800" dirty="0" err="1">
                <a:latin typeface="Times New Roman" panose="02020603050405020304" pitchFamily="18" charset="0"/>
                <a:cs typeface="Times New Roman" panose="02020603050405020304" pitchFamily="18" charset="0"/>
              </a:rPr>
              <a:t>cryptocurrency</a:t>
            </a:r>
            <a:r>
              <a:rPr lang="en-US" sz="1800" dirty="0">
                <a:latin typeface="Times New Roman" panose="02020603050405020304" pitchFamily="18" charset="0"/>
                <a:cs typeface="Times New Roman" panose="02020603050405020304" pitchFamily="18" charset="0"/>
              </a:rPr>
              <a:t> transaction trial associated with a wallet id/transaction to find out the real receiver of the funds in a drug related transaction</a:t>
            </a:r>
            <a:r>
              <a:rPr lang="en-US" dirty="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Objective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2736" y="1107931"/>
            <a:ext cx="11523518" cy="5459123"/>
          </a:xfrm>
        </p:spPr>
        <p:txBody>
          <a:bodyPr>
            <a:noAutofit/>
          </a:bodyPr>
          <a:lstStyle/>
          <a:p>
            <a:pPr algn="just">
              <a:lnSpc>
                <a:spcPct val="150000"/>
              </a:lnSpc>
              <a:buFont typeface="Arial" panose="020B0604020202020204" pitchFamily="34" charset="0"/>
              <a:buChar char="•"/>
            </a:pPr>
            <a:r>
              <a:rPr lang="en-US" sz="1800" dirty="0" err="1">
                <a:latin typeface="Times New Roman" panose="02020603050405020304" pitchFamily="18" charset="0"/>
                <a:cs typeface="Times New Roman" panose="02020603050405020304" pitchFamily="18" charset="0"/>
              </a:rPr>
              <a:t>Cryptoassets</a:t>
            </a:r>
            <a:r>
              <a:rPr lang="en-US" sz="1800" dirty="0">
                <a:latin typeface="Times New Roman" panose="02020603050405020304" pitchFamily="18" charset="0"/>
                <a:cs typeface="Times New Roman" panose="02020603050405020304" pitchFamily="18" charset="0"/>
              </a:rPr>
              <a:t> include any digital asset that </a:t>
            </a:r>
            <a:r>
              <a:rPr lang="en-US" sz="1800" dirty="0" err="1">
                <a:latin typeface="Times New Roman" panose="02020603050405020304" pitchFamily="18" charset="0"/>
                <a:cs typeface="Times New Roman" panose="02020603050405020304" pitchFamily="18" charset="0"/>
              </a:rPr>
              <a:t>utilises</a:t>
            </a:r>
            <a:r>
              <a:rPr lang="en-US" sz="1800" dirty="0">
                <a:latin typeface="Times New Roman" panose="02020603050405020304" pitchFamily="18" charset="0"/>
                <a:cs typeface="Times New Roman" panose="02020603050405020304" pitchFamily="18" charset="0"/>
              </a:rPr>
              <a:t> cryptography. Three subclasses of </a:t>
            </a:r>
            <a:r>
              <a:rPr lang="en-US" sz="1800" dirty="0" err="1">
                <a:latin typeface="Times New Roman" panose="02020603050405020304" pitchFamily="18" charset="0"/>
                <a:cs typeface="Times New Roman" panose="02020603050405020304" pitchFamily="18" charset="0"/>
              </a:rPr>
              <a:t>cryptoassets</a:t>
            </a:r>
            <a:r>
              <a:rPr lang="en-US" sz="1800" dirty="0">
                <a:latin typeface="Times New Roman" panose="02020603050405020304" pitchFamily="18" charset="0"/>
                <a:cs typeface="Times New Roman" panose="02020603050405020304" pitchFamily="18" charset="0"/>
              </a:rPr>
              <a:t> have been identified in the recent literature: cryptocurrencies, </a:t>
            </a:r>
            <a:r>
              <a:rPr lang="en-US" sz="1800" dirty="0" err="1">
                <a:latin typeface="Times New Roman" panose="02020603050405020304" pitchFamily="18" charset="0"/>
                <a:cs typeface="Times New Roman" panose="02020603050405020304" pitchFamily="18" charset="0"/>
              </a:rPr>
              <a:t>cryptocommodities</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cryptotokens</a:t>
            </a:r>
            <a:r>
              <a:rPr lang="en-US" sz="1800"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Cryptocurrencies are digital coins designed to fulfil the traditional role of real-world currencies but in the digital space, i.e. to act as a global medium of exchange. </a:t>
            </a:r>
            <a:r>
              <a:rPr lang="en-US" sz="1800" dirty="0" err="1">
                <a:latin typeface="Times New Roman" panose="02020603050405020304" pitchFamily="18" charset="0"/>
                <a:cs typeface="Times New Roman" panose="02020603050405020304" pitchFamily="18" charset="0"/>
              </a:rPr>
              <a:t>Cryptocommodities</a:t>
            </a:r>
            <a:r>
              <a:rPr lang="en-US" sz="1800" dirty="0">
                <a:latin typeface="Times New Roman" panose="02020603050405020304" pitchFamily="18" charset="0"/>
                <a:cs typeface="Times New Roman" panose="02020603050405020304" pitchFamily="18" charset="0"/>
              </a:rPr>
              <a:t> are the computing, storage and networking resources which power blockchain ecosystems, just as physical commodities like oil provide the fuel for real-world economies. </a:t>
            </a:r>
          </a:p>
          <a:p>
            <a:pPr algn="just">
              <a:lnSpc>
                <a:spcPct val="150000"/>
              </a:lnSpc>
              <a:buFont typeface="Arial" panose="020B0604020202020204" pitchFamily="34" charset="0"/>
              <a:buChar char="•"/>
            </a:pPr>
            <a:r>
              <a:rPr lang="en-US" sz="1800" dirty="0" err="1">
                <a:latin typeface="Times New Roman" panose="02020603050405020304" pitchFamily="18" charset="0"/>
                <a:cs typeface="Times New Roman" panose="02020603050405020304" pitchFamily="18" charset="0"/>
              </a:rPr>
              <a:t>Cryptotokens</a:t>
            </a:r>
            <a:r>
              <a:rPr lang="en-US" sz="1800" dirty="0">
                <a:latin typeface="Times New Roman" panose="02020603050405020304" pitchFamily="18" charset="0"/>
                <a:cs typeface="Times New Roman" panose="02020603050405020304" pitchFamily="18" charset="0"/>
              </a:rPr>
              <a:t>, known as tokens in the DLT sphere, embody tradeable assets, or value exchange and/or creation mechanisms for goods or services, often in an industry- or domain-specific context. </a:t>
            </a:r>
            <a:r>
              <a:rPr lang="en-US" sz="1800" dirty="0" err="1">
                <a:latin typeface="Times New Roman" panose="02020603050405020304" pitchFamily="18" charset="0"/>
                <a:cs typeface="Times New Roman" panose="02020603050405020304" pitchFamily="18" charset="0"/>
              </a:rPr>
              <a:t>Cryptotokens</a:t>
            </a:r>
            <a:r>
              <a:rPr lang="en-US" sz="1800" dirty="0">
                <a:latin typeface="Times New Roman" panose="02020603050405020304" pitchFamily="18" charset="0"/>
                <a:cs typeface="Times New Roman" panose="02020603050405020304" pitchFamily="18" charset="0"/>
              </a:rPr>
              <a:t> include </a:t>
            </a:r>
            <a:r>
              <a:rPr lang="en-US" sz="1800" dirty="0" err="1">
                <a:latin typeface="Times New Roman" panose="02020603050405020304" pitchFamily="18" charset="0"/>
                <a:cs typeface="Times New Roman" panose="02020603050405020304" pitchFamily="18" charset="0"/>
              </a:rPr>
              <a:t>tokenised</a:t>
            </a:r>
            <a:r>
              <a:rPr lang="en-US" sz="1800" dirty="0">
                <a:latin typeface="Times New Roman" panose="02020603050405020304" pitchFamily="18" charset="0"/>
                <a:cs typeface="Times New Roman" panose="02020603050405020304" pitchFamily="18" charset="0"/>
              </a:rPr>
              <a:t> investment assets, namely </a:t>
            </a:r>
            <a:r>
              <a:rPr lang="en-US" sz="1800" dirty="0" err="1">
                <a:latin typeface="Times New Roman" panose="02020603050405020304" pitchFamily="18" charset="0"/>
                <a:cs typeface="Times New Roman" panose="02020603050405020304" pitchFamily="18" charset="0"/>
              </a:rPr>
              <a:t>cryptosecurities</a:t>
            </a:r>
            <a:r>
              <a:rPr lang="en-US" sz="1800" dirty="0">
                <a:latin typeface="Times New Roman" panose="02020603050405020304" pitchFamily="18" charset="0"/>
                <a:cs typeface="Times New Roman" panose="02020603050405020304" pitchFamily="18" charset="0"/>
              </a:rPr>
              <a:t>, a term that is currently drawing more attention.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relatively recent term ‘</a:t>
            </a:r>
            <a:r>
              <a:rPr lang="en-US" sz="1800" dirty="0" err="1">
                <a:latin typeface="Times New Roman" panose="02020603050405020304" pitchFamily="18" charset="0"/>
                <a:cs typeface="Times New Roman" panose="02020603050405020304" pitchFamily="18" charset="0"/>
              </a:rPr>
              <a:t>cryptoconsumable</a:t>
            </a:r>
            <a:r>
              <a:rPr lang="en-US" sz="1800" dirty="0">
                <a:latin typeface="Times New Roman" panose="02020603050405020304" pitchFamily="18" charset="0"/>
                <a:cs typeface="Times New Roman" panose="02020603050405020304" pitchFamily="18" charset="0"/>
              </a:rPr>
              <a:t>’ refers to a </a:t>
            </a:r>
            <a:r>
              <a:rPr lang="en-US" sz="1800" dirty="0" err="1">
                <a:latin typeface="Times New Roman" panose="02020603050405020304" pitchFamily="18" charset="0"/>
                <a:cs typeface="Times New Roman" panose="02020603050405020304" pitchFamily="18" charset="0"/>
              </a:rPr>
              <a:t>cryptotoken</a:t>
            </a:r>
            <a:r>
              <a:rPr lang="en-US" sz="1800" dirty="0">
                <a:latin typeface="Times New Roman" panose="02020603050405020304" pitchFamily="18" charset="0"/>
                <a:cs typeface="Times New Roman" panose="02020603050405020304" pitchFamily="18" charset="0"/>
              </a:rPr>
              <a:t> that is constructed to decrease in value over time using a decay or burn function to influence token velocity. In this paper, our goal is to examine how cryptocurrencies and </a:t>
            </a:r>
            <a:r>
              <a:rPr lang="en-US" sz="1800" dirty="0" err="1">
                <a:latin typeface="Times New Roman" panose="02020603050405020304" pitchFamily="18" charset="0"/>
                <a:cs typeface="Times New Roman" panose="02020603050405020304" pitchFamily="18" charset="0"/>
              </a:rPr>
              <a:t>cryptoassets</a:t>
            </a:r>
            <a:r>
              <a:rPr lang="en-US" sz="1800" dirty="0">
                <a:latin typeface="Times New Roman" panose="02020603050405020304" pitchFamily="18" charset="0"/>
                <a:cs typeface="Times New Roman" panose="02020603050405020304" pitchFamily="18" charset="0"/>
              </a:rPr>
              <a:t> can transition into mainstream use.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Existing System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66256" y="912812"/>
            <a:ext cx="11215254" cy="5425643"/>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Cryptocurrency transaction is all about confirmation. The transaction can </a:t>
            </a:r>
            <a:r>
              <a:rPr lang="en-US" sz="1800" dirty="0" err="1">
                <a:latin typeface="Times New Roman" panose="02020603050405020304" pitchFamily="18" charset="0"/>
                <a:cs typeface="Times New Roman" panose="02020603050405020304" pitchFamily="18" charset="0"/>
              </a:rPr>
              <a:t>beforged</a:t>
            </a:r>
            <a:r>
              <a:rPr lang="en-US" sz="1800" dirty="0">
                <a:latin typeface="Times New Roman" panose="02020603050405020304" pitchFamily="18" charset="0"/>
                <a:cs typeface="Times New Roman" panose="02020603050405020304" pitchFamily="18" charset="0"/>
              </a:rPr>
              <a:t> till confirmation is not received or it’s in the pending status. Whenever a transaction is initiated, its information is received by the whole network.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soon as the confirmation of a particular transaction is being received, it gets set in stone. Once transaction is being made and confirmation received of that transaction, it can’t be reversed at any cost and it becomes non forgeable. It becomes a part of an irretrievable record of historical transaction of the so called block chain.</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Here, in the world of cryptocurrency, miners are of vital aspect and importance, their job is all about to confirm the transactions. In the network of cryptocurrency, transactions are received by miners; to confirm legality of the transaction and to spread them in the network. Every node has to add to its database, as soon as the transaction is confirmed by the miner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85220"/>
            <a:ext cx="10058400" cy="1449388"/>
          </a:xfrm>
        </p:spPr>
        <p:txBody>
          <a:bodyPr/>
          <a:lstStyle/>
          <a:p>
            <a:r>
              <a:rPr lang="en-US" b="1" dirty="0">
                <a:latin typeface="Times New Roman" panose="02020603050405020304" pitchFamily="18" charset="0"/>
                <a:cs typeface="Times New Roman" panose="02020603050405020304" pitchFamily="18" charset="0"/>
              </a:rPr>
              <a:t>Disadvantage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32508" y="962458"/>
            <a:ext cx="11128663" cy="5563033"/>
          </a:xfrm>
        </p:spPr>
        <p:txBody>
          <a:bodyPr>
            <a:noAutofit/>
          </a:bodyPr>
          <a:lstStyle/>
          <a:p>
            <a:pPr marL="285750"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Many cryptocurrencies, like Bitcoin, are designed with pseudonymity in mind, which means that while transaction data is publicly accessible, linking that data to real-world identities is not straightforward. Software solutions that try to de-anonymize transactions might infringe on user privacy and could potentially be misused.</a:t>
            </a:r>
          </a:p>
          <a:p>
            <a:pPr marL="285750"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Complexity and Cost</a:t>
            </a:r>
            <a:r>
              <a:rPr lang="en-US" sz="1800" dirty="0">
                <a:latin typeface="Times New Roman" panose="02020603050405020304" pitchFamily="18" charset="0"/>
                <a:cs typeface="Times New Roman" panose="02020603050405020304" pitchFamily="18" charset="0"/>
              </a:rPr>
              <a:t>: Developing and maintaining software to track and identify transaction endpoints can be complex and expensive. This often requires sophisticated algorithms, extensive data processing, and regular updates to adapt to evolving blockchain technologies and obfuscation techniques.</a:t>
            </a:r>
          </a:p>
          <a:p>
            <a:pPr marL="285750"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Inaccuracy</a:t>
            </a:r>
            <a:r>
              <a:rPr lang="en-US" sz="1800" dirty="0">
                <a:latin typeface="Times New Roman" panose="02020603050405020304" pitchFamily="18" charset="0"/>
                <a:cs typeface="Times New Roman" panose="02020603050405020304" pitchFamily="18" charset="0"/>
              </a:rPr>
              <a:t>: Even with advanced algorithms and data analysis, software solutions might not always accurately identify the end receiver. Transactions can involve multiple addresses and layers of transactions, making it difficult to trace the final recipient with certainty.</a:t>
            </a:r>
          </a:p>
          <a:p>
            <a:pPr marL="285750" indent="-285750"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Regulatory Compliance</a:t>
            </a:r>
            <a:r>
              <a:rPr lang="en-US" sz="1800" dirty="0">
                <a:latin typeface="Times New Roman" panose="02020603050405020304" pitchFamily="18" charset="0"/>
                <a:cs typeface="Times New Roman" panose="02020603050405020304" pitchFamily="18" charset="0"/>
              </a:rPr>
              <a:t>: Different jurisdictions have varying regulations on cryptocurrency and privacy. Software solutions must navigate these regulatory landscapes, which can be challenging and may impact their deployment and effectiveness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PROPOSED SYSTEM :</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 y="1018310"/>
            <a:ext cx="10962408" cy="575656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hash has a fixed length. Therefore, all of the transactions, whether they are unmodified or malleable transactions, have the same size hash. The transaction ID serves as a reference in a subsequent transaction that tries to redeem the unspent Bitcoins in it. Therefore, the modification or removal of this information from the transaction script will be a </a:t>
            </a:r>
            <a:r>
              <a:rPr lang="en-US" sz="1800" dirty="0" err="1">
                <a:latin typeface="Times New Roman" panose="02020603050405020304" pitchFamily="18" charset="0"/>
                <a:cs typeface="Times New Roman" panose="02020603050405020304" pitchFamily="18" charset="0"/>
              </a:rPr>
              <a:t>hardfork</a:t>
            </a:r>
            <a:r>
              <a:rPr lang="en-US" sz="1800" dirty="0">
                <a:latin typeface="Times New Roman" panose="02020603050405020304" pitchFamily="18" charset="0"/>
                <a:cs typeface="Times New Roman" panose="02020603050405020304" pitchFamily="18" charset="0"/>
              </a:rPr>
              <a:t> and will need a major change in protocol.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Thus, it is desirable to keep the current structure of the transaction script. The idea of our solution is to use the hash of the transaction on which the signature is calculated (i.e., h(</a:t>
            </a:r>
            <a:r>
              <a:rPr lang="en-US" sz="1800" dirty="0" err="1">
                <a:latin typeface="Times New Roman" panose="02020603050405020304" pitchFamily="18" charset="0"/>
                <a:cs typeface="Times New Roman" panose="02020603050405020304" pitchFamily="18" charset="0"/>
              </a:rPr>
              <a:t>Tx_script</a:t>
            </a:r>
            <a:r>
              <a:rPr lang="en-US" sz="1800" dirty="0">
                <a:latin typeface="Times New Roman" panose="02020603050405020304" pitchFamily="18" charset="0"/>
                <a:cs typeface="Times New Roman" panose="02020603050405020304" pitchFamily="18" charset="0"/>
              </a:rPr>
              <a:t>)). That means, we aim to use the hash that is calculated without the input script (i.e. </a:t>
            </a:r>
            <a:r>
              <a:rPr lang="en-US" sz="1800" dirty="0" err="1">
                <a:latin typeface="Times New Roman" panose="02020603050405020304" pitchFamily="18" charset="0"/>
                <a:cs typeface="Times New Roman" panose="02020603050405020304" pitchFamily="18" charset="0"/>
              </a:rPr>
              <a:t>scriptSig</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Note that the values of this hash cannot be modified and any change to </a:t>
            </a:r>
            <a:r>
              <a:rPr lang="en-US" sz="1800" dirty="0" err="1">
                <a:latin typeface="Times New Roman" panose="02020603050405020304" pitchFamily="18" charset="0"/>
                <a:cs typeface="Times New Roman" panose="02020603050405020304" pitchFamily="18" charset="0"/>
              </a:rPr>
              <a:t>scriptSig</a:t>
            </a:r>
            <a:r>
              <a:rPr lang="en-US" sz="1800" dirty="0">
                <a:latin typeface="Times New Roman" panose="02020603050405020304" pitchFamily="18" charset="0"/>
                <a:cs typeface="Times New Roman" panose="02020603050405020304" pitchFamily="18" charset="0"/>
              </a:rPr>
              <a:t> in </a:t>
            </a:r>
            <a:r>
              <a:rPr lang="en-US" sz="1800" dirty="0" err="1">
                <a:latin typeface="Times New Roman" panose="02020603050405020304" pitchFamily="18" charset="0"/>
                <a:cs typeface="Times New Roman" panose="02020603050405020304" pitchFamily="18" charset="0"/>
              </a:rPr>
              <a:t>Final_Tx</a:t>
            </a:r>
            <a:r>
              <a:rPr lang="en-US" sz="1800" dirty="0">
                <a:latin typeface="Times New Roman" panose="02020603050405020304" pitchFamily="18" charset="0"/>
                <a:cs typeface="Times New Roman" panose="02020603050405020304" pitchFamily="18" charset="0"/>
              </a:rPr>
              <a:t> will not modify this hash. We propose that this hash should be appended with the hash of the final transaction to be used as the transaction ID. We refer to this as </a:t>
            </a:r>
            <a:r>
              <a:rPr lang="en-US" sz="1800" dirty="0" err="1">
                <a:latin typeface="Times New Roman" panose="02020603050405020304" pitchFamily="18" charset="0"/>
                <a:cs typeface="Times New Roman" panose="02020603050405020304" pitchFamily="18" charset="0"/>
              </a:rPr>
              <a:t>hashnew</a:t>
            </a:r>
            <a:r>
              <a:rPr lang="en-US" sz="1800" dirty="0">
                <a:latin typeface="Times New Roman" panose="02020603050405020304" pitchFamily="18" charset="0"/>
                <a:cs typeface="Times New Roman" panose="02020603050405020304" pitchFamily="18" charset="0"/>
              </a:rPr>
              <a:t>. Our proposed format for the transaction ID will look like </a:t>
            </a:r>
            <a:r>
              <a:rPr lang="en-US" sz="1800" dirty="0" err="1">
                <a:latin typeface="Times New Roman" panose="02020603050405020304" pitchFamily="18" charset="0"/>
                <a:cs typeface="Times New Roman" panose="02020603050405020304" pitchFamily="18" charset="0"/>
              </a:rPr>
              <a:t>hashprev</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hashnew</a:t>
            </a:r>
            <a:r>
              <a:rPr lang="en-US" sz="1800" dirty="0">
                <a:latin typeface="Times New Roman" panose="02020603050405020304" pitchFamily="18" charset="0"/>
                <a:cs typeface="Times New Roman" panose="02020603050405020304" pitchFamily="18" charset="0"/>
              </a:rPr>
              <a:t>, which is shown in Fig. 3, where </a:t>
            </a:r>
            <a:r>
              <a:rPr lang="en-US" sz="1800" dirty="0" err="1">
                <a:latin typeface="Times New Roman" panose="02020603050405020304" pitchFamily="18" charset="0"/>
                <a:cs typeface="Times New Roman" panose="02020603050405020304" pitchFamily="18" charset="0"/>
              </a:rPr>
              <a:t>hashprev</a:t>
            </a:r>
            <a:r>
              <a:rPr lang="en-US" sz="1800" dirty="0">
                <a:latin typeface="Times New Roman" panose="02020603050405020304" pitchFamily="18" charset="0"/>
                <a:cs typeface="Times New Roman" panose="02020603050405020304" pitchFamily="18" charset="0"/>
              </a:rPr>
              <a:t> = h(</a:t>
            </a:r>
            <a:r>
              <a:rPr lang="en-US" sz="1800" dirty="0" err="1">
                <a:latin typeface="Times New Roman" panose="02020603050405020304" pitchFamily="18" charset="0"/>
                <a:cs typeface="Times New Roman" panose="02020603050405020304" pitchFamily="18" charset="0"/>
              </a:rPr>
              <a:t>Final_Tx</a:t>
            </a:r>
            <a:r>
              <a:rPr lang="en-US" sz="1800" dirty="0">
                <a:latin typeface="Times New Roman" panose="02020603050405020304" pitchFamily="18" charset="0"/>
                <a:cs typeface="Times New Roman" panose="02020603050405020304" pitchFamily="18" charset="0"/>
              </a:rPr>
              <a:t>), which serves as the transaction ID in the current protocol.</a:t>
            </a: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132557"/>
            <a:ext cx="10058400" cy="1449388"/>
          </a:xfrm>
        </p:spPr>
        <p:txBody>
          <a:bodyPr/>
          <a:lstStyle/>
          <a:p>
            <a:r>
              <a:rPr lang="en-US" b="1" dirty="0">
                <a:latin typeface="Times New Roman" panose="02020603050405020304" pitchFamily="18" charset="0"/>
                <a:cs typeface="Times New Roman" panose="02020603050405020304" pitchFamily="18" charset="0"/>
              </a:rPr>
              <a:t>Advantage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 y="976746"/>
            <a:ext cx="11513126" cy="5766954"/>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Security and Compliance</a:t>
            </a:r>
            <a:r>
              <a:rPr lang="en-US" sz="1800" dirty="0">
                <a:latin typeface="Times New Roman" panose="02020603050405020304" pitchFamily="18" charset="0"/>
                <a:cs typeface="Times New Roman" panose="02020603050405020304" pitchFamily="18" charset="0"/>
              </a:rPr>
              <a:t>: By identifying the end receiver, organizations can better monitor and enforce compliance with regulatory requirements, such as anti-money laundering (AML) and counter-terrorism financing (CTF) laws. This helps in preventing illegal activities and ensuring that transactions adhere to legal standards.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Transparency</a:t>
            </a:r>
            <a:r>
              <a:rPr lang="en-US" sz="1800" dirty="0">
                <a:latin typeface="Times New Roman" panose="02020603050405020304" pitchFamily="18" charset="0"/>
                <a:cs typeface="Times New Roman" panose="02020603050405020304" pitchFamily="18" charset="0"/>
              </a:rPr>
              <a:t>: For organizations and individuals seeking greater transparency in financial transactions, such solutions provide insights into the flow of funds. This can be valuable for auditing, reporting, and understanding transaction networks.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Investigative Assistance</a:t>
            </a:r>
            <a:r>
              <a:rPr lang="en-US" sz="1800" dirty="0">
                <a:latin typeface="Times New Roman" panose="02020603050405020304" pitchFamily="18" charset="0"/>
                <a:cs typeface="Times New Roman" panose="02020603050405020304" pitchFamily="18" charset="0"/>
              </a:rPr>
              <a:t>: In the case of financial investigations, such as those conducted by law enforcement or forensic teams, identifying the end receiver can provide critical leads and evidence. This can aid in tracking down criminal activities and enforcing legal actions.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Blockchain Analytics</a:t>
            </a:r>
            <a:r>
              <a:rPr lang="en-US" sz="1800" dirty="0">
                <a:latin typeface="Times New Roman" panose="02020603050405020304" pitchFamily="18" charset="0"/>
                <a:cs typeface="Times New Roman" panose="02020603050405020304" pitchFamily="18" charset="0"/>
              </a:rPr>
              <a:t>: These solutions can contribute to broader blockchain analytics by providing insights into transaction flows and network behaviors. This can help in understanding market trends, user behaviors, and overall network dynamics.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87168"/>
            <a:ext cx="10058400" cy="1449388"/>
          </a:xfrm>
        </p:spPr>
        <p:txBody>
          <a:bodyPr/>
          <a:lstStyle/>
          <a:p>
            <a:r>
              <a:rPr lang="en-US" b="1" dirty="0">
                <a:latin typeface="Times New Roman" panose="02020603050405020304" pitchFamily="18" charset="0"/>
                <a:cs typeface="Times New Roman" panose="02020603050405020304" pitchFamily="18" charset="0"/>
              </a:rPr>
              <a:t>Introduction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90499" y="974147"/>
            <a:ext cx="10543309" cy="580072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After its introduction in 2008 by Satoshi Nakamoto, the Bitcoin crypto-currency has gained significant popularity amongst other various crypto-currencies. It is a decentralized currency that utilizes cryptography to validate itself [1]. Bitcoin is a peer-to-peer network.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Bitcoin transaction is a signed piece of data written in a scripting language that governs the transfer of Bitcoins from one party to another. After a transaction is created, it is relayed to the network and collected by verifiers, who are known as “miners.”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job of the miners is to verify a transaction. They collect a number of transactions that are broadcast over the network over a period of time and put them together in a block. Upon verification, the block containing these transactions is added to an online public ledger known as Blockchain. If the transaction is not verified it is rejected by the miners [2,3].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Blockchain is a </a:t>
            </a:r>
            <a:r>
              <a:rPr lang="en-US" sz="1800" dirty="0" err="1">
                <a:latin typeface="Times New Roman" panose="02020603050405020304" pitchFamily="18" charset="0"/>
                <a:cs typeface="Times New Roman" panose="02020603050405020304" pitchFamily="18" charset="0"/>
              </a:rPr>
              <a:t>publically</a:t>
            </a:r>
            <a:r>
              <a:rPr lang="en-US" sz="1800" dirty="0">
                <a:latin typeface="Times New Roman" panose="02020603050405020304" pitchFamily="18" charset="0"/>
                <a:cs typeface="Times New Roman" panose="02020603050405020304" pitchFamily="18" charset="0"/>
              </a:rPr>
              <a:t> available ledger that consists of all the transactions ever made in the Bitcoin crypto-currency system. Blockchain is made of blocks that are verified by the miners. This mechanism is the basis for preventing </a:t>
            </a:r>
            <a:r>
              <a:rPr lang="en-IN" sz="1800" dirty="0">
                <a:latin typeface="Times New Roman" panose="02020603050405020304" pitchFamily="18" charset="0"/>
                <a:cs typeface="Times New Roman" panose="02020603050405020304" pitchFamily="18" charset="0"/>
              </a:rPr>
              <a:t>double spending in Bitcoins. </a:t>
            </a: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0" y="443636"/>
            <a:ext cx="10484426" cy="621693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Moreover, no government or centralized authority governs Bitcoin. Instead, it is a completely distributed network. One of the major questions in the world of crypto-currencies is: “Who creates the money at first?” In Bitcoin, the miners, who verify the Bitcoin transactions, get the newly generated Bitcoins.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Bitcoins serve as a reward for their efforts they put in by spending computing resources during block verification. Currently this reward is set to 25 Bitcoins [4, 5]. Every 4 years this reward is cut in half. This procedure of cutting rewards in half will continue until the total Bitcoins issued reaches 21 million.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that point, the generation of new Bitcoins will be capped and miners will only get transaction fees for their verification efforts. A Bitcoin exchange is a company that deals in the currency exchange of Bitcoins with other currencies, like the US dollar.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One such company, Mt. Gox, claimed in February 2014 that they were hit by a bug known to exist in Bitcoin called transaction malleability [6,7]. Mt. Gox claimed to lose hundreds of millions of dollars worth of Bitcoins due to this transaction malleability-based attack. However, later they claimed to recover some of them.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1751"/>
            <a:ext cx="10058400" cy="1449388"/>
          </a:xfrm>
        </p:spPr>
        <p:txBody>
          <a:bodyPr/>
          <a:lstStyle/>
          <a:p>
            <a:r>
              <a:rPr lang="en-IN" b="1" dirty="0">
                <a:latin typeface="Times New Roman" panose="02020603050405020304" pitchFamily="18" charset="0"/>
                <a:cs typeface="Times New Roman" panose="02020603050405020304" pitchFamily="18" charset="0"/>
              </a:rPr>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938646" y="1261774"/>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Ingestion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Address and Transaction Database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Address Mapping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Transaction Analysis Module</a:t>
            </a: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76646" y="400267"/>
            <a:ext cx="10058400" cy="1449388"/>
          </a:xfrm>
        </p:spPr>
        <p:txBody>
          <a:bodyPr/>
          <a:lstStyle/>
          <a:p>
            <a:r>
              <a:rPr lang="en-IN" sz="3200" b="1" dirty="0">
                <a:latin typeface="Times New Roman" panose="02020603050405020304" pitchFamily="18" charset="0"/>
                <a:cs typeface="Times New Roman" panose="02020603050405020304" pitchFamily="18" charset="0"/>
              </a:rPr>
              <a:t>Data Ingestion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86967" y="1124961"/>
            <a:ext cx="11228387" cy="5318125"/>
          </a:xfrm>
        </p:spPr>
        <p:txBody>
          <a:bodyPr>
            <a:normAutofit/>
          </a:bodyPr>
          <a:lstStyle/>
          <a:p>
            <a:pPr marL="0" indent="0" algn="just">
              <a:lnSpc>
                <a:spcPct val="150000"/>
              </a:lnSpc>
              <a:buNone/>
            </a:pPr>
            <a:endParaRPr lang="en-IN"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Function</a:t>
            </a:r>
            <a:r>
              <a:rPr lang="en-IN" dirty="0">
                <a:latin typeface="Times New Roman" panose="02020603050405020304" pitchFamily="18" charset="0"/>
                <a:cs typeface="Times New Roman" panose="02020603050405020304" pitchFamily="18" charset="0"/>
              </a:rPr>
              <a:t>: Collects raw data from various blockchain networks and sources.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Components</a:t>
            </a:r>
            <a:r>
              <a:rPr lang="en-IN"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Blockchain Data Extractor</a:t>
            </a:r>
            <a:r>
              <a:rPr lang="en-IN" dirty="0">
                <a:latin typeface="Times New Roman" panose="02020603050405020304" pitchFamily="18" charset="0"/>
                <a:cs typeface="Times New Roman" panose="02020603050405020304" pitchFamily="18" charset="0"/>
              </a:rPr>
              <a:t>: Fetches transaction data from blockchain nodes or APIs.</a:t>
            </a:r>
          </a:p>
          <a:p>
            <a:pPr marL="742950" lvl="1" indent="-285750"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Transaction Parser</a:t>
            </a:r>
            <a:r>
              <a:rPr lang="en-IN" dirty="0">
                <a:latin typeface="Times New Roman" panose="02020603050405020304" pitchFamily="18" charset="0"/>
                <a:cs typeface="Times New Roman" panose="02020603050405020304" pitchFamily="18" charset="0"/>
              </a:rPr>
              <a:t>: Parses and formats raw blockchain data into a usable structure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66255"/>
            <a:ext cx="10058400" cy="1449388"/>
          </a:xfrm>
        </p:spPr>
        <p:txBody>
          <a:bodyPr/>
          <a:lstStyle/>
          <a:p>
            <a:r>
              <a:rPr lang="en-IN" sz="3200" dirty="0">
                <a:latin typeface="Times New Roman" panose="02020603050405020304" pitchFamily="18" charset="0"/>
                <a:cs typeface="Times New Roman" panose="02020603050405020304" pitchFamily="18" charset="0"/>
              </a:rPr>
              <a:t>Address and Transaction Database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375444" y="724694"/>
            <a:ext cx="11441112" cy="5467350"/>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Stores and manages historical and real-time transaction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Address Database</a:t>
            </a:r>
            <a:r>
              <a:rPr lang="en-US" dirty="0">
                <a:latin typeface="Times New Roman" panose="02020603050405020304" pitchFamily="18" charset="0"/>
                <a:cs typeface="Times New Roman" panose="02020603050405020304" pitchFamily="18" charset="0"/>
              </a:rPr>
              <a:t>: Stores information about cryptocurrency addresses, their associated metadata, and transaction history.</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Database</a:t>
            </a:r>
            <a:r>
              <a:rPr lang="en-US" dirty="0">
                <a:latin typeface="Times New Roman" panose="02020603050405020304" pitchFamily="18" charset="0"/>
                <a:cs typeface="Times New Roman" panose="02020603050405020304" pitchFamily="18" charset="0"/>
              </a:rPr>
              <a:t>: Logs details of transactions, including sender, receiver, amounts, and timestamps.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61119"/>
            <a:ext cx="10058400" cy="1449388"/>
          </a:xfrm>
        </p:spPr>
        <p:txBody>
          <a:bodyPr/>
          <a:lstStyle/>
          <a:p>
            <a:r>
              <a:rPr lang="en-IN" sz="3200" b="1" dirty="0">
                <a:latin typeface="Times New Roman" panose="02020603050405020304" pitchFamily="18" charset="0"/>
                <a:cs typeface="Times New Roman" panose="02020603050405020304" pitchFamily="18" charset="0"/>
              </a:rPr>
              <a:t>Address Mapping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696191" y="673100"/>
            <a:ext cx="10217150" cy="5511800"/>
          </a:xfrm>
        </p:spPr>
        <p:txBody>
          <a:bodyPr>
            <a:normAutofit/>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Maps addresses to potential real-world identities or entities.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Address Attribution</a:t>
            </a:r>
            <a:r>
              <a:rPr lang="en-US" dirty="0">
                <a:latin typeface="Times New Roman" panose="02020603050405020304" pitchFamily="18" charset="0"/>
                <a:cs typeface="Times New Roman" panose="02020603050405020304" pitchFamily="18" charset="0"/>
              </a:rPr>
              <a:t>: Uses known address databases and heuristics to attribute addresses to entities or individuals.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External Data Integration</a:t>
            </a:r>
            <a:r>
              <a:rPr lang="en-US" dirty="0">
                <a:latin typeface="Times New Roman" panose="02020603050405020304" pitchFamily="18" charset="0"/>
                <a:cs typeface="Times New Roman" panose="02020603050405020304" pitchFamily="18" charset="0"/>
              </a:rPr>
              <a:t>: Integrates data from external sources like exchanges, KYC/AML databases, and transaction analytics providers.</a:t>
            </a:r>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92869"/>
            <a:ext cx="10058400" cy="1449388"/>
          </a:xfrm>
        </p:spPr>
        <p:txBody>
          <a:bodyPr/>
          <a:lstStyle/>
          <a:p>
            <a:r>
              <a:rPr lang="en-IN" sz="3200" b="1" dirty="0">
                <a:latin typeface="Times New Roman" panose="02020603050405020304" pitchFamily="18" charset="0"/>
                <a:cs typeface="Times New Roman" panose="02020603050405020304" pitchFamily="18" charset="0"/>
              </a:rPr>
              <a:t>Transaction Analysis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675409" y="713654"/>
            <a:ext cx="10185400" cy="4865687"/>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Analyzes transaction patterns and behaviors.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Graph Analysis Engine</a:t>
            </a:r>
            <a:r>
              <a:rPr lang="en-US" dirty="0">
                <a:latin typeface="Times New Roman" panose="02020603050405020304" pitchFamily="18" charset="0"/>
                <a:cs typeface="Times New Roman" panose="02020603050405020304" pitchFamily="18" charset="0"/>
              </a:rPr>
              <a:t>: Uses graph theory to analyze relationships between addresses and transactions.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Clustering Algorithms</a:t>
            </a:r>
            <a:r>
              <a:rPr lang="en-US" dirty="0">
                <a:latin typeface="Times New Roman" panose="02020603050405020304" pitchFamily="18" charset="0"/>
                <a:cs typeface="Times New Roman" panose="02020603050405020304" pitchFamily="18" charset="0"/>
              </a:rPr>
              <a:t>: Identifies clusters of related addresses that may belong to the same entity.</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Heuristic Analysis</a:t>
            </a:r>
            <a:r>
              <a:rPr lang="en-US" dirty="0">
                <a:latin typeface="Times New Roman" panose="02020603050405020304" pitchFamily="18" charset="0"/>
                <a:cs typeface="Times New Roman" panose="02020603050405020304" pitchFamily="18" charset="0"/>
              </a:rPr>
              <a:t>: Applies rules and heuristics to identify common patterns or anomalies.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b="1" dirty="0">
                <a:latin typeface="Times New Roman" panose="02020603050405020304" pitchFamily="18" charset="0"/>
                <a:cs typeface="Times New Roman" panose="02020603050405020304" pitchFamily="18" charset="0"/>
              </a:rPr>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509153" y="1084407"/>
            <a:ext cx="9902537" cy="4689186"/>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0391" y="0"/>
            <a:ext cx="10058400" cy="1449388"/>
          </a:xfrm>
        </p:spPr>
        <p:txBody>
          <a:bodyPr/>
          <a:lstStyle/>
          <a:p>
            <a:r>
              <a:rPr lang="en-IN" b="1" dirty="0">
                <a:latin typeface="Times New Roman" panose="02020603050405020304" pitchFamily="18" charset="0"/>
                <a:cs typeface="Times New Roman" panose="02020603050405020304" pitchFamily="18" charset="0"/>
              </a:rPr>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363684" y="1057132"/>
            <a:ext cx="9933708" cy="546836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31751"/>
            <a:ext cx="10058400" cy="1449388"/>
          </a:xfrm>
        </p:spPr>
        <p:txBody>
          <a:bodyPr/>
          <a:lstStyle/>
          <a:p>
            <a:r>
              <a:rPr lang="en-IN" b="1" dirty="0">
                <a:latin typeface="Times New Roman" panose="02020603050405020304" pitchFamily="18" charset="0"/>
                <a:cs typeface="Times New Roman" panose="02020603050405020304" pitchFamily="18" charset="0"/>
              </a:rPr>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540328" y="1085128"/>
            <a:ext cx="10609118" cy="4920817"/>
          </a:xfrm>
        </p:spPr>
        <p:txBody>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5472" y="54768"/>
            <a:ext cx="10058400" cy="1449388"/>
          </a:xfrm>
        </p:spPr>
        <p:txBody>
          <a:bodyPr/>
          <a:lstStyle/>
          <a:p>
            <a:r>
              <a:rPr lang="en-IN" b="1" dirty="0">
                <a:latin typeface="Times New Roman" panose="02020603050405020304" pitchFamily="18" charset="0"/>
                <a:cs typeface="Times New Roman" panose="02020603050405020304" pitchFamily="18" charset="0"/>
              </a:rPr>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36418" y="1216891"/>
            <a:ext cx="10151918" cy="5152736"/>
          </a:xfrm>
        </p:spPr>
        <p:txBody>
          <a:bodyPr>
            <a:normAutofit lnSpcReduction="10000"/>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0" y="28510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15737" y="100979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03909" y="100878"/>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236518" y="102278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0"/>
            <a:ext cx="10058400" cy="1449388"/>
          </a:xfrm>
        </p:spPr>
        <p:txBody>
          <a:bodyPr/>
          <a:lstStyle/>
          <a:p>
            <a:r>
              <a:rPr lang="en-US" sz="4000" b="1" dirty="0">
                <a:latin typeface="Times New Roman" panose="02020603050405020304" pitchFamily="18"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87036" y="890587"/>
            <a:ext cx="11357264" cy="5780376"/>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Transaction malleability has caused serious damage to the Bitcoin community in terms of the loss of money and reputation. Not only were millions of dollars worth of Bitcoins stolen, but also the value of Bitcoin has been declining since this issue. We have presented a thorough study related to Bitcoin transactions and various attacks based on transaction malleability.</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have proposed a robust mechanism to cater to this issue. Our proposed solution is comprised of a transaction ID that is a combination of the hash of the transaction script without the signature and the hash of the final transaction. This combined hash serves for the purposes of both transaction verification and identification.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analyzed our approach with respect to possible attacks presented in the proof of the concept, as well as computational, communicational, and storage overhead, and we found that our solution is feasible and detects any attempt of transaction malleability.</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Furthermore, it does not incur computational overhead, while only a small amount of communicational and storage overhead is required. We conclude that our approach is practical and in compliance with the existing Bitcoin protocols. In the future, we aim to implement our protocol to evaluate it further with respect to various overheads involved.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81</TotalTime>
  <Words>2602</Words>
  <Application>Microsoft Office PowerPoint</Application>
  <PresentationFormat>Widescreen</PresentationFormat>
  <Paragraphs>96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Century Gothic</vt:lpstr>
      <vt:lpstr>Sitka Banner Semibold</vt:lpstr>
      <vt:lpstr>Times New Roman</vt:lpstr>
      <vt:lpstr>Wingdings 3</vt:lpstr>
      <vt:lpstr>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Ingestion Module  </vt:lpstr>
      <vt:lpstr>Address and Transaction Database </vt:lpstr>
      <vt:lpstr>Address Mapping Module  </vt:lpstr>
      <vt:lpstr>Transaction Analysis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12</cp:revision>
  <dcterms:created xsi:type="dcterms:W3CDTF">2024-08-14T12:13:16Z</dcterms:created>
  <dcterms:modified xsi:type="dcterms:W3CDTF">2024-08-21T17:09:07Z</dcterms:modified>
</cp:coreProperties>
</file>