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79" r:id="rId9"/>
    <p:sldId id="261" r:id="rId10"/>
    <p:sldId id="262" r:id="rId11"/>
    <p:sldId id="280"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94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50553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57696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56419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33486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26-08-2024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75695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71797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11770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64955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80606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56647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54277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801160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49588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511086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4067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529105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54020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26-08-2024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42525646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400300" y="2342696"/>
            <a:ext cx="7936056" cy="1307537"/>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Recovery of Deleted Data and Associated Metadata from XFS and </a:t>
            </a:r>
            <a:r>
              <a:rPr lang="en-US" sz="2800" dirty="0" err="1">
                <a:latin typeface="Times New Roman" panose="02020603050405020304" pitchFamily="18" charset="0"/>
                <a:cs typeface="Times New Roman" panose="02020603050405020304" pitchFamily="18" charset="0"/>
              </a:rPr>
              <a:t>Btrfs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Filesystems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363682" y="1062615"/>
            <a:ext cx="11284527" cy="562913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 Digital evidence has become increasingly crucial in forensic investigations. The recovery of deleted data from storage devices is essential for reconstructing timelines, identifying suspects, and uncovering critical information. Traditional file systems like FAT and NTFS have been extensively studied, and tools for recovering deleted data from them are relatively mature. However, modern file systems like XFS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designed for performance and reliability, employ complex data structures that pose </a:t>
            </a:r>
            <a:r>
              <a:rPr lang="en-US" sz="1800" dirty="0" err="1">
                <a:latin typeface="Times New Roman" panose="02020603050405020304" pitchFamily="18" charset="0"/>
                <a:cs typeface="Times New Roman" panose="02020603050405020304" pitchFamily="18" charset="0"/>
              </a:rPr>
              <a:t>signifycant</a:t>
            </a:r>
            <a:r>
              <a:rPr lang="en-US" sz="1800" dirty="0">
                <a:latin typeface="Times New Roman" panose="02020603050405020304" pitchFamily="18" charset="0"/>
                <a:cs typeface="Times New Roman" panose="02020603050405020304" pitchFamily="18" charset="0"/>
              </a:rPr>
              <a:t> challenges for data recovery.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Forensic investigations often involve recovering various file types, including documents files, log files, and system files. These files contain valuable information about system activities, user </a:t>
            </a:r>
            <a:r>
              <a:rPr lang="en-US" sz="1800" dirty="0" err="1">
                <a:latin typeface="Times New Roman" panose="02020603050405020304" pitchFamily="18" charset="0"/>
                <a:cs typeface="Times New Roman" panose="02020603050405020304" pitchFamily="18" charset="0"/>
              </a:rPr>
              <a:t>behaviour</a:t>
            </a:r>
            <a:r>
              <a:rPr lang="en-US" sz="1800" dirty="0">
                <a:latin typeface="Times New Roman" panose="02020603050405020304" pitchFamily="18" charset="0"/>
                <a:cs typeface="Times New Roman" panose="02020603050405020304" pitchFamily="18" charset="0"/>
              </a:rPr>
              <a:t>, and potential criminal activities. The ability to recover deleted files along with their complete metadata, such as creation, access, modification, and deletion timestamps, is crucial for establishing timelines and corroborating evidence.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Detailed Description :XFS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file systems offer advanced features like journaling, copy-on-write, and efficient data allocation. While these features enhance system performance and data integrity, they also complicate the process of recovering deleted data. When a file is deleted in these file systems, the data itself is not immediately erased; instead, the file system marks the allocated blocks as free for reuse.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0D2124-C4C9-E961-6891-E11300BD27AB}"/>
              </a:ext>
            </a:extLst>
          </p:cNvPr>
          <p:cNvSpPr>
            <a:spLocks noGrp="1"/>
          </p:cNvSpPr>
          <p:nvPr>
            <p:ph idx="4294967295"/>
          </p:nvPr>
        </p:nvSpPr>
        <p:spPr>
          <a:xfrm>
            <a:off x="103909" y="335323"/>
            <a:ext cx="10390909" cy="618735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delayed overwriting of data presents an opportunity for recovery, but it also requires specialized techniques to extract and </a:t>
            </a:r>
            <a:r>
              <a:rPr lang="en-US" sz="1800" dirty="0" err="1">
                <a:latin typeface="Times New Roman" panose="02020603050405020304" pitchFamily="18" charset="0"/>
                <a:cs typeface="Times New Roman" panose="02020603050405020304" pitchFamily="18" charset="0"/>
              </a:rPr>
              <a:t>analyse</a:t>
            </a:r>
            <a:r>
              <a:rPr lang="en-US" sz="1800" dirty="0">
                <a:latin typeface="Times New Roman" panose="02020603050405020304" pitchFamily="18" charset="0"/>
                <a:cs typeface="Times New Roman" panose="02020603050405020304" pitchFamily="18" charset="0"/>
              </a:rPr>
              <a:t> the deleted data. Moreover, recovering accurate metadata associated with deleted files is equally challenging. Metadata is critical for establishing the context of the recovered data and determining its relevance to the investigation. </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Extracting metadata from XFS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file systems requires a deep understanding of their internal structures and data allocation mechanisms. Expected Solution: An ideal solution would be a comprehensive data recovery technique specifically designed for XFS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file systems.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These techniques should able to: 1. Efficiently recover deleted data: Develop algorithms and techniques to identify and extract deleted files from the complex data structures of XFS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2. Support a wide range of file types: Recover Text-Based Document Formats(</a:t>
            </a:r>
            <a:r>
              <a:rPr lang="en-US" sz="1800" dirty="0" err="1">
                <a:latin typeface="Times New Roman" panose="02020603050405020304" pitchFamily="18" charset="0"/>
                <a:cs typeface="Times New Roman" panose="02020603050405020304" pitchFamily="18" charset="0"/>
              </a:rPr>
              <a:t>doc,docx</a:t>
            </a:r>
            <a:r>
              <a:rPr lang="en-US" sz="1800" dirty="0">
                <a:latin typeface="Times New Roman" panose="02020603050405020304" pitchFamily="18" charset="0"/>
                <a:cs typeface="Times New Roman" panose="02020603050405020304" pitchFamily="18" charset="0"/>
              </a:rPr>
              <a:t>, rtf, pdf, txt, </a:t>
            </a:r>
            <a:r>
              <a:rPr lang="en-US" sz="1800" dirty="0" err="1">
                <a:latin typeface="Times New Roman" panose="02020603050405020304" pitchFamily="18" charset="0"/>
                <a:cs typeface="Times New Roman" panose="02020603050405020304" pitchFamily="18" charset="0"/>
              </a:rPr>
              <a:t>odt</a:t>
            </a:r>
            <a:r>
              <a:rPr lang="en-US" sz="1800" dirty="0">
                <a:latin typeface="Times New Roman" panose="02020603050405020304" pitchFamily="18" charset="0"/>
                <a:cs typeface="Times New Roman" panose="02020603050405020304" pitchFamily="18" charset="0"/>
              </a:rPr>
              <a:t>, html, xml, ppt, </a:t>
            </a:r>
            <a:r>
              <a:rPr lang="en-US" sz="1800" dirty="0" err="1">
                <a:latin typeface="Times New Roman" panose="02020603050405020304" pitchFamily="18" charset="0"/>
                <a:cs typeface="Times New Roman" panose="02020603050405020304" pitchFamily="18" charset="0"/>
              </a:rPr>
              <a:t>odp</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xls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ods</a:t>
            </a:r>
            <a:r>
              <a:rPr lang="en-US" sz="1800" dirty="0">
                <a:latin typeface="Times New Roman" panose="02020603050405020304" pitchFamily="18" charset="0"/>
                <a:cs typeface="Times New Roman" panose="02020603050405020304" pitchFamily="18" charset="0"/>
              </a:rPr>
              <a:t>, log, csv, </a:t>
            </a:r>
            <a:r>
              <a:rPr lang="en-US" sz="1800" dirty="0" err="1">
                <a:latin typeface="Times New Roman" panose="02020603050405020304" pitchFamily="18" charset="0"/>
                <a:cs typeface="Times New Roman" panose="02020603050405020304" pitchFamily="18" charset="0"/>
              </a:rPr>
              <a:t>tsv</a:t>
            </a:r>
            <a:r>
              <a:rPr lang="en-US" sz="1800" dirty="0">
                <a:latin typeface="Times New Roman" panose="02020603050405020304" pitchFamily="18" charset="0"/>
                <a:cs typeface="Times New Roman" panose="02020603050405020304" pitchFamily="18" charset="0"/>
              </a:rPr>
              <a:t>, txt, conf, </a:t>
            </a:r>
            <a:r>
              <a:rPr lang="en-US" sz="1800" dirty="0" err="1">
                <a:latin typeface="Times New Roman" panose="02020603050405020304" pitchFamily="18" charset="0"/>
                <a:cs typeface="Times New Roman" panose="02020603050405020304" pitchFamily="18" charset="0"/>
              </a:rPr>
              <a:t>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cfg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archives file(zip, tar, </a:t>
            </a:r>
            <a:r>
              <a:rPr lang="en-US" sz="1800" dirty="0" err="1">
                <a:latin typeface="Times New Roman" panose="02020603050405020304" pitchFamily="18" charset="0"/>
                <a:cs typeface="Times New Roman" panose="02020603050405020304" pitchFamily="18" charset="0"/>
              </a:rPr>
              <a:t>rar</a:t>
            </a:r>
            <a:r>
              <a:rPr lang="en-US" sz="1800" dirty="0">
                <a:latin typeface="Times New Roman" panose="02020603050405020304" pitchFamily="18" charset="0"/>
                <a:cs typeface="Times New Roman" panose="02020603050405020304" pitchFamily="18" charset="0"/>
              </a:rPr>
              <a:t>, iso, rpm, deb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Image-Based Document Formats(jpg, jpeg, </a:t>
            </a:r>
            <a:r>
              <a:rPr lang="en-US" sz="1800" dirty="0" err="1">
                <a:latin typeface="Times New Roman" panose="02020603050405020304" pitchFamily="18" charset="0"/>
                <a:cs typeface="Times New Roman" panose="02020603050405020304" pitchFamily="18" charset="0"/>
              </a:rPr>
              <a:t>png</a:t>
            </a:r>
            <a:r>
              <a:rPr lang="en-US" sz="1800" dirty="0">
                <a:latin typeface="Times New Roman" panose="02020603050405020304" pitchFamily="18" charset="0"/>
                <a:cs typeface="Times New Roman" panose="02020603050405020304" pitchFamily="18" charset="0"/>
              </a:rPr>
              <a:t>, gif, </a:t>
            </a:r>
            <a:r>
              <a:rPr lang="en-US" sz="1800" dirty="0" err="1">
                <a:latin typeface="Times New Roman" panose="02020603050405020304" pitchFamily="18" charset="0"/>
                <a:cs typeface="Times New Roman" panose="02020603050405020304" pitchFamily="18" charset="0"/>
              </a:rPr>
              <a:t>tif</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executables binaries(.elf, .so, .a, exe, </a:t>
            </a:r>
            <a:r>
              <a:rPr lang="en-US" sz="1800" dirty="0" err="1">
                <a:latin typeface="Times New Roman" panose="02020603050405020304" pitchFamily="18" charset="0"/>
                <a:cs typeface="Times New Roman" panose="02020603050405020304" pitchFamily="18" charset="0"/>
              </a:rPr>
              <a:t>dll</a:t>
            </a:r>
            <a:r>
              <a:rPr lang="en-US" sz="1800" dirty="0">
                <a:latin typeface="Times New Roman" panose="02020603050405020304" pitchFamily="18" charset="0"/>
                <a:cs typeface="Times New Roman" panose="02020603050405020304" pitchFamily="18" charset="0"/>
              </a:rPr>
              <a:t>, bat, </a:t>
            </a:r>
            <a:r>
              <a:rPr lang="en-US" sz="1800" dirty="0" err="1">
                <a:latin typeface="Times New Roman" panose="02020603050405020304" pitchFamily="18" charset="0"/>
                <a:cs typeface="Times New Roman" panose="02020603050405020304" pitchFamily="18" charset="0"/>
              </a:rPr>
              <a:t>cmd</a:t>
            </a:r>
            <a:r>
              <a:rPr lang="en-US" sz="1800" dirty="0">
                <a:latin typeface="Times New Roman" panose="02020603050405020304" pitchFamily="18" charset="0"/>
                <a:cs typeface="Times New Roman" panose="02020603050405020304" pitchFamily="18" charset="0"/>
              </a:rPr>
              <a:t>) scripts files(</a:t>
            </a:r>
            <a:r>
              <a:rPr lang="en-US" sz="1800" dirty="0" err="1">
                <a:latin typeface="Times New Roman" panose="02020603050405020304" pitchFamily="18" charset="0"/>
                <a:cs typeface="Times New Roman" panose="02020603050405020304" pitchFamily="18" charset="0"/>
              </a:rPr>
              <a:t>ps</a:t>
            </a:r>
            <a:r>
              <a:rPr lang="en-US" sz="1800" dirty="0">
                <a:latin typeface="Times New Roman" panose="02020603050405020304" pitchFamily="18" charset="0"/>
                <a:cs typeface="Times New Roman" panose="02020603050405020304" pitchFamily="18" charset="0"/>
              </a:rPr>
              <a:t>, ps1, </a:t>
            </a:r>
            <a:r>
              <a:rPr lang="en-US" sz="1800" dirty="0" err="1">
                <a:latin typeface="Times New Roman" panose="02020603050405020304" pitchFamily="18" charset="0"/>
                <a:cs typeface="Times New Roman" panose="02020603050405020304" pitchFamily="18" charset="0"/>
              </a:rPr>
              <a:t>sh</a:t>
            </a:r>
            <a:r>
              <a:rPr lang="en-US" sz="1800" dirty="0">
                <a:latin typeface="Times New Roman" panose="02020603050405020304" pitchFamily="18" charset="0"/>
                <a:cs typeface="Times New Roman" panose="02020603050405020304" pitchFamily="18" charset="0"/>
              </a:rPr>
              <a:t>, bash, </a:t>
            </a:r>
            <a:r>
              <a:rPr lang="en-US" sz="1800" dirty="0" err="1">
                <a:latin typeface="Times New Roman" panose="02020603050405020304" pitchFamily="18" charset="0"/>
                <a:cs typeface="Times New Roman" panose="02020603050405020304" pitchFamily="18" charset="0"/>
              </a:rPr>
              <a:t>zsh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database file(.</a:t>
            </a:r>
            <a:r>
              <a:rPr lang="en-US" sz="1800" dirty="0" err="1">
                <a:latin typeface="Times New Roman" panose="02020603050405020304" pitchFamily="18" charset="0"/>
                <a:cs typeface="Times New Roman" panose="02020603050405020304" pitchFamily="18" charset="0"/>
              </a:rPr>
              <a:t>db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and other relevant data formats. </a:t>
            </a:r>
          </a:p>
        </p:txBody>
      </p:sp>
    </p:spTree>
    <p:extLst>
      <p:ext uri="{BB962C8B-B14F-4D97-AF65-F5344CB8AC3E}">
        <p14:creationId xmlns:p14="http://schemas.microsoft.com/office/powerpoint/2010/main" val="1476316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3BF5ED-31F1-A62D-33C7-679DB3EA2EBF}"/>
              </a:ext>
            </a:extLst>
          </p:cNvPr>
          <p:cNvSpPr>
            <a:spLocks noGrp="1"/>
          </p:cNvSpPr>
          <p:nvPr>
            <p:ph idx="4294967295"/>
          </p:nvPr>
        </p:nvSpPr>
        <p:spPr>
          <a:xfrm>
            <a:off x="623454" y="369311"/>
            <a:ext cx="8947150" cy="4195762"/>
          </a:xfrm>
        </p:spPr>
        <p:txBody>
          <a:bodyPr/>
          <a:lstStyle/>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3. Extract complete metadata: Recover accurate creation, access, modification, and deletion timestamps, file names, and other essential metadata associated with deleted files. 4. Provide user-friendly interface: Offer an intuitive interface (GUI/CLI) for easily navigate recovered data and generate reports. </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5. Ensure data integrity: Implement robust data validation and verification mechanisms to maintain the integrity of recovered data.</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288117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91535" y="1068675"/>
            <a:ext cx="10716347" cy="5602288"/>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Restoring Deleted Files and Metadata:</a:t>
            </a:r>
            <a:r>
              <a:rPr lang="en-US" sz="1800" dirty="0">
                <a:latin typeface="Times New Roman" panose="02020603050405020304" pitchFamily="18" charset="0"/>
                <a:cs typeface="Times New Roman" panose="02020603050405020304" pitchFamily="18" charset="0"/>
              </a:rPr>
              <a:t> The primary objective is to recover deleted files and their associated metadata. This involves utilizing filesystem-specific tools and techniques to identify and restore files that have been marked as deleted but may still reside on the disk. In XFS, this might involve analyzing </a:t>
            </a:r>
            <a:r>
              <a:rPr lang="en-US" sz="1800" dirty="0" err="1">
                <a:latin typeface="Times New Roman" panose="02020603050405020304" pitchFamily="18" charset="0"/>
                <a:cs typeface="Times New Roman" panose="02020603050405020304" pitchFamily="18" charset="0"/>
              </a:rPr>
              <a:t>inodes</a:t>
            </a:r>
            <a:r>
              <a:rPr lang="en-US" sz="1800" dirty="0">
                <a:latin typeface="Times New Roman" panose="02020603050405020304" pitchFamily="18" charset="0"/>
                <a:cs typeface="Times New Roman" panose="02020603050405020304" pitchFamily="18" charset="0"/>
              </a:rPr>
              <a:t> and the filesystem journal, while in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it could include examining snapshots and leveraging the Copy-On-Write (COW) mechanism.</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 Minimizing Data Loss and Integrity Risks:</a:t>
            </a:r>
            <a:r>
              <a:rPr lang="en-US" sz="1800" dirty="0">
                <a:latin typeface="Times New Roman" panose="02020603050405020304" pitchFamily="18" charset="0"/>
                <a:cs typeface="Times New Roman" panose="02020603050405020304" pitchFamily="18" charset="0"/>
              </a:rPr>
              <a:t> Another critical goal is to minimize further data loss and maintain the integrity of the remaining data. This requires careful handling of the filesystem to avoid overwriting or corrupting existing data. Using read-only mounts and specialized recovery tools helps ensure that the recovery process does not inadvertently damage other data.</a:t>
            </a:r>
            <a:r>
              <a:rPr lang="en-US" sz="1800" b="1"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Providing Detailed Recovery Documentation:</a:t>
            </a:r>
            <a:r>
              <a:rPr lang="en-US" sz="1800" dirty="0">
                <a:latin typeface="Times New Roman" panose="02020603050405020304" pitchFamily="18" charset="0"/>
                <a:cs typeface="Times New Roman" panose="02020603050405020304" pitchFamily="18" charset="0"/>
              </a:rPr>
              <a:t> Comprehensive documentation of the recovery process is essential for understanding the steps taken, tools used, and outcomes achieved. This includes recording the state of the filesystem before and after recovery, any issues encountered, and the extent of data and metadata successfully restored.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62345" y="2381"/>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39436" y="973859"/>
            <a:ext cx="11513127" cy="5780232"/>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compensate for the aforementioned case, a file recovery method using the journal area of the XFS file system has been examined [8]. The recovery of a deleted file is achieved by leveraging the feature that information, such as the size and offset of the deleted file, remains in the journal area of the XFS file system.</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However, it is very difficult to apply because the experimental environment that can affect the file system metadata is not detailed, and the current XFS version v5 is newer than tested. In the case of UFS Explorer, which is a commercial tool, it has been found that it is impossible to recover files less than 1 KB compared to supporting the recovery of files having 3 GB or more [9].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Accordingly, using the advantages of the open-source project, file system forensic researchers have conducted studies to overcome the limitations of TSK. In 2017 and 2018, the data structures of ZFS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were analyzed, and a data extraction tool based on TSK was implemented [12,13].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Both papers proposed a data extraction model based on pool storage, which was also used in this work to extract data. However, the foregoing model did not properly follow the development framework of TSK and only employed certain functions, resulting in insufficient extensibility.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0391" y="0"/>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42900" y="920895"/>
            <a:ext cx="11128664" cy="5375996"/>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Limited Metadata Recovery:</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Metadata Complexity:</a:t>
            </a:r>
            <a:r>
              <a:rPr lang="en-US" sz="1800" dirty="0">
                <a:latin typeface="Times New Roman" panose="02020603050405020304" pitchFamily="18" charset="0"/>
                <a:cs typeface="Times New Roman" panose="02020603050405020304" pitchFamily="18" charset="0"/>
              </a:rPr>
              <a:t> XFS uses a complex data structure for metadata, including </a:t>
            </a:r>
            <a:r>
              <a:rPr lang="en-US" sz="1800" dirty="0" err="1">
                <a:latin typeface="Times New Roman" panose="02020603050405020304" pitchFamily="18" charset="0"/>
                <a:cs typeface="Times New Roman" panose="02020603050405020304" pitchFamily="18" charset="0"/>
              </a:rPr>
              <a:t>inodes</a:t>
            </a:r>
            <a:r>
              <a:rPr lang="en-US" sz="1800" dirty="0">
                <a:latin typeface="Times New Roman" panose="02020603050405020304" pitchFamily="18" charset="0"/>
                <a:cs typeface="Times New Roman" panose="02020603050405020304" pitchFamily="18" charset="0"/>
              </a:rPr>
              <a:t>, allocation groups, and log files. Recovering metadata accurately can be challenging.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Log-Structured Approach:</a:t>
            </a:r>
            <a:r>
              <a:rPr lang="en-US" sz="1800" dirty="0">
                <a:latin typeface="Times New Roman" panose="02020603050405020304" pitchFamily="18" charset="0"/>
                <a:cs typeface="Times New Roman" panose="02020603050405020304" pitchFamily="18" charset="0"/>
              </a:rPr>
              <a:t> XFS maintains a log (journal) of file operations which can be useful for recovery, but if the log is overwritten or corrupted, it complicates the process.</a:t>
            </a:r>
          </a:p>
          <a:p>
            <a:pPr algn="just">
              <a:lnSpc>
                <a:spcPct val="150000"/>
              </a:lnSpc>
            </a:pPr>
            <a:r>
              <a:rPr lang="en-US" sz="1800" b="1" dirty="0">
                <a:latin typeface="Times New Roman" panose="02020603050405020304" pitchFamily="18" charset="0"/>
                <a:cs typeface="Times New Roman" panose="02020603050405020304" pitchFamily="18" charset="0"/>
              </a:rPr>
              <a:t>Complex Snapshot Mechanism:</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Snapshot Management: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supports snapshots, which can complicate recovery. Snapshots might retain deleted files or metadata, but managing and recovering from them can be complex.</a:t>
            </a:r>
          </a:p>
          <a:p>
            <a:pPr algn="just">
              <a:lnSpc>
                <a:spcPct val="150000"/>
              </a:lnSpc>
            </a:pPr>
            <a:r>
              <a:rPr lang="en-US" sz="1800" b="1" dirty="0">
                <a:latin typeface="Times New Roman" panose="02020603050405020304" pitchFamily="18" charset="0"/>
                <a:cs typeface="Times New Roman" panose="02020603050405020304" pitchFamily="18" charset="0"/>
              </a:rPr>
              <a:t>Recovery Success Rate:</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Partial Recovery:</a:t>
            </a:r>
            <a:r>
              <a:rPr lang="en-US" sz="1800" dirty="0">
                <a:latin typeface="Times New Roman" panose="02020603050405020304" pitchFamily="18" charset="0"/>
                <a:cs typeface="Times New Roman" panose="02020603050405020304" pitchFamily="18" charset="0"/>
              </a:rPr>
              <a:t> Depending on how much data has been overwritten or how the filesystem was used after deletion, the recovery might only be partial, leaving gaps or corruption in the restored files.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A16889-F56D-93A1-A960-34F6A9790521}"/>
              </a:ext>
            </a:extLst>
          </p:cNvPr>
          <p:cNvSpPr>
            <a:spLocks noGrp="1"/>
          </p:cNvSpPr>
          <p:nvPr>
            <p:ph idx="4294967295"/>
          </p:nvPr>
        </p:nvSpPr>
        <p:spPr>
          <a:xfrm>
            <a:off x="820882" y="369311"/>
            <a:ext cx="8406246" cy="4233862"/>
          </a:xfrm>
        </p:spPr>
        <p:txBody>
          <a:bodyPr/>
          <a:lstStyle/>
          <a:p>
            <a:pPr algn="just">
              <a:lnSpc>
                <a:spcPct val="150000"/>
              </a:lnSpc>
            </a:pPr>
            <a:r>
              <a:rPr lang="en-US" sz="1800" b="1" dirty="0">
                <a:latin typeface="Times New Roman" panose="02020603050405020304" pitchFamily="18" charset="0"/>
                <a:cs typeface="Times New Roman" panose="02020603050405020304" pitchFamily="18" charset="0"/>
              </a:rPr>
              <a:t>Time and Effort:</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Resource-Intensive:</a:t>
            </a:r>
            <a:r>
              <a:rPr lang="en-US" sz="1800" dirty="0">
                <a:latin typeface="Times New Roman" panose="02020603050405020304" pitchFamily="18" charset="0"/>
                <a:cs typeface="Times New Roman" panose="02020603050405020304" pitchFamily="18" charset="0"/>
              </a:rPr>
              <a:t> Data recovery can be time-consuming and may require significant effort, especially if the filesystem is large or heavily used.</a:t>
            </a:r>
          </a:p>
          <a:p>
            <a:pPr algn="just">
              <a:lnSpc>
                <a:spcPct val="150000"/>
              </a:lnSpc>
            </a:pPr>
            <a:r>
              <a:rPr lang="en-US" sz="1800" b="1" dirty="0">
                <a:latin typeface="Times New Roman" panose="02020603050405020304" pitchFamily="18" charset="0"/>
                <a:cs typeface="Times New Roman" panose="02020603050405020304" pitchFamily="18" charset="0"/>
              </a:rPr>
              <a:t>potential Data Loss:</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Integrity Risks:</a:t>
            </a:r>
            <a:r>
              <a:rPr lang="en-US" sz="1800" dirty="0">
                <a:latin typeface="Times New Roman" panose="02020603050405020304" pitchFamily="18" charset="0"/>
                <a:cs typeface="Times New Roman" panose="02020603050405020304" pitchFamily="18" charset="0"/>
              </a:rPr>
              <a:t> During the recovery process, there is a risk of further data loss or corruption, especially if the recovery tools or methods are not properly used.</a:t>
            </a:r>
          </a:p>
          <a:p>
            <a:endParaRPr lang="en-IN" dirty="0"/>
          </a:p>
        </p:txBody>
      </p:sp>
    </p:spTree>
    <p:extLst>
      <p:ext uri="{BB962C8B-B14F-4D97-AF65-F5344CB8AC3E}">
        <p14:creationId xmlns:p14="http://schemas.microsoft.com/office/powerpoint/2010/main" val="753651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351684"/>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249382" y="1059874"/>
            <a:ext cx="10723418" cy="5652654"/>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file extraction and recovery tools developed for specific versions of file systems may not work normally if the file system version has been updated. This is because the metadata structure employed for file extraction and recovery has been changed by the update. In particular, TSK, a well-known file system forensic tool, does not consider the journal area in the Ext4 file system and has no function for recovering deleted files.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case of the XFS file system, file extraction and recovery are impossible because it is not supported by TSK. This section presents the analysis of the Ext4 file system journal checksum v3 and XFS file system v5 to identify the modified metadata structures and propose a file extraction and recovery framework based on TSK.</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proposed framework is based on TSK, which is well-known to users as opensource digital forensics and is easily extensible. The TSK-based framework architecture for recovering deleted files from an Ext4 file system and extracting files from an XFS file system is shown in Figure 1. The proposed framework operates based on the file extraction and recovery command in TSK (i.e., </a:t>
            </a:r>
            <a:r>
              <a:rPr lang="en-US" sz="1800" dirty="0" err="1">
                <a:latin typeface="Times New Roman" panose="02020603050405020304" pitchFamily="18" charset="0"/>
                <a:cs typeface="Times New Roman" panose="02020603050405020304" pitchFamily="18" charset="0"/>
              </a:rPr>
              <a:t>tsk_recover</a:t>
            </a:r>
            <a:r>
              <a:rPr lang="en-US" sz="1800" dirty="0">
                <a:latin typeface="Times New Roman" panose="02020603050405020304" pitchFamily="18" charset="0"/>
                <a:cs typeface="Times New Roman" panose="02020603050405020304" pitchFamily="18" charset="0"/>
              </a:rPr>
              <a:t>); it does not affect other TSK functions.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509155" y="921760"/>
            <a:ext cx="10785764" cy="5447867"/>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Journaling and Logging:</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Transactional Integrity:</a:t>
            </a:r>
            <a:r>
              <a:rPr lang="en-US" sz="1800" dirty="0">
                <a:latin typeface="Times New Roman" panose="02020603050405020304" pitchFamily="18" charset="0"/>
                <a:cs typeface="Times New Roman" panose="02020603050405020304" pitchFamily="18" charset="0"/>
              </a:rPr>
              <a:t> XFS uses a journaling mechanism that logs changes before they are committed. This can be advantageous for recovery because the journal can provide a record of operations leading up to and beyond the point of deletion, potentially aiding in reconstructing lost files or metadata.</a:t>
            </a:r>
          </a:p>
          <a:p>
            <a:pPr algn="just">
              <a:lnSpc>
                <a:spcPct val="150000"/>
              </a:lnSpc>
            </a:pPr>
            <a:r>
              <a:rPr lang="en-US" sz="1800" b="1" dirty="0">
                <a:latin typeface="Times New Roman" panose="02020603050405020304" pitchFamily="18" charset="0"/>
                <a:cs typeface="Times New Roman" panose="02020603050405020304" pitchFamily="18" charset="0"/>
              </a:rPr>
              <a:t>Snapshot and </a:t>
            </a:r>
            <a:r>
              <a:rPr lang="en-US" sz="1800" b="1" dirty="0" err="1">
                <a:latin typeface="Times New Roman" panose="02020603050405020304" pitchFamily="18" charset="0"/>
                <a:cs typeface="Times New Roman" panose="02020603050405020304" pitchFamily="18" charset="0"/>
              </a:rPr>
              <a:t>Subvolume</a:t>
            </a:r>
            <a:r>
              <a:rPr lang="en-US" sz="1800" b="1" dirty="0">
                <a:latin typeface="Times New Roman" panose="02020603050405020304" pitchFamily="18" charset="0"/>
                <a:cs typeface="Times New Roman" panose="02020603050405020304" pitchFamily="18" charset="0"/>
              </a:rPr>
              <a:t> Features:</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Snapshot Recovery: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supports snapshots, which can retain a consistent view of the filesystem at a particular point in time. This can be advantageous for recovery as snapshots might still contain the deleted files or metadata, allowing for straightforward restoration from a snapshot.</a:t>
            </a:r>
          </a:p>
          <a:p>
            <a:pPr algn="just">
              <a:lnSpc>
                <a:spcPct val="150000"/>
              </a:lnSpc>
            </a:pPr>
            <a:r>
              <a:rPr lang="en-US" sz="1800" b="1" dirty="0">
                <a:latin typeface="Times New Roman" panose="02020603050405020304" pitchFamily="18" charset="0"/>
                <a:cs typeface="Times New Roman" panose="02020603050405020304" pitchFamily="18" charset="0"/>
              </a:rPr>
              <a:t>Advanced Features:</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File System Design:</a:t>
            </a:r>
            <a:r>
              <a:rPr lang="en-US" sz="1800" dirty="0">
                <a:latin typeface="Times New Roman" panose="02020603050405020304" pitchFamily="18" charset="0"/>
                <a:cs typeface="Times New Roman" panose="02020603050405020304" pitchFamily="18" charset="0"/>
              </a:rPr>
              <a:t> Both XFS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offer advanced filesystem features (like journaling in XFS and snapshots in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that can be leveraged during recovery to improve the chances of successfully restoring deleted data.</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193C71-E875-BFD8-8B72-3D919D5AFC7F}"/>
              </a:ext>
            </a:extLst>
          </p:cNvPr>
          <p:cNvSpPr>
            <a:spLocks noGrp="1"/>
          </p:cNvSpPr>
          <p:nvPr>
            <p:ph idx="4294967295"/>
          </p:nvPr>
        </p:nvSpPr>
        <p:spPr>
          <a:xfrm>
            <a:off x="727363" y="353291"/>
            <a:ext cx="8573077" cy="5022273"/>
          </a:xfrm>
        </p:spPr>
        <p:txBody>
          <a:bodyPr/>
          <a:lstStyle/>
          <a:p>
            <a:pPr algn="just">
              <a:lnSpc>
                <a:spcPct val="150000"/>
              </a:lnSpc>
            </a:pPr>
            <a:r>
              <a:rPr lang="en-US" sz="1800" b="1" dirty="0">
                <a:latin typeface="Times New Roman" panose="02020603050405020304" pitchFamily="18" charset="0"/>
                <a:cs typeface="Times New Roman" panose="02020603050405020304" pitchFamily="18" charset="0"/>
              </a:rPr>
              <a:t>Support for Large Volumes:</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Both filesystems are designed to handle large volumes of data efficiently. This scalability can be beneficial when recovering large datasets, as these filesystems are optimized for high performance and large storage capacities.</a:t>
            </a:r>
          </a:p>
          <a:p>
            <a:pPr algn="just">
              <a:lnSpc>
                <a:spcPct val="150000"/>
              </a:lnSpc>
            </a:pPr>
            <a:r>
              <a:rPr lang="en-US" sz="1800" b="1" dirty="0">
                <a:latin typeface="Times New Roman" panose="02020603050405020304" pitchFamily="18" charset="0"/>
                <a:cs typeface="Times New Roman" panose="02020603050405020304" pitchFamily="18" charset="0"/>
              </a:rPr>
              <a:t>Community and Documentation:</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Support Resources:</a:t>
            </a:r>
            <a:r>
              <a:rPr lang="en-US" sz="1800" dirty="0">
                <a:latin typeface="Times New Roman" panose="02020603050405020304" pitchFamily="18" charset="0"/>
                <a:cs typeface="Times New Roman" panose="02020603050405020304" pitchFamily="18" charset="0"/>
              </a:rPr>
              <a:t> Both XFS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have substantial community support and documentation, which can provide valuable resources and guidance for recovery efforts.</a:t>
            </a:r>
          </a:p>
          <a:p>
            <a:endParaRPr lang="en-IN" dirty="0"/>
          </a:p>
        </p:txBody>
      </p:sp>
    </p:spTree>
    <p:extLst>
      <p:ext uri="{BB962C8B-B14F-4D97-AF65-F5344CB8AC3E}">
        <p14:creationId xmlns:p14="http://schemas.microsoft.com/office/powerpoint/2010/main" val="3147729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6429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80555" y="1070263"/>
            <a:ext cx="11367654" cy="5577971"/>
          </a:xfrm>
        </p:spPr>
        <p:txBody>
          <a:bodyPr>
            <a:normAutofit fontScale="77500" lnSpcReduction="20000"/>
          </a:bodyPr>
          <a:lstStyle/>
          <a:p>
            <a:pPr algn="just">
              <a:lnSpc>
                <a:spcPct val="150000"/>
              </a:lnSpc>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Linux file system is used in various operating systems, such as Debian, Red Hat, and Fedora, and uses Ext as the default file system. In addition, most Android smartphones and Internet of Things devices (e.g., artificial intelligence speakers) use Ext as the basic file system [1–3]. </a:t>
            </a:r>
          </a:p>
          <a:p>
            <a:pPr algn="just">
              <a:lnSpc>
                <a:spcPct val="150000"/>
              </a:lnSpc>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Recently, Linux file systems, such as XFS, the Open Zettabyte file system (</a:t>
            </a:r>
            <a:r>
              <a:rPr lang="en-US" sz="2300" dirty="0" err="1">
                <a:latin typeface="Times New Roman" panose="02020603050405020304" pitchFamily="18" charset="0"/>
                <a:cs typeface="Times New Roman" panose="02020603050405020304" pitchFamily="18" charset="0"/>
              </a:rPr>
              <a:t>OpenZFS</a:t>
            </a:r>
            <a:r>
              <a:rPr lang="en-US" sz="2300" dirty="0">
                <a:latin typeface="Times New Roman" panose="02020603050405020304" pitchFamily="18" charset="0"/>
                <a:cs typeface="Times New Roman" panose="02020603050405020304" pitchFamily="18" charset="0"/>
              </a:rPr>
              <a:t>), and </a:t>
            </a:r>
            <a:r>
              <a:rPr lang="en-US" sz="2300" dirty="0" err="1">
                <a:latin typeface="Times New Roman" panose="02020603050405020304" pitchFamily="18" charset="0"/>
                <a:cs typeface="Times New Roman" panose="02020603050405020304" pitchFamily="18" charset="0"/>
              </a:rPr>
              <a:t>Btrfs</a:t>
            </a:r>
            <a:r>
              <a:rPr lang="en-US" sz="2300" dirty="0">
                <a:latin typeface="Times New Roman" panose="02020603050405020304" pitchFamily="18" charset="0"/>
                <a:cs typeface="Times New Roman" panose="02020603050405020304" pitchFamily="18" charset="0"/>
              </a:rPr>
              <a:t>, have been released for large files and with improved processing speed and scalability. Red Hat 7.0, BUFFALO’s NAS products, and Samsung </a:t>
            </a:r>
            <a:r>
              <a:rPr lang="en-US" sz="2300" dirty="0" err="1">
                <a:latin typeface="Times New Roman" panose="02020603050405020304" pitchFamily="18" charset="0"/>
                <a:cs typeface="Times New Roman" panose="02020603050405020304" pitchFamily="18" charset="0"/>
              </a:rPr>
              <a:t>Techwin’s</a:t>
            </a:r>
            <a:r>
              <a:rPr lang="en-US" sz="2300" dirty="0">
                <a:latin typeface="Times New Roman" panose="02020603050405020304" pitchFamily="18" charset="0"/>
                <a:cs typeface="Times New Roman" panose="02020603050405020304" pitchFamily="18" charset="0"/>
              </a:rPr>
              <a:t> CCTV products use XFS as the default file system.</a:t>
            </a:r>
          </a:p>
          <a:p>
            <a:pPr algn="just">
              <a:lnSpc>
                <a:spcPct val="150000"/>
              </a:lnSpc>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 The user and system information, usage traces, files, etc., are generally stored in the file system, and data may be deleted due to unexpected errors, accidents, or anti-forensics. The deleted data in the file system may have significant value from the point of view of digital forensics; hence, the method of extracting and recovering files stored in the file system has been actively studied. </a:t>
            </a:r>
          </a:p>
          <a:p>
            <a:pPr algn="just">
              <a:lnSpc>
                <a:spcPct val="150000"/>
              </a:lnSpc>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In some studies, a file extraction and recovery method based on the open metadata of the Ext2/3 file system [4] and a deleted file recovery method based on the journal area of the Ext4 file system [5,6] have been suggested. Moreover, studies on the metadata analysis of the XFS file system and the recovery method of deleted files have been implemented [7–9].</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76646" y="341312"/>
            <a:ext cx="10193482" cy="61753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Most of the studies on file extraction and recovery methods for file systems are performed based on metadata and journal areas; hence, an accurate analysis of the structure of the file system is required. Due to the file system characteristics, the structure of the file system may change due to periodic version updates for security and stability.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Accordingly, metadata and journal structure analysis for each version of the file system must be performed. Based on existing research on file systems, commercial tools and open sources that can be used in an actual investigation have been developed.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TSK [10,11], an opensource tool developed in 2005, provides metadata-based extraction and recovery of file systems.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31173" y="-31751"/>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03663" y="1272165"/>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XFS Recovery Tools</a:t>
            </a:r>
          </a:p>
          <a:p>
            <a:pPr algn="just">
              <a:lnSpc>
                <a:spcPct val="150000"/>
              </a:lnSpc>
              <a:buFont typeface="Arial" panose="020B0604020202020204" pitchFamily="34" charset="0"/>
              <a:buChar char="•"/>
            </a:pPr>
            <a:r>
              <a:rPr lang="en-IN" sz="2800" b="1" dirty="0" err="1">
                <a:latin typeface="Times New Roman" panose="02020603050405020304" pitchFamily="18" charset="0"/>
                <a:cs typeface="Times New Roman" panose="02020603050405020304" pitchFamily="18" charset="0"/>
              </a:rPr>
              <a:t>Btrfs</a:t>
            </a:r>
            <a:r>
              <a:rPr lang="en-IN" sz="2800" b="1" dirty="0">
                <a:latin typeface="Times New Roman" panose="02020603050405020304" pitchFamily="18" charset="0"/>
                <a:cs typeface="Times New Roman" panose="02020603050405020304" pitchFamily="18" charset="0"/>
              </a:rPr>
              <a:t> Recovery Tools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Journaling and Log Files</a:t>
            </a:r>
          </a:p>
          <a:p>
            <a:pPr>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Checksums and Error Detection</a:t>
            </a:r>
            <a:endParaRPr lang="en-US"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r>
              <a:rPr lang="en-IN" sz="4000" b="1" dirty="0">
                <a:latin typeface="Times New Roman" panose="02020603050405020304" pitchFamily="18" charset="0"/>
                <a:cs typeface="Times New Roman" panose="02020603050405020304" pitchFamily="18" charset="0"/>
              </a:rPr>
              <a:t>XFS Recovery Tools</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03925" y="948316"/>
            <a:ext cx="9711675" cy="5307012"/>
          </a:xfrm>
        </p:spPr>
        <p:txBody>
          <a:bodyPr>
            <a:normAutofit/>
          </a:bodyPr>
          <a:lstStyle/>
          <a:p>
            <a:pPr algn="just">
              <a:lnSpc>
                <a:spcPct val="200000"/>
              </a:lnSpc>
              <a:buFont typeface="Arial" panose="020B0604020202020204" pitchFamily="34" charset="0"/>
              <a:buChar char="•"/>
            </a:pPr>
            <a:r>
              <a:rPr lang="en-US" sz="1800" b="1" dirty="0" err="1">
                <a:latin typeface="Times New Roman" panose="02020603050405020304" pitchFamily="18" charset="0"/>
                <a:cs typeface="Times New Roman" panose="02020603050405020304" pitchFamily="18" charset="0"/>
              </a:rPr>
              <a:t>xfs_repair</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This tool is used to repair XFS filesystems and can help recover data by fixing inconsistencies in the filesystem's metadata. It scans the filesystem for errors and attempts to correct them, potentially recovering deleted files if their metadata is still intact..</a:t>
            </a:r>
          </a:p>
          <a:p>
            <a:pPr algn="just">
              <a:lnSpc>
                <a:spcPct val="200000"/>
              </a:lnSpc>
              <a:buFont typeface="Arial" panose="020B0604020202020204" pitchFamily="34" charset="0"/>
              <a:buChar char="•"/>
            </a:pPr>
            <a:r>
              <a:rPr lang="en-US" sz="1800" b="1" dirty="0" err="1">
                <a:latin typeface="Times New Roman" panose="02020603050405020304" pitchFamily="18" charset="0"/>
                <a:cs typeface="Times New Roman" panose="02020603050405020304" pitchFamily="18" charset="0"/>
              </a:rPr>
              <a:t>xfs_undelete</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Although not included by default in all distributions, </a:t>
            </a:r>
            <a:r>
              <a:rPr lang="en-US" sz="1800" dirty="0" err="1">
                <a:latin typeface="Times New Roman" panose="02020603050405020304" pitchFamily="18" charset="0"/>
                <a:cs typeface="Times New Roman" panose="02020603050405020304" pitchFamily="18" charset="0"/>
              </a:rPr>
              <a:t>xfs_undelete</a:t>
            </a:r>
            <a:r>
              <a:rPr lang="en-US" sz="1800" dirty="0">
                <a:latin typeface="Times New Roman" panose="02020603050405020304" pitchFamily="18" charset="0"/>
                <a:cs typeface="Times New Roman" panose="02020603050405020304" pitchFamily="18" charset="0"/>
              </a:rPr>
              <a:t> is a specialized tool designed to recover deleted files from XFS filesystems. It works by scanning for deleted </a:t>
            </a:r>
            <a:r>
              <a:rPr lang="en-US" sz="1800" dirty="0" err="1">
                <a:latin typeface="Times New Roman" panose="02020603050405020304" pitchFamily="18" charset="0"/>
                <a:cs typeface="Times New Roman" panose="02020603050405020304" pitchFamily="18" charset="0"/>
              </a:rPr>
              <a:t>inodes</a:t>
            </a:r>
            <a:r>
              <a:rPr lang="en-US" sz="1800" dirty="0">
                <a:latin typeface="Times New Roman" panose="02020603050405020304" pitchFamily="18" charset="0"/>
                <a:cs typeface="Times New Roman" panose="02020603050405020304" pitchFamily="18" charset="0"/>
              </a:rPr>
              <a:t> and attempting to reconstruct files from them</a:t>
            </a:r>
            <a:r>
              <a:rPr lang="en-US" dirty="0"/>
              <a:t>.</a:t>
            </a:r>
            <a:endParaRPr lang="en-IN" dirty="0"/>
          </a:p>
        </p:txBody>
      </p:sp>
    </p:spTree>
    <p:extLst>
      <p:ext uri="{BB962C8B-B14F-4D97-AF65-F5344CB8AC3E}">
        <p14:creationId xmlns:p14="http://schemas.microsoft.com/office/powerpoint/2010/main" val="2015973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r>
              <a:rPr lang="en-IN" sz="4000" b="1" dirty="0" err="1">
                <a:latin typeface="Times New Roman" panose="02020603050405020304" pitchFamily="18" charset="0"/>
                <a:cs typeface="Times New Roman" panose="02020603050405020304" pitchFamily="18" charset="0"/>
              </a:rPr>
              <a:t>Btrfs</a:t>
            </a:r>
            <a:r>
              <a:rPr lang="en-IN" sz="4000" b="1" dirty="0">
                <a:latin typeface="Times New Roman" panose="02020603050405020304" pitchFamily="18" charset="0"/>
                <a:cs typeface="Times New Roman" panose="02020603050405020304" pitchFamily="18" charset="0"/>
              </a:rPr>
              <a:t> Recovery Tools</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543070" y="767773"/>
            <a:ext cx="8808748" cy="5622636"/>
          </a:xfrm>
        </p:spPr>
        <p:txBody>
          <a:bodyPr>
            <a:normAutofit/>
          </a:bodyPr>
          <a:lstStyle/>
          <a:p>
            <a:pPr algn="just">
              <a:lnSpc>
                <a:spcPct val="200000"/>
              </a:lnSpc>
              <a:buFont typeface="Arial" panose="020B0604020202020204" pitchFamily="34" charset="0"/>
              <a:buChar char="•"/>
            </a:pPr>
            <a:r>
              <a:rPr lang="en-US" sz="1800" b="1" dirty="0" err="1">
                <a:latin typeface="Times New Roman" panose="02020603050405020304" pitchFamily="18" charset="0"/>
                <a:cs typeface="Times New Roman" panose="02020603050405020304" pitchFamily="18" charset="0"/>
              </a:rPr>
              <a:t>btrfs</a:t>
            </a:r>
            <a:r>
              <a:rPr lang="en-US" sz="1800" b="1" dirty="0">
                <a:latin typeface="Times New Roman" panose="02020603050405020304" pitchFamily="18" charset="0"/>
                <a:cs typeface="Times New Roman" panose="02020603050405020304" pitchFamily="18" charset="0"/>
              </a:rPr>
              <a:t> restore: </a:t>
            </a:r>
            <a:r>
              <a:rPr lang="en-US" sz="1800" dirty="0">
                <a:latin typeface="Times New Roman" panose="02020603050405020304" pitchFamily="18" charset="0"/>
                <a:cs typeface="Times New Roman" panose="02020603050405020304" pitchFamily="18" charset="0"/>
              </a:rPr>
              <a:t>This command-line utility allows for the restoration of files from a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filesystem image. It can be used to recover deleted files and metadata from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volumes by scanning the filesystem for lost data.</a:t>
            </a:r>
          </a:p>
          <a:p>
            <a:pPr algn="just">
              <a:lnSpc>
                <a:spcPct val="200000"/>
              </a:lnSpc>
              <a:buFont typeface="Arial" panose="020B0604020202020204" pitchFamily="34" charset="0"/>
              <a:buChar char="•"/>
            </a:pPr>
            <a:r>
              <a:rPr lang="en-US" sz="1800" b="1" dirty="0" err="1">
                <a:latin typeface="Times New Roman" panose="02020603050405020304" pitchFamily="18" charset="0"/>
                <a:cs typeface="Times New Roman" panose="02020603050405020304" pitchFamily="18" charset="0"/>
              </a:rPr>
              <a:t>btrfs</a:t>
            </a:r>
            <a:r>
              <a:rPr lang="en-US" sz="1800" b="1" dirty="0">
                <a:latin typeface="Times New Roman" panose="02020603050405020304" pitchFamily="18" charset="0"/>
                <a:cs typeface="Times New Roman" panose="02020603050405020304" pitchFamily="18" charset="0"/>
              </a:rPr>
              <a:t> rescue: </a:t>
            </a:r>
            <a:r>
              <a:rPr lang="en-US" sz="1800" dirty="0">
                <a:latin typeface="Times New Roman" panose="02020603050405020304" pitchFamily="18" charset="0"/>
                <a:cs typeface="Times New Roman" panose="02020603050405020304" pitchFamily="18" charset="0"/>
              </a:rPr>
              <a:t>This set of tools includes commands like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rescue chunk-recover and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rescue zero-log to assist with recovering data from damaged or corrupted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filesystems.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37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61059" y="54914"/>
            <a:ext cx="10058400" cy="1449388"/>
          </a:xfrm>
        </p:spPr>
        <p:txBody>
          <a:bodyPr/>
          <a:lstStyle/>
          <a:p>
            <a:r>
              <a:rPr lang="en-IN" sz="4000" b="1" dirty="0">
                <a:latin typeface="Times New Roman" panose="02020603050405020304" pitchFamily="18" charset="0"/>
                <a:cs typeface="Times New Roman" panose="02020603050405020304" pitchFamily="18" charset="0"/>
              </a:rPr>
              <a:t>Journaling and Log Files</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581891" y="523081"/>
            <a:ext cx="9216736" cy="5022705"/>
          </a:xfrm>
        </p:spPr>
        <p:txBody>
          <a:bodyPr>
            <a:normAutofit/>
          </a:bodyPr>
          <a:lstStyle/>
          <a:p>
            <a:pPr marL="0" indent="0" algn="just">
              <a:lnSpc>
                <a:spcPct val="200000"/>
              </a:lnSpc>
              <a:buNone/>
            </a:pPr>
            <a:endParaRPr lang="en-US" sz="1800"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Log Recovery:</a:t>
            </a:r>
            <a:r>
              <a:rPr lang="en-US" sz="1800" dirty="0">
                <a:latin typeface="Times New Roman" panose="02020603050405020304" pitchFamily="18" charset="0"/>
                <a:cs typeface="Times New Roman" panose="02020603050405020304" pitchFamily="18" charset="0"/>
              </a:rPr>
              <a:t> XFS maintains a log of filesystem changes, which can be crucial for recovery. The log can sometimes be used to restore recent changes or reconstruct deleted metadata. Tools that interact with the XFS log can sometimes recover recently deleted files if the log has not been overwritten.</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145473"/>
            <a:ext cx="10058400" cy="1449388"/>
          </a:xfrm>
        </p:spPr>
        <p:txBody>
          <a:bodyPr/>
          <a:lstStyle/>
          <a:p>
            <a:r>
              <a:rPr lang="en-US" sz="4000" b="1" dirty="0">
                <a:latin typeface="Times New Roman" panose="02020603050405020304" pitchFamily="18" charset="0"/>
                <a:cs typeface="Times New Roman" panose="02020603050405020304" pitchFamily="18" charset="0"/>
              </a:rPr>
              <a:t>Checksums and Error Detection</a:t>
            </a:r>
            <a:br>
              <a:rPr lang="en-US"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696191" y="724694"/>
            <a:ext cx="9164782" cy="4648055"/>
          </a:xfrm>
        </p:spPr>
        <p:txBody>
          <a:bodyPr>
            <a:normAutofit/>
          </a:bodyPr>
          <a:lstStyle/>
          <a:p>
            <a:pPr marL="0" indent="0">
              <a:buNone/>
            </a:pPr>
            <a:endParaRPr lang="en-US" dirty="0"/>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Checksum Verification: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uses checksums for data and metadata, which helps in detecting and repairing data corruption. While not a recovery module per se, checksum information can aid in verifying the integrity of recovered files and metadata.</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31173"/>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945573" y="1015423"/>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03909" y="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748146" y="932440"/>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51955"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89709" y="1046451"/>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72736" y="5476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06582" y="1092200"/>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87036" y="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88473" y="583768"/>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218209" y="20782"/>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217122" y="91194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243840" y="1036320"/>
            <a:ext cx="11399520" cy="531368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File systems are constantly updated, and major metadata changes that are implemented can affect the success or failure of digital forensic investigations. Accordingly, a technique for analyzing the metadata change in the Ext4 and XFS file systems according to this necessity was proposed, and a TSK-based framework was developed. In addition, we compared its recovery rate and accuracy with those of existing commercial tools and verified that it was more effective.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particular, by applying the file extraction method of the XFS file system to the proposed framework, it was proven that unsupported file systems can be extended. As such, it was confirmed that it can be helpful in file system forensic investigations by presenting a file extraction and recovery methodology through metadata analysis of the file system before and after data deletion. Therefore, in future research, forensic research targeting the file system environment applied to actual CCTV and servers, and metadata analysis and recovery methodologies for </a:t>
            </a:r>
            <a:r>
              <a:rPr lang="en-US" sz="1800" dirty="0" err="1">
                <a:latin typeface="Times New Roman" panose="02020603050405020304" pitchFamily="18" charset="0"/>
                <a:cs typeface="Times New Roman" panose="02020603050405020304" pitchFamily="18" charset="0"/>
              </a:rPr>
              <a:t>Btrfs</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OpenZFS</a:t>
            </a:r>
            <a:r>
              <a:rPr lang="en-US" sz="1800" dirty="0">
                <a:latin typeface="Times New Roman" panose="02020603050405020304" pitchFamily="18" charset="0"/>
                <a:cs typeface="Times New Roman" panose="02020603050405020304" pitchFamily="18" charset="0"/>
              </a:rPr>
              <a:t>, should be performed.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addition, research on a TSK-based integrated file system forensic framework that can be used by real investigators should be considered.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81</TotalTime>
  <Words>3079</Words>
  <Application>Microsoft Office PowerPoint</Application>
  <PresentationFormat>Widescreen</PresentationFormat>
  <Paragraphs>98</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Century Gothic</vt:lpstr>
      <vt:lpstr>Times New Roman</vt:lpstr>
      <vt:lpstr>Wingdings 3</vt:lpstr>
      <vt:lpstr>Ion</vt:lpstr>
      <vt:lpstr>PowerPoint Presentation</vt:lpstr>
      <vt:lpstr>Abstract</vt:lpstr>
      <vt:lpstr>PowerPoint Presentation</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XFS Recovery Tools  </vt:lpstr>
      <vt:lpstr>Btrfs Recovery Tools  </vt:lpstr>
      <vt:lpstr>Journaling and Log Files  </vt:lpstr>
      <vt:lpstr>Checksums and Error Detection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39</cp:revision>
  <dcterms:created xsi:type="dcterms:W3CDTF">2024-08-14T12:13:16Z</dcterms:created>
  <dcterms:modified xsi:type="dcterms:W3CDTF">2024-08-26T16:52:53Z</dcterms:modified>
</cp:coreProperties>
</file>