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4244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22875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79471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71974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02336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89998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17080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43565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86003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1617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08310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123334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90701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768053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79423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385795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86717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582593283"/>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732810" y="2682711"/>
            <a:ext cx="5953991" cy="954107"/>
          </a:xfrm>
          <a:prstGeom prst="rect">
            <a:avLst/>
          </a:prstGeom>
          <a:noFill/>
        </p:spPr>
        <p:txBody>
          <a:bodyPr wrap="square">
            <a:spAutoFit/>
          </a:bodyPr>
          <a:lstStyle/>
          <a:p>
            <a:pPr algn="just"/>
            <a:r>
              <a:rPr lang="en-US" sz="2800" dirty="0"/>
              <a:t>Improving open source software security using Fuzzing</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83127" y="11112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16044" y="1021053"/>
            <a:ext cx="11115676" cy="583694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Fuzzing is an automated process of identifying software vulnerabilities by supplying unexpected and faulty inputs to the software. The main aim of fuzzing is to identify the crucial edge cases where a software might fail. Therefore, fuzzing provides a crucial insight into the stability and security of the software. The process of fuzzing can be divided into following broad steps – 1. Identification of Target Function(s) – Target function(s) are typically those functions that act as entry points for processing input data.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They use various APIs to perform operation on the input data. 2. Developing harness – Harnesses are small code stubs whose sole purpose is to invoke the target function by using mutated data inputs. A harness bridges the gap between how the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generates input and how the target application receives and processes the input. 3. Fuzzing - In this step, a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is used to generate numerous data inputs which are then passed to the target function using the harness.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checks whether the application crashes by processing a certain input. If a crash occurs, then it saves the input and the memory state of the crash to file for later analysis. Description: Fuzzing has proven its effectiveness in discovering thousands of vulnerabilities in file-processing and stateless applications.</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DDBB78-4BDA-1357-856B-20ADB46007A5}"/>
              </a:ext>
            </a:extLst>
          </p:cNvPr>
          <p:cNvSpPr>
            <a:spLocks noGrp="1"/>
          </p:cNvSpPr>
          <p:nvPr>
            <p:ph idx="4294967295"/>
          </p:nvPr>
        </p:nvSpPr>
        <p:spPr>
          <a:xfrm>
            <a:off x="166253" y="945573"/>
            <a:ext cx="11689773" cy="591242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fuzzing, and automated testing in general, designing test oracles is crucial. In this challenge the team is supposed to fuzz an open source software namely the Windows variant of Sumatra PDF Reader software (version 3.5.2 or later). Sumatra PDF Reader is a very popular open source and widely used PDF viewing software. </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challenge, teams are required to develop a working harness for fuzzing of the latest version (version 3.5.2 or later) of Windows Sumatra PDF Reader software solution, fuzzed on any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of their choice. The submission will be evaluated on the following criteria – 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Target functions identified 2. Live demonstration of fuzzing harness developed 3. Code Coverage achieved 4. Technical report submitted by the team. Expected Solution: Each team must provide a fuzzing harness that is capable of fuzzing the windows software solution of the Sumatra PDF Reader (version 3.5.2 or later).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fuzzing harness must identify target functions and supply appropriate arguments for the invocation of such functions. The fuzzing harness will be run using a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(preferably </a:t>
            </a:r>
            <a:r>
              <a:rPr lang="en-US" sz="1800" dirty="0" err="1">
                <a:latin typeface="Times New Roman" panose="02020603050405020304" pitchFamily="18" charset="0"/>
                <a:cs typeface="Times New Roman" panose="02020603050405020304" pitchFamily="18" charset="0"/>
              </a:rPr>
              <a:t>WinAFL</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Each team must submit a working harness along with a technical report stating – 1. Reversing steps undertaken 2. Target functions identified 3. Dependencies identified.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8067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90344"/>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01336" y="1091044"/>
            <a:ext cx="10525990" cy="535131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purpose of this research was to increase effectiveness of the fuzzing technique in general, regardless of the specific solutions. Thus, we did not develop our own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but focused on flexibility of our tools by making them easy to use with any </a:t>
            </a:r>
            <a:r>
              <a:rPr lang="en-US" sz="1800" dirty="0" err="1">
                <a:latin typeface="Times New Roman" panose="02020603050405020304" pitchFamily="18" charset="0"/>
                <a:cs typeface="Times New Roman" panose="02020603050405020304" pitchFamily="18" charset="0"/>
              </a:rPr>
              <a:t>fuzzers</a:t>
            </a:r>
            <a:r>
              <a:rPr lang="en-US" sz="1800"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Thus we did not try to improve test cases generation or mutation to find more bugs but we try to make fuzzing campaign more efficient in terms of time costs required to detect bugs in software. The contributions of this paper are the following: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1. We adapted a set of source code complexity metrics to perform fuzzing effectiveness evaluation by estimating complexity of executable code.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2. We conducted the comparative experimental evaluation of proposed metrics and identified the most appropriate ones to detect bugs in executable code.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3. We implemented a set of tools for executable code complexity evaluation and executable trace analysis. In addition, we also made our tools and experimental results accessible for everyone in support of open science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93518" y="111125"/>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76645" y="1223241"/>
            <a:ext cx="12015355" cy="5406159"/>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 evaluating existing solutions for enhancing smart contract security, it becomes evident that a multifaceted approach is essential. Traditional tools like symbolic execution, static analysis, and formal verification provide a solid foundation for identifying vulnerabilities, as shown in Table II.</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However, integrating multi-agent deep reinforcement learning (DRL) solutions offers a more dynamic and adaptive strategy. A. Effectiveness in Detecting Vulnerabilities 1) Symbolic execution tools: </a:t>
            </a:r>
            <a:r>
              <a:rPr lang="en-US" sz="1800" dirty="0" err="1">
                <a:latin typeface="Times New Roman" panose="02020603050405020304" pitchFamily="18" charset="0"/>
                <a:cs typeface="Times New Roman" panose="02020603050405020304" pitchFamily="18" charset="0"/>
              </a:rPr>
              <a:t>Oyente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Maian</a:t>
            </a:r>
            <a:r>
              <a:rPr lang="en-US" sz="1800" dirty="0">
                <a:latin typeface="Times New Roman" panose="02020603050405020304" pitchFamily="18" charset="0"/>
                <a:cs typeface="Times New Roman" panose="02020603050405020304" pitchFamily="18" charset="0"/>
              </a:rPr>
              <a:t>, Manticore, </a:t>
            </a:r>
            <a:r>
              <a:rPr lang="en-US" sz="1800" dirty="0" err="1">
                <a:latin typeface="Times New Roman" panose="02020603050405020304" pitchFamily="18" charset="0"/>
                <a:cs typeface="Times New Roman" panose="02020603050405020304" pitchFamily="18" charset="0"/>
              </a:rPr>
              <a:t>Mythril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Solythesis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SymbolicExec</a:t>
            </a:r>
            <a:r>
              <a:rPr lang="en-US" sz="1800" dirty="0">
                <a:latin typeface="Times New Roman" panose="02020603050405020304" pitchFamily="18" charset="0"/>
                <a:cs typeface="Times New Roman" panose="02020603050405020304" pitchFamily="18" charset="0"/>
              </a:rPr>
              <a:t>: These tools are effective in detecting vulnerabilities related to control flow, arithmetic issues, and reentrancy attacks. They use symbolic execution to explore different execution paths and identify potential security flaws.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their effectiveness may be limited by path explosion and false positives. plosion and false positives. 2) Static analysis tools: </a:t>
            </a:r>
            <a:r>
              <a:rPr lang="en-US" sz="1800" dirty="0" err="1">
                <a:latin typeface="Times New Roman" panose="02020603050405020304" pitchFamily="18" charset="0"/>
                <a:cs typeface="Times New Roman" panose="02020603050405020304" pitchFamily="18" charset="0"/>
              </a:rPr>
              <a:t>Solgraph</a:t>
            </a:r>
            <a:r>
              <a:rPr lang="en-US" sz="1800" dirty="0">
                <a:latin typeface="Times New Roman" panose="02020603050405020304" pitchFamily="18" charset="0"/>
                <a:cs typeface="Times New Roman" panose="02020603050405020304" pitchFamily="18" charset="0"/>
              </a:rPr>
              <a:t>, Osiris, </a:t>
            </a:r>
            <a:r>
              <a:rPr lang="en-US" sz="1800" dirty="0" err="1">
                <a:latin typeface="Times New Roman" panose="02020603050405020304" pitchFamily="18" charset="0"/>
                <a:cs typeface="Times New Roman" panose="02020603050405020304" pitchFamily="18" charset="0"/>
              </a:rPr>
              <a:t>Securify</a:t>
            </a:r>
            <a:r>
              <a:rPr lang="en-US" sz="1800" dirty="0">
                <a:latin typeface="Times New Roman" panose="02020603050405020304" pitchFamily="18" charset="0"/>
                <a:cs typeface="Times New Roman" panose="02020603050405020304" pitchFamily="18" charset="0"/>
              </a:rPr>
              <a:t>, SmartCheck, Vandal, Slither, </a:t>
            </a:r>
            <a:r>
              <a:rPr lang="en-US" sz="1800" dirty="0" err="1">
                <a:latin typeface="Times New Roman" panose="02020603050405020304" pitchFamily="18" charset="0"/>
                <a:cs typeface="Times New Roman" panose="02020603050405020304" pitchFamily="18" charset="0"/>
              </a:rPr>
              <a:t>SolidityCheck</a:t>
            </a:r>
            <a:r>
              <a:rPr lang="en-US" sz="1800" dirty="0">
                <a:latin typeface="Times New Roman" panose="02020603050405020304" pitchFamily="18" charset="0"/>
                <a:cs typeface="Times New Roman" panose="02020603050405020304" pitchFamily="18" charset="0"/>
              </a:rPr>
              <a:t>, Solstice, </a:t>
            </a:r>
            <a:r>
              <a:rPr lang="en-US" sz="1800" dirty="0" err="1">
                <a:latin typeface="Times New Roman" panose="02020603050405020304" pitchFamily="18" charset="0"/>
                <a:cs typeface="Times New Roman" panose="02020603050405020304" pitchFamily="18" charset="0"/>
              </a:rPr>
              <a:t>Securify</a:t>
            </a:r>
            <a:r>
              <a:rPr lang="en-US" sz="1800" dirty="0">
                <a:latin typeface="Times New Roman" panose="02020603050405020304" pitchFamily="18" charset="0"/>
                <a:cs typeface="Times New Roman" panose="02020603050405020304" pitchFamily="18" charset="0"/>
              </a:rPr>
              <a:t> v2, SIF, </a:t>
            </a:r>
            <a:r>
              <a:rPr lang="en-US" sz="1800" dirty="0" err="1">
                <a:latin typeface="Times New Roman" panose="02020603050405020304" pitchFamily="18" charset="0"/>
                <a:cs typeface="Times New Roman" panose="02020603050405020304" pitchFamily="18" charset="0"/>
              </a:rPr>
              <a:t>SmartAnvil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SolCheck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SCAnalysisTools</a:t>
            </a:r>
            <a:r>
              <a:rPr lang="en-US" sz="1800" dirty="0">
                <a:latin typeface="Times New Roman" panose="02020603050405020304" pitchFamily="18" charset="0"/>
                <a:cs typeface="Times New Roman" panose="02020603050405020304" pitchFamily="18" charset="0"/>
              </a:rPr>
              <a:t>: These tools analyze the source code without executing it and are effective in identifying common vulnerabilities such as reentrancy, integer overflow, and unchecked calls.</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They are generally faster than symbolic execution tools but may suffer from false positives and negatives.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0"/>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39508" y="1201449"/>
            <a:ext cx="10560555" cy="5438342"/>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Scope of Detection</a:t>
            </a:r>
            <a:r>
              <a:rPr lang="en-US" sz="1800" dirty="0">
                <a:latin typeface="Times New Roman" panose="02020603050405020304" pitchFamily="18" charset="0"/>
                <a:cs typeface="Times New Roman" panose="02020603050405020304" pitchFamily="18" charset="0"/>
              </a:rPr>
              <a:t>: Fuzzing may not cover all possible execution paths or input scenarios, particularly those that are rare or complex. It might miss vulnerabilities that only manifest under very specific conditions.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Intensive</a:t>
            </a:r>
            <a:r>
              <a:rPr lang="en-US" sz="1800" dirty="0">
                <a:latin typeface="Times New Roman" panose="02020603050405020304" pitchFamily="18" charset="0"/>
                <a:cs typeface="Times New Roman" panose="02020603050405020304" pitchFamily="18" charset="0"/>
              </a:rPr>
              <a:t>: Effective fuzzing can require significant computational resources, including powerful hardware and substantial time. This can be a limitation for projects with limited budgets or for large-scale software systems.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Positives and Negatives</a:t>
            </a:r>
            <a:r>
              <a:rPr lang="en-US" sz="1800" dirty="0">
                <a:latin typeface="Times New Roman" panose="02020603050405020304" pitchFamily="18" charset="0"/>
                <a:cs typeface="Times New Roman" panose="02020603050405020304" pitchFamily="18" charset="0"/>
              </a:rPr>
              <a:t>: Fuzzing can generate a lot of noise in the form of false positives (incorrectly identifying a vulnerability) and false negatives (failing to identify a real vulnerability). This can lead to additional work in analyzing and verifying the results.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 Configuration</a:t>
            </a:r>
            <a:r>
              <a:rPr lang="en-US" sz="1800" dirty="0">
                <a:latin typeface="Times New Roman" panose="02020603050405020304" pitchFamily="18" charset="0"/>
                <a:cs typeface="Times New Roman" panose="02020603050405020304" pitchFamily="18" charset="0"/>
              </a:rPr>
              <a:t>: Setting up a fuzzing environment can be complex and require a deep understanding of the software being tested. Misconfiguration can lead to incomplete testing or inefficient use of resources.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391" y="18256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55864" y="1122795"/>
            <a:ext cx="11523517" cy="5735205"/>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Today researchers often use several basic criteria for effectiveness evaluation: the number of errors found, the number of executed instructions, basic blocks or </a:t>
            </a:r>
            <a:r>
              <a:rPr lang="en-US" sz="1800" dirty="0" err="1">
                <a:latin typeface="Times New Roman" panose="02020603050405020304" pitchFamily="18" charset="0"/>
                <a:cs typeface="Times New Roman" panose="02020603050405020304" pitchFamily="18" charset="0"/>
              </a:rPr>
              <a:t>syscalls</a:t>
            </a:r>
            <a:r>
              <a:rPr lang="en-US" sz="1800" dirty="0">
                <a:latin typeface="Times New Roman" panose="02020603050405020304" pitchFamily="18" charset="0"/>
                <a:cs typeface="Times New Roman" panose="02020603050405020304" pitchFamily="18" charset="0"/>
              </a:rPr>
              <a:t> as well as cyclomatic complexity or attack surface exposure [6–9].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During the last several decades, the theory of software reliability has proposed a wide range of different metrics to assess source code complexity and the probability of errors. The general idea of this assessment is that more complex code has more bugs. In this paper, our hypothesis is that source code complexity assessment metrics could be adapted to use them for binary code analysis.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Thus it would allow to perform analysis based on semantics of executed instructions as well as their interaction with input data. We will provide an overview of technique, architecture, implementation, and effectiveness evaluation of our approach.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will carry out separate tests to compare effectiveness of 25 complexity metrics on 104 wide-spread applications with known vulnerabilities. Moreover, we will perform assessment of our approach to reduce time costs of fuzzing campaigns for 5 different well-known </a:t>
            </a:r>
            <a:r>
              <a:rPr lang="en-US" sz="1800" dirty="0" err="1">
                <a:latin typeface="Times New Roman" panose="02020603050405020304" pitchFamily="18" charset="0"/>
                <a:cs typeface="Times New Roman" panose="02020603050405020304" pitchFamily="18" charset="0"/>
              </a:rPr>
              <a:t>fuzzers</a:t>
            </a: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41564" y="90343"/>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67593" y="1254270"/>
            <a:ext cx="11102902" cy="529200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Vulnerability Detection</a:t>
            </a:r>
            <a:r>
              <a:rPr lang="en-US" sz="1800" dirty="0">
                <a:latin typeface="Times New Roman" panose="02020603050405020304" pitchFamily="18" charset="0"/>
                <a:cs typeface="Times New Roman" panose="02020603050405020304" pitchFamily="18" charset="0"/>
              </a:rPr>
              <a:t>: Fuzzing can automatically generate a wide range of test inputs to discover security vulnerabilities that might be missed by manual testing or traditional code review methods. This automation helps in uncovering issues quickly and efficiently.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Once set up, fuzzing can be scaled to test large codebases or multiple components simultaneously. This scalability is particularly useful for open source projects with extensive and evolving codebases.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Finding Complex Bugs</a:t>
            </a:r>
            <a:r>
              <a:rPr lang="en-US" sz="1800" dirty="0">
                <a:latin typeface="Times New Roman" panose="02020603050405020304" pitchFamily="18" charset="0"/>
                <a:cs typeface="Times New Roman" panose="02020603050405020304" pitchFamily="18" charset="0"/>
              </a:rPr>
              <a:t>: Fuzzing can uncover complex and obscure vulnerabilities that are difficult to detect through manual testing. It often reveals edge cases and unexpected conditions that may not be covered by standard test cases.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Low-Cost</a:t>
            </a:r>
            <a:r>
              <a:rPr lang="en-US" sz="1800" dirty="0">
                <a:latin typeface="Times New Roman" panose="02020603050405020304" pitchFamily="18" charset="0"/>
                <a:cs typeface="Times New Roman" panose="02020603050405020304" pitchFamily="18" charset="0"/>
              </a:rPr>
              <a:t>: For many open source projects, fuzzing can be a cost-effective way to improve security. Many fuzzing tools are open source themselves or available at low cost, making them accessible even for projects with limited budgets.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0"/>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35972" y="1099775"/>
            <a:ext cx="10269682" cy="561275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Internet and the world’s Digital Economy runs on a shared, critical open-source software (OSS) infrastructure. A security flaw in a single library can have severe consequences.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 instance, OpenSSL implements protocols for secure communication and is widely used by Internet servers, including the majority of HTTPS websites. The Heartbleed vulnerability in an earlier version of OpenSSL would leak secret data and caused huge financial losses.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important for us to develop practical and effective techniques to discover vulnerabilities automatically and at scale. Today, fuzzing is one of the most promising techniques in this regard.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Fuzzing is an automatic bug and vulnerability discovery technique which continuously generates inputs and reports those that crash the program</a:t>
            </a:r>
            <a:r>
              <a:rPr lang="en-US" dirty="0"/>
              <a:t>. </a:t>
            </a:r>
            <a:r>
              <a:rPr lang="en-US" sz="1800" dirty="0">
                <a:latin typeface="Times New Roman" panose="02020603050405020304" pitchFamily="18" charset="0"/>
                <a:cs typeface="Times New Roman" panose="02020603050405020304" pitchFamily="18" charset="0"/>
              </a:rPr>
              <a:t>There are three main categories of fuzzing tools and techniques: </a:t>
            </a:r>
            <a:r>
              <a:rPr lang="en-US" sz="1800" dirty="0" err="1">
                <a:latin typeface="Times New Roman" panose="02020603050405020304" pitchFamily="18" charset="0"/>
                <a:cs typeface="Times New Roman" panose="02020603050405020304" pitchFamily="18" charset="0"/>
              </a:rPr>
              <a:t>blackbox</a:t>
            </a:r>
            <a:r>
              <a:rPr lang="en-US" sz="1800" dirty="0">
                <a:latin typeface="Times New Roman" panose="02020603050405020304" pitchFamily="18" charset="0"/>
                <a:cs typeface="Times New Roman" panose="02020603050405020304" pitchFamily="18" charset="0"/>
              </a:rPr>
              <a:t>,</a:t>
            </a:r>
            <a:r>
              <a:rPr lang="en-IN" sz="1800" dirty="0">
                <a:latin typeface="Times New Roman" panose="02020603050405020304" pitchFamily="18" charset="0"/>
                <a:cs typeface="Times New Roman" panose="02020603050405020304" pitchFamily="18" charset="0"/>
              </a:rPr>
              <a:t> </a:t>
            </a:r>
            <a:r>
              <a:rPr lang="en-IN" sz="1800" dirty="0" err="1">
                <a:latin typeface="Times New Roman" panose="02020603050405020304" pitchFamily="18" charset="0"/>
                <a:cs typeface="Times New Roman" panose="02020603050405020304" pitchFamily="18" charset="0"/>
              </a:rPr>
              <a:t>greybox</a:t>
            </a:r>
            <a:r>
              <a:rPr lang="en-IN" sz="1800" dirty="0">
                <a:latin typeface="Times New Roman" panose="02020603050405020304" pitchFamily="18" charset="0"/>
                <a:cs typeface="Times New Roman" panose="02020603050405020304" pitchFamily="18" charset="0"/>
              </a:rPr>
              <a:t> and </a:t>
            </a:r>
            <a:r>
              <a:rPr lang="en-IN" sz="1800" dirty="0" err="1">
                <a:latin typeface="Times New Roman" panose="02020603050405020304" pitchFamily="18" charset="0"/>
                <a:cs typeface="Times New Roman" panose="02020603050405020304" pitchFamily="18" charset="0"/>
              </a:rPr>
              <a:t>whitebox</a:t>
            </a:r>
            <a:r>
              <a:rPr lang="en-IN" sz="1800" dirty="0">
                <a:latin typeface="Times New Roman" panose="02020603050405020304" pitchFamily="18" charset="0"/>
                <a:cs typeface="Times New Roman" panose="02020603050405020304" pitchFamily="18" charset="0"/>
              </a:rPr>
              <a:t> fuzzing</a:t>
            </a: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70164" y="454025"/>
            <a:ext cx="10151918" cy="562465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Blackbox fuzzing generates inputs without any knowledge of the program. There are two main variants of </a:t>
            </a:r>
            <a:r>
              <a:rPr lang="en-US" sz="1800" dirty="0" err="1">
                <a:latin typeface="Times New Roman" panose="02020603050405020304" pitchFamily="18" charset="0"/>
                <a:cs typeface="Times New Roman" panose="02020603050405020304" pitchFamily="18" charset="0"/>
              </a:rPr>
              <a:t>blackbox</a:t>
            </a:r>
            <a:r>
              <a:rPr lang="en-US" sz="1800" dirty="0">
                <a:latin typeface="Times New Roman" panose="02020603050405020304" pitchFamily="18" charset="0"/>
                <a:cs typeface="Times New Roman" panose="02020603050405020304" pitchFamily="18" charset="0"/>
              </a:rPr>
              <a:t> fuzzing: mutational and generational.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mutational </a:t>
            </a:r>
            <a:r>
              <a:rPr lang="en-US" sz="1800" dirty="0" err="1">
                <a:latin typeface="Times New Roman" panose="02020603050405020304" pitchFamily="18" charset="0"/>
                <a:cs typeface="Times New Roman" panose="02020603050405020304" pitchFamily="18" charset="0"/>
              </a:rPr>
              <a:t>blackbox</a:t>
            </a:r>
            <a:r>
              <a:rPr lang="en-US" sz="1800" dirty="0">
                <a:latin typeface="Times New Roman" panose="02020603050405020304" pitchFamily="18" charset="0"/>
                <a:cs typeface="Times New Roman" panose="02020603050405020304" pitchFamily="18" charset="0"/>
              </a:rPr>
              <a:t> fuzzing, the fuzz campaign starts with one or more seed inputs. These seeds are modified to generate new inputs. Random mutations are applied to random locations in the input. For instance, a file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may flip random bits in a seed file.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process continues until a time budget is exhausted. In generational </a:t>
            </a:r>
            <a:r>
              <a:rPr lang="en-US" sz="1800" dirty="0" err="1">
                <a:latin typeface="Times New Roman" panose="02020603050405020304" pitchFamily="18" charset="0"/>
                <a:cs typeface="Times New Roman" panose="02020603050405020304" pitchFamily="18" charset="0"/>
              </a:rPr>
              <a:t>blackbox</a:t>
            </a:r>
            <a:r>
              <a:rPr lang="en-US" sz="1800" dirty="0">
                <a:latin typeface="Times New Roman" panose="02020603050405020304" pitchFamily="18" charset="0"/>
                <a:cs typeface="Times New Roman" panose="02020603050405020304" pitchFamily="18" charset="0"/>
              </a:rPr>
              <a:t> fuzzing, inputs are generated from scratch. If a structural specification of the input format is provided, new inputs are generated that meet the grammar.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Peach (http://community. peachfuzzer.com) is one popular </a:t>
            </a:r>
            <a:r>
              <a:rPr lang="en-US" sz="1800" dirty="0" err="1">
                <a:latin typeface="Times New Roman" panose="02020603050405020304" pitchFamily="18" charset="0"/>
                <a:cs typeface="Times New Roman" panose="02020603050405020304" pitchFamily="18" charset="0"/>
              </a:rPr>
              <a:t>blackbox</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Greybox</a:t>
            </a:r>
            <a:r>
              <a:rPr lang="en-US" sz="1800" dirty="0">
                <a:latin typeface="Times New Roman" panose="02020603050405020304" pitchFamily="18" charset="0"/>
                <a:cs typeface="Times New Roman" panose="02020603050405020304" pitchFamily="18" charset="0"/>
              </a:rPr>
              <a:t> fuzzing leverages program instrumentation to get lightweight feedback which is used to steer the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14300" y="152111"/>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99754" y="1417637"/>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Automated Test Generation</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Code Coverage Analysis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Crash and Bug Detection</a:t>
            </a:r>
          </a:p>
          <a:p>
            <a:pPr algn="just">
              <a:lnSpc>
                <a:spcPct val="150000"/>
              </a:lnSpc>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Integration with CI/CD Pipelines</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187037"/>
            <a:ext cx="10058400" cy="1449388"/>
          </a:xfrm>
        </p:spPr>
        <p:txBody>
          <a:bodyPr/>
          <a:lstStyle/>
          <a:p>
            <a:r>
              <a:rPr lang="en-IN" sz="4000" b="1" dirty="0">
                <a:latin typeface="Times New Roman" panose="02020603050405020304" pitchFamily="18" charset="0"/>
                <a:cs typeface="Times New Roman" panose="02020603050405020304" pitchFamily="18" charset="0"/>
              </a:rPr>
              <a:t>Automated Test Generation</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779319" y="911731"/>
            <a:ext cx="8894617" cy="5057630"/>
          </a:xfrm>
        </p:spPr>
        <p:txBody>
          <a:bodyPr>
            <a:normAutofit/>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How It Helps</a:t>
            </a:r>
            <a:r>
              <a:rPr lang="en-US" sz="1800" dirty="0">
                <a:latin typeface="Times New Roman" panose="02020603050405020304" pitchFamily="18" charset="0"/>
                <a:cs typeface="Times New Roman" panose="02020603050405020304" pitchFamily="18" charset="0"/>
              </a:rPr>
              <a:t>: Fuzzing modules automatically generate a wide range of test inputs, including random, mutated, and edge-case inputs, to stress test software. This automation helps in identifying vulnerabilities that may not be discovered through manual testing or standard test cases.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Example</a:t>
            </a:r>
            <a:r>
              <a:rPr lang="en-US" sz="1800" dirty="0">
                <a:latin typeface="Times New Roman" panose="02020603050405020304" pitchFamily="18" charset="0"/>
                <a:cs typeface="Times New Roman" panose="02020603050405020304" pitchFamily="18" charset="0"/>
              </a:rPr>
              <a:t>: Tools like AFL (American Fuzzy Lop) and </a:t>
            </a:r>
            <a:r>
              <a:rPr lang="en-US" sz="1800" dirty="0" err="1">
                <a:latin typeface="Times New Roman" panose="02020603050405020304" pitchFamily="18" charset="0"/>
                <a:cs typeface="Times New Roman" panose="02020603050405020304" pitchFamily="18" charset="0"/>
              </a:rPr>
              <a:t>LibFuzzer</a:t>
            </a:r>
            <a:r>
              <a:rPr lang="en-US" sz="1800" dirty="0">
                <a:latin typeface="Times New Roman" panose="02020603050405020304" pitchFamily="18" charset="0"/>
                <a:cs typeface="Times New Roman" panose="02020603050405020304" pitchFamily="18" charset="0"/>
              </a:rPr>
              <a:t> automatically produce and refine test cases to explore different execution paths of the software.</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IN" sz="4000" b="1" dirty="0">
                <a:latin typeface="Times New Roman" panose="02020603050405020304" pitchFamily="18" charset="0"/>
                <a:cs typeface="Times New Roman" panose="02020603050405020304" pitchFamily="18" charset="0"/>
              </a:rPr>
              <a:t>Code Coverage Analysis</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636588" y="944418"/>
            <a:ext cx="8881485" cy="5466773"/>
          </a:xfrm>
        </p:spPr>
        <p:txBody>
          <a:bodyPr>
            <a:normAutofit/>
          </a:bodyPr>
          <a:lstStyle/>
          <a:p>
            <a:pPr marL="0" indent="0">
              <a:buNone/>
            </a:pPr>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How It Helps</a:t>
            </a:r>
            <a:r>
              <a:rPr lang="en-US" sz="1800" dirty="0">
                <a:latin typeface="Times New Roman" panose="02020603050405020304" pitchFamily="18" charset="0"/>
                <a:cs typeface="Times New Roman" panose="02020603050405020304" pitchFamily="18" charset="0"/>
              </a:rPr>
              <a:t>: Many fuzzing modules include coverage-guided fuzzing, which tracks code coverage during testing. By focusing on areas of the code that haven’t been tested yet, these tools ensure a more thorough examination of the software.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Example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LibFuzzer</a:t>
            </a:r>
            <a:r>
              <a:rPr lang="en-US" sz="1800" dirty="0">
                <a:latin typeface="Times New Roman" panose="02020603050405020304" pitchFamily="18" charset="0"/>
                <a:cs typeface="Times New Roman" panose="02020603050405020304" pitchFamily="18" charset="0"/>
              </a:rPr>
              <a:t> integrates with the LLVM compiler infrastructure to provide detailed code coverage information, allowing it to generate inputs that explore less tested paths.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31173" y="265402"/>
            <a:ext cx="10058400" cy="1449388"/>
          </a:xfrm>
        </p:spPr>
        <p:txBody>
          <a:bodyPr/>
          <a:lstStyle/>
          <a:p>
            <a:r>
              <a:rPr lang="en-IN" sz="4000" b="1" dirty="0">
                <a:latin typeface="Times New Roman" panose="02020603050405020304" pitchFamily="18" charset="0"/>
                <a:cs typeface="Times New Roman" panose="02020603050405020304" pitchFamily="18" charset="0"/>
              </a:rPr>
              <a:t>Crash and Bug Detection</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675409" y="1112694"/>
            <a:ext cx="8977745" cy="5344823"/>
          </a:xfrm>
        </p:spPr>
        <p:txBody>
          <a:bodyPr>
            <a:normAutofit/>
          </a:bodyPr>
          <a:lstStyle/>
          <a:p>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How It Helps</a:t>
            </a:r>
            <a:r>
              <a:rPr lang="en-US" sz="1800" dirty="0">
                <a:latin typeface="Times New Roman" panose="02020603050405020304" pitchFamily="18" charset="0"/>
                <a:cs typeface="Times New Roman" panose="02020603050405020304" pitchFamily="18" charset="0"/>
              </a:rPr>
              <a:t>: Fuzzing modules can automatically detect crashes, hangs, and other unexpected behaviors. When a </a:t>
            </a:r>
            <a:r>
              <a:rPr lang="en-US" sz="1800" dirty="0" err="1">
                <a:latin typeface="Times New Roman" panose="02020603050405020304" pitchFamily="18" charset="0"/>
                <a:cs typeface="Times New Roman" panose="02020603050405020304" pitchFamily="18" charset="0"/>
              </a:rPr>
              <a:t>fuzzer</a:t>
            </a:r>
            <a:r>
              <a:rPr lang="en-US" sz="1800" dirty="0">
                <a:latin typeface="Times New Roman" panose="02020603050405020304" pitchFamily="18" charset="0"/>
                <a:cs typeface="Times New Roman" panose="02020603050405020304" pitchFamily="18" charset="0"/>
              </a:rPr>
              <a:t> identifies a problem, it provides detailed information for developers to reproduce and debug the issue.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Example</a:t>
            </a:r>
            <a:r>
              <a:rPr lang="en-US" sz="1800" dirty="0">
                <a:latin typeface="Times New Roman" panose="02020603050405020304" pitchFamily="18" charset="0"/>
                <a:cs typeface="Times New Roman" panose="02020603050405020304" pitchFamily="18" charset="0"/>
              </a:rPr>
              <a:t>: AFL monitors the software’s behavior during fuzzing and logs instances where the program crashes or behaves unexpectedly, providing valuable data for fixing bugs.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173325"/>
            <a:ext cx="10058400" cy="1449388"/>
          </a:xfrm>
        </p:spPr>
        <p:txBody>
          <a:bodyPr/>
          <a:lstStyle/>
          <a:p>
            <a:r>
              <a:rPr lang="en-US" sz="4000" b="1" dirty="0">
                <a:latin typeface="Times New Roman" panose="02020603050405020304" pitchFamily="18" charset="0"/>
                <a:cs typeface="Times New Roman" panose="02020603050405020304" pitchFamily="18" charset="0"/>
              </a:rPr>
              <a:t>Integration with CI/CD Pipelines</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924791" y="713654"/>
            <a:ext cx="9029700" cy="4803919"/>
          </a:xfrm>
        </p:spPr>
        <p:txBody>
          <a:bodyPr>
            <a:normAutofit/>
          </a:bodyPr>
          <a:lstStyle/>
          <a:p>
            <a:pPr marL="3657600" lvl="8" indent="0" algn="just">
              <a:buNone/>
            </a:pPr>
            <a:endParaRPr lang="en-US" sz="1200" b="1" dirty="0">
              <a:latin typeface="Times New Roman" panose="02020603050405020304" pitchFamily="18" charset="0"/>
              <a:cs typeface="Times New Roman" panose="02020603050405020304" pitchFamily="18" charset="0"/>
            </a:endParaRPr>
          </a:p>
          <a:p>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How It Helps</a:t>
            </a:r>
            <a:r>
              <a:rPr lang="en-US" sz="1800" dirty="0">
                <a:latin typeface="Times New Roman" panose="02020603050405020304" pitchFamily="18" charset="0"/>
                <a:cs typeface="Times New Roman" panose="02020603050405020304" pitchFamily="18" charset="0"/>
              </a:rPr>
              <a:t>: Fuzzing modules can be integrated into continuous integration/continuous deployment (CI/CD) pipelines to perform regular and automated security testing. This integration ensures that security vulnerabilities are detected early in the development cycle.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Example</a:t>
            </a:r>
            <a:r>
              <a:rPr lang="en-US" sz="1800" dirty="0">
                <a:latin typeface="Times New Roman" panose="02020603050405020304" pitchFamily="18" charset="0"/>
                <a:cs typeface="Times New Roman" panose="02020603050405020304" pitchFamily="18" charset="0"/>
              </a:rPr>
              <a:t>: Fuzzing tools can be configured to run automatically on code changes in platforms like GitHub Actions or GitLab CI, ensuring ongoing security assessments.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66255" y="79952"/>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10491" y="1316759"/>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55864"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68927" y="1005177"/>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14300"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54627" y="1250589"/>
            <a:ext cx="9829800" cy="435682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20782" y="131907"/>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883227" y="1237672"/>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13064" y="26431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839191" y="874713"/>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84463" y="18400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49137" y="117864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38402" y="194252"/>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03069" y="1283279"/>
            <a:ext cx="10991850" cy="596236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article, we propose the novel approach to reduce time costs of fuzzing campaign. We adapted 25 source code complexity assessment metrics to perform analysis in binary code. Our experiments on the 104 vulnerable applications have shown that Halstead B metric demonstrates maximum effectiveness to find vulnerable routines in comparison with other metrics.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 also proposed our own metric based on Halsted B which shows more stable results. The experimental results of effectiveness assessment have shown viability of our approach and allowed to reduce time costs for fuzzing campaign by an average of 26–28 % for 5 well-known fuzzing systems.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 have implemented our approach as a set of open-source tools that allows test cases prioritization, binary code complexity evaluation as well as performs code coverage analysis and results visualization. This article is based upon work supported by the Russian Fund of Fundamental Research, research project 14-07-31350. This work was also supported by the research grant for young Russian scientists 14.Z56.15.6012-MK</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74</TotalTime>
  <Words>2701</Words>
  <Application>Microsoft Office PowerPoint</Application>
  <PresentationFormat>Widescreen</PresentationFormat>
  <Paragraphs>94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Century Gothic</vt:lpstr>
      <vt:lpstr>Times New Roman</vt:lpstr>
      <vt:lpstr>Wingdings 3</vt:lpstr>
      <vt:lpstr>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Automated Test Generation  </vt:lpstr>
      <vt:lpstr>Code Coverage Analysis  </vt:lpstr>
      <vt:lpstr>Crash and Bug Detection  </vt:lpstr>
      <vt:lpstr>Integration with CI/CD Pipelines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37</cp:revision>
  <dcterms:created xsi:type="dcterms:W3CDTF">2024-08-14T12:13:16Z</dcterms:created>
  <dcterms:modified xsi:type="dcterms:W3CDTF">2024-08-25T08:45:03Z</dcterms:modified>
</cp:coreProperties>
</file>