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101"/>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25-08-2024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41924385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A23C765A-790E-4DDD-B720-A3DC44661A02}" type="datetimeFigureOut">
              <a:rPr lang="en-IN" smtClean="0"/>
              <a:t>25-08-2024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8810074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25-08-2024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8868381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23C765A-790E-4DDD-B720-A3DC44661A02}" type="datetimeFigureOut">
              <a:rPr lang="en-IN" smtClean="0"/>
              <a:t>25-08-2024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258128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23C765A-790E-4DDD-B720-A3DC44661A02}" type="datetimeFigureOut">
              <a:rPr lang="en-IN" smtClean="0"/>
              <a:t>25-08-2024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68965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A23C765A-790E-4DDD-B720-A3DC44661A02}" type="datetimeFigureOut">
              <a:rPr lang="en-IN" smtClean="0"/>
              <a:t>25-08-2024</a:t>
            </a:fld>
            <a:endParaRPr lang="en-IN"/>
          </a:p>
        </p:txBody>
      </p:sp>
      <p:sp>
        <p:nvSpPr>
          <p:cNvPr id="5" name="Footer Placeholder 3"/>
          <p:cNvSpPr>
            <a:spLocks noGrp="1"/>
          </p:cNvSpPr>
          <p:nvPr>
            <p:ph type="ftr" sz="quarter" idx="11"/>
          </p:nvPr>
        </p:nvSpPr>
        <p:spPr/>
        <p:txBody>
          <a:bodyPr/>
          <a:lstStyle/>
          <a:p>
            <a:endParaRPr lang="en-IN"/>
          </a:p>
        </p:txBody>
      </p:sp>
      <p:sp>
        <p:nvSpPr>
          <p:cNvPr id="6" name="Slide Number Placeholder 4"/>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4357048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A23C765A-790E-4DDD-B720-A3DC44661A02}" type="datetimeFigureOut">
              <a:rPr lang="en-IN" smtClean="0"/>
              <a:t>25-08-2024</a:t>
            </a:fld>
            <a:endParaRPr lang="en-IN"/>
          </a:p>
        </p:txBody>
      </p:sp>
      <p:sp>
        <p:nvSpPr>
          <p:cNvPr id="5" name="Footer Placeholder 2"/>
          <p:cNvSpPr>
            <a:spLocks noGrp="1"/>
          </p:cNvSpPr>
          <p:nvPr>
            <p:ph type="ftr" sz="quarter" idx="11"/>
          </p:nvPr>
        </p:nvSpPr>
        <p:spPr/>
        <p:txBody>
          <a:bodyPr/>
          <a:lstStyle/>
          <a:p>
            <a:endParaRPr lang="en-IN"/>
          </a:p>
        </p:txBody>
      </p:sp>
      <p:sp>
        <p:nvSpPr>
          <p:cNvPr id="6" name="Slide Number Placeholder 3"/>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4948458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A23C765A-790E-4DDD-B720-A3DC44661A02}" type="datetimeFigureOut">
              <a:rPr lang="en-IN" smtClean="0"/>
              <a:t>25-08-2024</a:t>
            </a:fld>
            <a:endParaRPr lang="en-IN"/>
          </a:p>
        </p:txBody>
      </p:sp>
      <p:sp>
        <p:nvSpPr>
          <p:cNvPr id="5" name="Footer Placeholder 5"/>
          <p:cNvSpPr>
            <a:spLocks noGrp="1"/>
          </p:cNvSpPr>
          <p:nvPr>
            <p:ph type="ftr" sz="quarter" idx="11"/>
          </p:nvPr>
        </p:nvSpPr>
        <p:spPr/>
        <p:txBody>
          <a:bodyPr/>
          <a:lstStyle/>
          <a:p>
            <a:endParaRPr lang="en-IN"/>
          </a:p>
        </p:txBody>
      </p:sp>
      <p:sp>
        <p:nvSpPr>
          <p:cNvPr id="6"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7808702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25-08-2024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2469531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25-08-2024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0399003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25-08-2024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938050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25-08-2024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31179327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25-08-2024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06005838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A23C765A-790E-4DDD-B720-A3DC44661A02}" type="datetimeFigureOut">
              <a:rPr lang="en-IN" smtClean="0"/>
              <a:t>25-08-2024</a:t>
            </a:fld>
            <a:endParaRPr lang="en-IN"/>
          </a:p>
        </p:txBody>
      </p:sp>
      <p:sp>
        <p:nvSpPr>
          <p:cNvPr id="4"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68838976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A23C765A-790E-4DDD-B720-A3DC44661A02}" type="datetimeFigureOut">
              <a:rPr lang="en-IN" smtClean="0"/>
              <a:t>25-08-2024</a:t>
            </a:fld>
            <a:endParaRPr lang="en-IN"/>
          </a:p>
        </p:txBody>
      </p:sp>
      <p:sp>
        <p:nvSpPr>
          <p:cNvPr id="4"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29949638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25-08-2024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07765906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25-08-2024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6174227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A23C765A-790E-4DDD-B720-A3DC44661A02}" type="datetimeFigureOut">
              <a:rPr lang="en-IN" smtClean="0"/>
              <a:t>25-08-2024</a:t>
            </a:fld>
            <a:endParaRPr lang="en-IN"/>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IN"/>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34AA5E-9EEF-4675-9141-69214F07058E}" type="slidenum">
              <a:rPr lang="en-IN" smtClean="0"/>
              <a:t>‹#›</a:t>
            </a:fld>
            <a:endParaRPr lang="en-IN"/>
          </a:p>
        </p:txBody>
      </p:sp>
    </p:spTree>
    <p:extLst>
      <p:ext uri="{BB962C8B-B14F-4D97-AF65-F5344CB8AC3E}">
        <p14:creationId xmlns:p14="http://schemas.microsoft.com/office/powerpoint/2010/main" val="3100724272"/>
      </p:ext>
    </p:extLst>
  </p:cSld>
  <p:clrMap bg1="dk1" tx1="lt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697" r:id="rId13"/>
    <p:sldLayoutId id="2147483698" r:id="rId14"/>
    <p:sldLayoutId id="2147483699" r:id="rId15"/>
    <p:sldLayoutId id="2147483700" r:id="rId16"/>
    <p:sldLayoutId id="2147483701"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78234DA-CD77-76B3-1D04-F8D9EBF3BDB7}"/>
              </a:ext>
            </a:extLst>
          </p:cNvPr>
          <p:cNvSpPr txBox="1"/>
          <p:nvPr/>
        </p:nvSpPr>
        <p:spPr>
          <a:xfrm>
            <a:off x="2608118" y="2820677"/>
            <a:ext cx="6803447" cy="954107"/>
          </a:xfrm>
          <a:prstGeom prst="rect">
            <a:avLst/>
          </a:prstGeom>
          <a:noFill/>
        </p:spPr>
        <p:txBody>
          <a:bodyPr wrap="square">
            <a:spAutoFit/>
          </a:bodyPr>
          <a:lstStyle/>
          <a:p>
            <a:pPr algn="just"/>
            <a:r>
              <a:rPr lang="en-US" sz="2800" dirty="0">
                <a:latin typeface="Times New Roman" panose="02020603050405020304" pitchFamily="18" charset="0"/>
                <a:cs typeface="Times New Roman" panose="02020603050405020304" pitchFamily="18" charset="0"/>
              </a:rPr>
              <a:t>Identification of algorithm from the given dataset using AI/ML Techniques</a:t>
            </a:r>
          </a:p>
        </p:txBody>
      </p:sp>
    </p:spTree>
    <p:extLst>
      <p:ext uri="{BB962C8B-B14F-4D97-AF65-F5344CB8AC3E}">
        <p14:creationId xmlns:p14="http://schemas.microsoft.com/office/powerpoint/2010/main" val="5205923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E9BA13-2AF7-84DC-65D1-C4C3B7C0C749}"/>
              </a:ext>
            </a:extLst>
          </p:cNvPr>
          <p:cNvSpPr>
            <a:spLocks noGrp="1"/>
          </p:cNvSpPr>
          <p:nvPr>
            <p:ph type="title" idx="4294967295"/>
          </p:nvPr>
        </p:nvSpPr>
        <p:spPr>
          <a:xfrm>
            <a:off x="20782" y="111125"/>
            <a:ext cx="10058400" cy="1449388"/>
          </a:xfrm>
        </p:spPr>
        <p:txBody>
          <a:bodyPr/>
          <a:lstStyle/>
          <a:p>
            <a:r>
              <a:rPr lang="en-US" b="1" dirty="0"/>
              <a:t>Abstract</a:t>
            </a:r>
            <a:endParaRPr lang="en-IN" dirty="0"/>
          </a:p>
        </p:txBody>
      </p:sp>
      <p:sp>
        <p:nvSpPr>
          <p:cNvPr id="3" name="Content Placeholder 2">
            <a:extLst>
              <a:ext uri="{FF2B5EF4-FFF2-40B4-BE49-F238E27FC236}">
                <a16:creationId xmlns:a16="http://schemas.microsoft.com/office/drawing/2014/main" id="{8DF4D067-6FD0-2E4A-1C4E-F43EBB113764}"/>
              </a:ext>
            </a:extLst>
          </p:cNvPr>
          <p:cNvSpPr>
            <a:spLocks noGrp="1"/>
          </p:cNvSpPr>
          <p:nvPr>
            <p:ph idx="4294967295"/>
          </p:nvPr>
        </p:nvSpPr>
        <p:spPr>
          <a:xfrm>
            <a:off x="176646" y="1218479"/>
            <a:ext cx="11149013" cy="5172075"/>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Background: There are large number of cryptographic algorithms available for ensuring data confidentiality and integrity in secure communication. Identification of the algorithm is a research activity that leads to better understanding of the weakness in its implementation, in order to make the algorithm more robust and secure.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Description: The above Problem Statement envisages that approach(s) be developed using AI/ML techniques for identification of the cryptographic algorithm by analyzing given data. The provided datasets are generated using modern cryptographic algorithms.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algorithm is expected to be identified by using a combination of AI/ML and innovative approaches. The successful approaches may also be automated by developing a software solution which takes the given dataset as input and gives probable cryptographic algorithms as output. Expected Solution: Logical approach be developed to successfully identify the algorithm for the given dataset.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approaches should either be implemented in software form or should be feasible to be developed as a software.</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463584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9D928C-F909-75A1-3CD7-3B85F4BD2DDD}"/>
              </a:ext>
            </a:extLst>
          </p:cNvPr>
          <p:cNvSpPr>
            <a:spLocks noGrp="1"/>
          </p:cNvSpPr>
          <p:nvPr>
            <p:ph type="title" idx="4294967295"/>
          </p:nvPr>
        </p:nvSpPr>
        <p:spPr>
          <a:xfrm>
            <a:off x="103909" y="100734"/>
            <a:ext cx="10058400" cy="1449388"/>
          </a:xfrm>
        </p:spPr>
        <p:txBody>
          <a:bodyPr/>
          <a:lstStyle/>
          <a:p>
            <a:r>
              <a:rPr lang="en-US" b="1" dirty="0"/>
              <a:t>Objective</a:t>
            </a:r>
            <a:endParaRPr lang="en-IN" b="1" dirty="0"/>
          </a:p>
        </p:txBody>
      </p:sp>
      <p:sp>
        <p:nvSpPr>
          <p:cNvPr id="3" name="Content Placeholder 2">
            <a:extLst>
              <a:ext uri="{FF2B5EF4-FFF2-40B4-BE49-F238E27FC236}">
                <a16:creationId xmlns:a16="http://schemas.microsoft.com/office/drawing/2014/main" id="{4447C9E6-31C6-5BA7-814B-893322AB1FF9}"/>
              </a:ext>
            </a:extLst>
          </p:cNvPr>
          <p:cNvSpPr>
            <a:spLocks noGrp="1"/>
          </p:cNvSpPr>
          <p:nvPr>
            <p:ph idx="4294967295"/>
          </p:nvPr>
        </p:nvSpPr>
        <p:spPr>
          <a:xfrm>
            <a:off x="311727" y="1257300"/>
            <a:ext cx="9850582" cy="4977245"/>
          </a:xfrm>
        </p:spPr>
        <p:txBody>
          <a:bodyPr>
            <a:noAutofit/>
          </a:bodyPr>
          <a:lstStyle/>
          <a:p>
            <a:pPr>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purpose of machine learning is to learn from the data. Many studies have been done on how to make machines learn by themselves without being explicitly programmed. Many mathematicians and programmers apply several approaches to find the solution of this problem which are having huge data sets. </a:t>
            </a:r>
          </a:p>
          <a:p>
            <a:pPr>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Machine Learning relies on different algorithms to solve data problems. Data scientists like to point out that </a:t>
            </a:r>
            <a:r>
              <a:rPr lang="en-US" sz="1800" dirty="0" err="1">
                <a:latin typeface="Times New Roman" panose="02020603050405020304" pitchFamily="18" charset="0"/>
                <a:cs typeface="Times New Roman" panose="02020603050405020304" pitchFamily="18" charset="0"/>
              </a:rPr>
              <a:t>there‟s</a:t>
            </a:r>
            <a:r>
              <a:rPr lang="en-US" sz="1800" dirty="0">
                <a:latin typeface="Times New Roman" panose="02020603050405020304" pitchFamily="18" charset="0"/>
                <a:cs typeface="Times New Roman" panose="02020603050405020304" pitchFamily="18" charset="0"/>
              </a:rPr>
              <a:t> no single one-size-fits-all type of algorithm that is best to solve a problem. The kind of algorithm employed depends on the kind of problem you wish to solve, the number of variables, the kind of model that would suit it best and so on. </a:t>
            </a:r>
            <a:r>
              <a:rPr lang="en-US" sz="1800" dirty="0" err="1">
                <a:latin typeface="Times New Roman" panose="02020603050405020304" pitchFamily="18" charset="0"/>
                <a:cs typeface="Times New Roman" panose="02020603050405020304" pitchFamily="18" charset="0"/>
              </a:rPr>
              <a:t>Here‟s</a:t>
            </a:r>
            <a:r>
              <a:rPr lang="en-US" sz="1800" dirty="0">
                <a:latin typeface="Times New Roman" panose="02020603050405020304" pitchFamily="18" charset="0"/>
                <a:cs typeface="Times New Roman" panose="02020603050405020304" pitchFamily="18" charset="0"/>
              </a:rPr>
              <a:t> a quick look at some of the commonly used algorithms in machine learning (ML) . </a:t>
            </a:r>
          </a:p>
          <a:p>
            <a:pPr>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learn some kind of patterns from the training dataset and apply them to the test dataset for prediction or classification.</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058852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A4B41F-4A49-06D9-0FB8-C334373E838A}"/>
              </a:ext>
            </a:extLst>
          </p:cNvPr>
          <p:cNvSpPr>
            <a:spLocks noGrp="1"/>
          </p:cNvSpPr>
          <p:nvPr>
            <p:ph type="title" idx="4294967295"/>
          </p:nvPr>
        </p:nvSpPr>
        <p:spPr>
          <a:xfrm>
            <a:off x="31173" y="20782"/>
            <a:ext cx="10058400" cy="1449388"/>
          </a:xfrm>
        </p:spPr>
        <p:txBody>
          <a:bodyPr/>
          <a:lstStyle/>
          <a:p>
            <a:r>
              <a:rPr lang="en-US" b="1" dirty="0"/>
              <a:t>Existing System</a:t>
            </a:r>
            <a:endParaRPr lang="en-IN" b="1" dirty="0"/>
          </a:p>
        </p:txBody>
      </p:sp>
      <p:sp>
        <p:nvSpPr>
          <p:cNvPr id="3" name="Content Placeholder 2">
            <a:extLst>
              <a:ext uri="{FF2B5EF4-FFF2-40B4-BE49-F238E27FC236}">
                <a16:creationId xmlns:a16="http://schemas.microsoft.com/office/drawing/2014/main" id="{46FB43AD-85E8-1BFB-B855-BDCC3EEC3E48}"/>
              </a:ext>
            </a:extLst>
          </p:cNvPr>
          <p:cNvSpPr>
            <a:spLocks noGrp="1"/>
          </p:cNvSpPr>
          <p:nvPr>
            <p:ph idx="4294967295"/>
          </p:nvPr>
        </p:nvSpPr>
        <p:spPr>
          <a:xfrm>
            <a:off x="813523" y="1233632"/>
            <a:ext cx="9868332" cy="4948959"/>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AI/ML have made most cities untenable for traditional tradecraft. Machine learning can integrate travel data (customs, airline, train, car rental, hotel, license plate readers…,) integrate feeds from CCTV cameras for facial recognition and gait recognition, breadcrumbs from wireless devices and then combine it with DNA sampling.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result is automated persistent surveillance. China’s employment of AI as a tool of repression and surveillance of the Uyghurs is a dystopian of how a totalitarian regimes will use AI-enable ubiquitous surveillance to repress and monitor its own populace.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AI will enable new levels of performance and autonomy for weapon systems. Autonomously collaborating assets (e.g., drone swarms, ground vehicles) that can coordinate attacks, ISR missions, &amp; more.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353819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BB1902-BDAA-9B03-1F29-A53360BE5E2A}"/>
              </a:ext>
            </a:extLst>
          </p:cNvPr>
          <p:cNvSpPr>
            <a:spLocks noGrp="1"/>
          </p:cNvSpPr>
          <p:nvPr>
            <p:ph type="title" idx="4294967295"/>
          </p:nvPr>
        </p:nvSpPr>
        <p:spPr>
          <a:xfrm>
            <a:off x="142081" y="62345"/>
            <a:ext cx="10058400" cy="1449388"/>
          </a:xfrm>
        </p:spPr>
        <p:txBody>
          <a:bodyPr/>
          <a:lstStyle/>
          <a:p>
            <a:r>
              <a:rPr lang="en-US" b="1" dirty="0"/>
              <a:t>Disadvantage</a:t>
            </a:r>
            <a:endParaRPr lang="en-IN" b="1" dirty="0"/>
          </a:p>
        </p:txBody>
      </p:sp>
      <p:sp>
        <p:nvSpPr>
          <p:cNvPr id="3" name="Content Placeholder 2">
            <a:extLst>
              <a:ext uri="{FF2B5EF4-FFF2-40B4-BE49-F238E27FC236}">
                <a16:creationId xmlns:a16="http://schemas.microsoft.com/office/drawing/2014/main" id="{59A00DC6-2B53-AD33-9CF9-2A2C8E0D7DCF}"/>
              </a:ext>
            </a:extLst>
          </p:cNvPr>
          <p:cNvSpPr>
            <a:spLocks noGrp="1"/>
          </p:cNvSpPr>
          <p:nvPr>
            <p:ph idx="4294967295"/>
          </p:nvPr>
        </p:nvSpPr>
        <p:spPr>
          <a:xfrm>
            <a:off x="401782" y="1243013"/>
            <a:ext cx="11388436" cy="5552642"/>
          </a:xfrm>
        </p:spPr>
        <p:txBody>
          <a:bodyPr>
            <a:noAutofit/>
          </a:bodyPr>
          <a:lstStyle/>
          <a:p>
            <a:pPr>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Overfitting</a:t>
            </a:r>
            <a:r>
              <a:rPr lang="en-US" sz="1800" dirty="0">
                <a:latin typeface="Times New Roman" panose="02020603050405020304" pitchFamily="18" charset="0"/>
                <a:cs typeface="Times New Roman" panose="02020603050405020304" pitchFamily="18" charset="0"/>
              </a:rPr>
              <a:t>: AI/ML models, especially complex ones, can become too tailored to the specific dataset they are trained on. This means they might perform well on the training data but poorly on new, unseen data. Overfitting can result in an inability to generalize findings accurately.</a:t>
            </a:r>
          </a:p>
          <a:p>
            <a:pPr>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Data Quality and Quantity</a:t>
            </a:r>
            <a:r>
              <a:rPr lang="en-US" sz="1800" dirty="0">
                <a:latin typeface="Times New Roman" panose="02020603050405020304" pitchFamily="18" charset="0"/>
                <a:cs typeface="Times New Roman" panose="02020603050405020304" pitchFamily="18" charset="0"/>
              </a:rPr>
              <a:t>: The effectiveness of AI/ML techniques largely depends on the quality and quantity of the dataset. Incomplete, noisy, or biased data can lead to inaccurate or misleading results. Additionally, obtaining a sufficiently large and representative dataset can be challenging.</a:t>
            </a:r>
          </a:p>
          <a:p>
            <a:pPr>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Interpretability</a:t>
            </a:r>
            <a:r>
              <a:rPr lang="en-US" sz="1800" dirty="0">
                <a:latin typeface="Times New Roman" panose="02020603050405020304" pitchFamily="18" charset="0"/>
                <a:cs typeface="Times New Roman" panose="02020603050405020304" pitchFamily="18" charset="0"/>
              </a:rPr>
              <a:t>: Many AI/ML models, especially deep learning models, act as "black boxes," making it difficult to understand how they arrived at a particular conclusion. This lack of transparency can be problematic for verifying results and understanding the underlying patterns.</a:t>
            </a:r>
          </a:p>
          <a:p>
            <a:pPr>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Bias and Fairness</a:t>
            </a:r>
            <a:r>
              <a:rPr lang="en-US" sz="1800" dirty="0">
                <a:latin typeface="Times New Roman" panose="02020603050405020304" pitchFamily="18" charset="0"/>
                <a:cs typeface="Times New Roman" panose="02020603050405020304" pitchFamily="18" charset="0"/>
              </a:rPr>
              <a:t>: AI/ML models can inadvertently reinforce or amplify existing biases present in the data. This can lead to unfair or discriminatory outcomes, especially in sensitive applications.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13265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AAEF1-5D31-6B5A-B739-52377D5A46BB}"/>
              </a:ext>
            </a:extLst>
          </p:cNvPr>
          <p:cNvSpPr>
            <a:spLocks noGrp="1"/>
          </p:cNvSpPr>
          <p:nvPr>
            <p:ph type="title" idx="4294967295"/>
          </p:nvPr>
        </p:nvSpPr>
        <p:spPr>
          <a:xfrm>
            <a:off x="103909" y="0"/>
            <a:ext cx="10058400" cy="1449388"/>
          </a:xfrm>
        </p:spPr>
        <p:txBody>
          <a:bodyPr/>
          <a:lstStyle/>
          <a:p>
            <a:r>
              <a:rPr lang="en-US" b="1" dirty="0"/>
              <a:t>PROPOSED SYSTEM :</a:t>
            </a:r>
            <a:endParaRPr lang="en-IN" dirty="0"/>
          </a:p>
        </p:txBody>
      </p:sp>
      <p:sp>
        <p:nvSpPr>
          <p:cNvPr id="3" name="Content Placeholder 2">
            <a:extLst>
              <a:ext uri="{FF2B5EF4-FFF2-40B4-BE49-F238E27FC236}">
                <a16:creationId xmlns:a16="http://schemas.microsoft.com/office/drawing/2014/main" id="{8CB787A7-0C8D-683D-E7A2-5E8836CFAB2A}"/>
              </a:ext>
            </a:extLst>
          </p:cNvPr>
          <p:cNvSpPr>
            <a:spLocks noGrp="1"/>
          </p:cNvSpPr>
          <p:nvPr>
            <p:ph idx="4294967295"/>
          </p:nvPr>
        </p:nvSpPr>
        <p:spPr>
          <a:xfrm>
            <a:off x="280555" y="1213715"/>
            <a:ext cx="11118272" cy="5571549"/>
          </a:xfrm>
        </p:spPr>
        <p:txBody>
          <a:bodyPr>
            <a:normAutofit/>
          </a:bodyPr>
          <a:lstStyle/>
          <a:p>
            <a:pPr algn="just">
              <a:lnSpc>
                <a:spcPct val="150000"/>
              </a:lnSpc>
            </a:pPr>
            <a:r>
              <a:rPr lang="en-US" sz="1800" dirty="0">
                <a:latin typeface="Times New Roman" panose="02020603050405020304" pitchFamily="18" charset="0"/>
                <a:cs typeface="Times New Roman" panose="02020603050405020304" pitchFamily="18" charset="0"/>
              </a:rPr>
              <a:t>Initially, the system starts with data acquisition and preprocessing, where raw data is collected from various sources and cleaned to address errors and missing values. This step also includes transforming the data into a suitable format for analysis through normalization and encoding.</a:t>
            </a:r>
          </a:p>
          <a:p>
            <a:pPr algn="just">
              <a:lnSpc>
                <a:spcPct val="150000"/>
              </a:lnSpc>
            </a:pPr>
            <a:r>
              <a:rPr lang="en-US" sz="1800" dirty="0">
                <a:latin typeface="Times New Roman" panose="02020603050405020304" pitchFamily="18" charset="0"/>
                <a:cs typeface="Times New Roman" panose="02020603050405020304" pitchFamily="18" charset="0"/>
              </a:rPr>
              <a:t>Next, the system focuses on feature engineering, which involves selecting and creating the most relevant features to enhance model performance. This is followed by exploratory data analysis (EDA), where data visualization and descriptive statistics are used to uncover patterns and relationships within the data, guiding the subsequent model selection.</a:t>
            </a:r>
          </a:p>
          <a:p>
            <a:pPr algn="just">
              <a:lnSpc>
                <a:spcPct val="150000"/>
              </a:lnSpc>
            </a:pPr>
            <a:r>
              <a:rPr lang="en-US" sz="1800" dirty="0">
                <a:latin typeface="Times New Roman" panose="02020603050405020304" pitchFamily="18" charset="0"/>
                <a:cs typeface="Times New Roman" panose="02020603050405020304" pitchFamily="18" charset="0"/>
              </a:rPr>
              <a:t>In the model selection and training phase, the system evaluates a range of algorithms tailored to the problem at hand, whether it’s classification, regression, or clustering. Techniques like Decision Trees, Random Forests, and Neural Networks are trained on the dataset, with hyperparameters tuned to optimize performance.</a:t>
            </a:r>
          </a:p>
          <a:p>
            <a:pPr>
              <a:lnSpc>
                <a:spcPct val="150000"/>
              </a:lnSpc>
              <a:buFont typeface="Arial" panose="020B0604020202020204" pitchFamily="34" charset="0"/>
              <a:buChar char="•"/>
            </a:pP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506124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4A2289-E354-FF60-A728-C5141EDFC700}"/>
              </a:ext>
            </a:extLst>
          </p:cNvPr>
          <p:cNvSpPr>
            <a:spLocks noGrp="1"/>
          </p:cNvSpPr>
          <p:nvPr>
            <p:ph type="title" idx="4294967295"/>
          </p:nvPr>
        </p:nvSpPr>
        <p:spPr>
          <a:xfrm>
            <a:off x="41564" y="0"/>
            <a:ext cx="10058400" cy="1449388"/>
          </a:xfrm>
        </p:spPr>
        <p:txBody>
          <a:bodyPr/>
          <a:lstStyle/>
          <a:p>
            <a:r>
              <a:rPr lang="en-US" sz="4800" b="1" dirty="0"/>
              <a:t>Advantage</a:t>
            </a:r>
            <a:endParaRPr lang="en-IN" b="1" dirty="0"/>
          </a:p>
        </p:txBody>
      </p:sp>
      <p:sp>
        <p:nvSpPr>
          <p:cNvPr id="3" name="Content Placeholder 2">
            <a:extLst>
              <a:ext uri="{FF2B5EF4-FFF2-40B4-BE49-F238E27FC236}">
                <a16:creationId xmlns:a16="http://schemas.microsoft.com/office/drawing/2014/main" id="{23D26C47-0968-8D73-88A8-951D61FB667A}"/>
              </a:ext>
            </a:extLst>
          </p:cNvPr>
          <p:cNvSpPr>
            <a:spLocks noGrp="1"/>
          </p:cNvSpPr>
          <p:nvPr>
            <p:ph idx="4294967295"/>
          </p:nvPr>
        </p:nvSpPr>
        <p:spPr>
          <a:xfrm>
            <a:off x="353291" y="1129579"/>
            <a:ext cx="10998993" cy="5375130"/>
          </a:xfrm>
        </p:spPr>
        <p:txBody>
          <a:bodyPr>
            <a:noAutofit/>
          </a:bodyPr>
          <a:lstStyle/>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Automation and Efficiency</a:t>
            </a:r>
            <a:r>
              <a:rPr lang="en-US" sz="1800" dirty="0">
                <a:latin typeface="Times New Roman" panose="02020603050405020304" pitchFamily="18" charset="0"/>
                <a:cs typeface="Times New Roman" panose="02020603050405020304" pitchFamily="18" charset="0"/>
              </a:rPr>
              <a:t>: AI/ML techniques can automate the process of identifying and optimizing algorithms, reducing the need for manual intervention and speeding up data analysis.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Pattern Recognition</a:t>
            </a:r>
            <a:r>
              <a:rPr lang="en-US" sz="1800" dirty="0">
                <a:latin typeface="Times New Roman" panose="02020603050405020304" pitchFamily="18" charset="0"/>
                <a:cs typeface="Times New Roman" panose="02020603050405020304" pitchFamily="18" charset="0"/>
              </a:rPr>
              <a:t>: These techniques excel at recognizing complex patterns and relationships within large datasets that might be difficult or impossible to detect manually. This can lead to the discovery of new insights or trends.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Adaptability</a:t>
            </a:r>
            <a:r>
              <a:rPr lang="en-US" sz="1800" dirty="0">
                <a:latin typeface="Times New Roman" panose="02020603050405020304" pitchFamily="18" charset="0"/>
                <a:cs typeface="Times New Roman" panose="02020603050405020304" pitchFamily="18" charset="0"/>
              </a:rPr>
              <a:t>: AI/ML models can adapt to new data over time. Once trained, they can continually learn and update their predictions or classifications as new data becomes available.</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Scalability</a:t>
            </a:r>
            <a:r>
              <a:rPr lang="en-US" sz="1800" dirty="0">
                <a:latin typeface="Times New Roman" panose="02020603050405020304" pitchFamily="18" charset="0"/>
                <a:cs typeface="Times New Roman" panose="02020603050405020304" pitchFamily="18" charset="0"/>
              </a:rPr>
              <a:t>: AI/ML techniques can handle large-scale datasets efficiently, making it feasible to analyze and identify algorithms or patterns in big data environments.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Predictive Power</a:t>
            </a:r>
            <a:r>
              <a:rPr lang="en-US" sz="1800" dirty="0">
                <a:latin typeface="Times New Roman" panose="02020603050405020304" pitchFamily="18" charset="0"/>
                <a:cs typeface="Times New Roman" panose="02020603050405020304" pitchFamily="18" charset="0"/>
              </a:rPr>
              <a:t>: AI/ML models can predict future trends or behaviors based on historical data, providing valuable foresight that can inform strategic decisions.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044304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7340B6-3714-D840-78C5-F0705D262952}"/>
              </a:ext>
            </a:extLst>
          </p:cNvPr>
          <p:cNvSpPr>
            <a:spLocks noGrp="1"/>
          </p:cNvSpPr>
          <p:nvPr>
            <p:ph type="title" idx="4294967295"/>
          </p:nvPr>
        </p:nvSpPr>
        <p:spPr>
          <a:xfrm>
            <a:off x="95250" y="64293"/>
            <a:ext cx="10058400" cy="1449388"/>
          </a:xfrm>
        </p:spPr>
        <p:txBody>
          <a:bodyPr/>
          <a:lstStyle/>
          <a:p>
            <a:r>
              <a:rPr lang="en-US" b="1" dirty="0"/>
              <a:t>Introduction</a:t>
            </a:r>
            <a:endParaRPr lang="en-IN" b="1" dirty="0"/>
          </a:p>
        </p:txBody>
      </p:sp>
      <p:sp>
        <p:nvSpPr>
          <p:cNvPr id="3" name="Content Placeholder 2">
            <a:extLst>
              <a:ext uri="{FF2B5EF4-FFF2-40B4-BE49-F238E27FC236}">
                <a16:creationId xmlns:a16="http://schemas.microsoft.com/office/drawing/2014/main" id="{EA8B1101-19E3-C0FC-9A04-1A113CFF17FF}"/>
              </a:ext>
            </a:extLst>
          </p:cNvPr>
          <p:cNvSpPr>
            <a:spLocks noGrp="1"/>
          </p:cNvSpPr>
          <p:nvPr>
            <p:ph idx="4294967295"/>
          </p:nvPr>
        </p:nvSpPr>
        <p:spPr>
          <a:xfrm>
            <a:off x="280555" y="1119620"/>
            <a:ext cx="10248900" cy="5011738"/>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combination of classifiers is now an active research area in the ML and Pattern Recognition [1][2][3]. Many theoretical and empirical studies have been published which show the advantages of the combination paradigm over the individual classifier models [4][5].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significant number of researches have been conducted to design multiple classifier systems based on the same classifier models trained on different data or feature subsets. ML has been widely used in a variety of industries, such as Remote Sensing, Image Classification, and Pattern Recognition.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ML can learn and improve automatically from experience, without explicit programming. It is the primary aim to automate learning without human intervention.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ML algorithms use statistics to find patterns in massive amounts of data [6]. Whereas the algorithms which are used in this research are briefly described below;</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42761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98DC49E-EFF3-066E-B2D6-F2798C537B1A}"/>
              </a:ext>
            </a:extLst>
          </p:cNvPr>
          <p:cNvSpPr>
            <a:spLocks noGrp="1"/>
          </p:cNvSpPr>
          <p:nvPr>
            <p:ph idx="4294967295"/>
          </p:nvPr>
        </p:nvSpPr>
        <p:spPr>
          <a:xfrm>
            <a:off x="207820" y="454025"/>
            <a:ext cx="10131136" cy="5562311"/>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Firstly, KNN: a simple algorithm that stores all available cases and classifies new cases based on a similarity measure. It is used for statistical estimation and pattern recognition[7][8].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Secondly, LR: a standard statistical approach that is ideal for performing regression analysis where the dependent variable is binary. It is used to describe the data and to explain the relationship between one dependent binary variable with one or more independent nominal, ordinal, interval, or ratio-level variables [9].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Thirdly, the NB classifier: combines the Bayes paradigm with the decision rules like the hypothesis, which provides satisfactory results. It applies Bayes theorem, with the naive assumption of conditional independence between each pair of features given the value of the class variable.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In [10], proposed the NB learning framework for large-scale computational efficiency and multi-domain platform classification. Fourthly, SVM: is a paradigm that uses classification algorithms for two-group problems. It is accuracy and predictive performance on the survival of traumatic brain injuries perform</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334685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2FF58E-A04A-EEE6-0BF4-764251107DA0}"/>
              </a:ext>
            </a:extLst>
          </p:cNvPr>
          <p:cNvSpPr>
            <a:spLocks noGrp="1"/>
          </p:cNvSpPr>
          <p:nvPr>
            <p:ph type="title" idx="4294967295"/>
          </p:nvPr>
        </p:nvSpPr>
        <p:spPr>
          <a:xfrm>
            <a:off x="0" y="0"/>
            <a:ext cx="10058400" cy="1449388"/>
          </a:xfrm>
        </p:spPr>
        <p:txBody>
          <a:bodyPr/>
          <a:lstStyle/>
          <a:p>
            <a:r>
              <a:rPr lang="en-IN" b="1" dirty="0"/>
              <a:t>MODULES</a:t>
            </a:r>
          </a:p>
        </p:txBody>
      </p:sp>
      <p:sp>
        <p:nvSpPr>
          <p:cNvPr id="3" name="Content Placeholder 2">
            <a:extLst>
              <a:ext uri="{FF2B5EF4-FFF2-40B4-BE49-F238E27FC236}">
                <a16:creationId xmlns:a16="http://schemas.microsoft.com/office/drawing/2014/main" id="{A04BFE57-A035-9503-2968-D41208C8F3BF}"/>
              </a:ext>
            </a:extLst>
          </p:cNvPr>
          <p:cNvSpPr>
            <a:spLocks noGrp="1"/>
          </p:cNvSpPr>
          <p:nvPr>
            <p:ph idx="4294967295"/>
          </p:nvPr>
        </p:nvSpPr>
        <p:spPr>
          <a:xfrm>
            <a:off x="1447800" y="1147475"/>
            <a:ext cx="10058400" cy="4022725"/>
          </a:xfrm>
        </p:spPr>
        <p:txBody>
          <a:bodyPr>
            <a:normAutofit/>
          </a:bodyPr>
          <a:lstStyle/>
          <a:p>
            <a:pPr algn="just">
              <a:lnSpc>
                <a:spcPct val="150000"/>
              </a:lnSpc>
              <a:buFont typeface="Arial" panose="020B0604020202020204" pitchFamily="34" charset="0"/>
              <a:buChar char="•"/>
            </a:pPr>
            <a:r>
              <a:rPr lang="en-IN" sz="2800" b="1" dirty="0">
                <a:latin typeface="Times New Roman" panose="02020603050405020304" pitchFamily="18" charset="0"/>
                <a:cs typeface="Times New Roman" panose="02020603050405020304" pitchFamily="18" charset="0"/>
              </a:rPr>
              <a:t>Data Collection and Preprocessing</a:t>
            </a:r>
          </a:p>
          <a:p>
            <a:pPr algn="just">
              <a:lnSpc>
                <a:spcPct val="150000"/>
              </a:lnSpc>
              <a:buFont typeface="Arial" panose="020B0604020202020204" pitchFamily="34" charset="0"/>
              <a:buChar char="•"/>
            </a:pPr>
            <a:r>
              <a:rPr lang="en-IN" sz="2800" b="1" dirty="0">
                <a:latin typeface="Times New Roman" panose="02020603050405020304" pitchFamily="18" charset="0"/>
                <a:cs typeface="Times New Roman" panose="02020603050405020304" pitchFamily="18" charset="0"/>
              </a:rPr>
              <a:t>Feature Engineering</a:t>
            </a:r>
          </a:p>
          <a:p>
            <a:pPr algn="just">
              <a:lnSpc>
                <a:spcPct val="150000"/>
              </a:lnSpc>
              <a:buFont typeface="Arial" panose="020B0604020202020204" pitchFamily="34" charset="0"/>
              <a:buChar char="•"/>
            </a:pPr>
            <a:r>
              <a:rPr lang="en-IN" sz="2800" b="1" dirty="0">
                <a:latin typeface="Times New Roman" panose="02020603050405020304" pitchFamily="18" charset="0"/>
                <a:cs typeface="Times New Roman" panose="02020603050405020304" pitchFamily="18" charset="0"/>
              </a:rPr>
              <a:t>Exploratory Data Analysis (EDA)</a:t>
            </a:r>
          </a:p>
          <a:p>
            <a:pPr algn="just">
              <a:lnSpc>
                <a:spcPct val="150000"/>
              </a:lnSpc>
              <a:buFont typeface="Arial" panose="020B0604020202020204" pitchFamily="34" charset="0"/>
              <a:buChar char="•"/>
            </a:pPr>
            <a:r>
              <a:rPr lang="en-IN" sz="2800" b="1" dirty="0">
                <a:latin typeface="Times New Roman" panose="02020603050405020304" pitchFamily="18" charset="0"/>
                <a:cs typeface="Times New Roman" panose="02020603050405020304" pitchFamily="18" charset="0"/>
              </a:rPr>
              <a:t>Model Selection and Training</a:t>
            </a:r>
          </a:p>
        </p:txBody>
      </p:sp>
    </p:spTree>
    <p:extLst>
      <p:ext uri="{BB962C8B-B14F-4D97-AF65-F5344CB8AC3E}">
        <p14:creationId xmlns:p14="http://schemas.microsoft.com/office/powerpoint/2010/main" val="29887384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912F1-4655-D6F0-BCEB-FA6C4D3EB195}"/>
              </a:ext>
            </a:extLst>
          </p:cNvPr>
          <p:cNvSpPr>
            <a:spLocks noGrp="1"/>
          </p:cNvSpPr>
          <p:nvPr>
            <p:ph type="title" idx="4294967295"/>
          </p:nvPr>
        </p:nvSpPr>
        <p:spPr>
          <a:xfrm>
            <a:off x="0" y="0"/>
            <a:ext cx="10058400" cy="1449388"/>
          </a:xfrm>
        </p:spPr>
        <p:txBody>
          <a:bodyPr/>
          <a:lstStyle/>
          <a:p>
            <a:r>
              <a:rPr lang="en-IN" sz="4000" b="1" dirty="0">
                <a:latin typeface="Times New Roman" panose="02020603050405020304" pitchFamily="18" charset="0"/>
                <a:cs typeface="Times New Roman" panose="02020603050405020304" pitchFamily="18" charset="0"/>
              </a:rPr>
              <a:t>Data Collection and Preprocessing</a:t>
            </a:r>
            <a:br>
              <a:rPr lang="en-IN" sz="4800" b="1" dirty="0">
                <a:latin typeface="Times New Roman" panose="02020603050405020304" pitchFamily="18" charset="0"/>
                <a:cs typeface="Times New Roman" panose="02020603050405020304" pitchFamily="18" charset="0"/>
              </a:rPr>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91BE7953-73D4-EAA4-EFCC-A3C5C6355F37}"/>
              </a:ext>
            </a:extLst>
          </p:cNvPr>
          <p:cNvSpPr>
            <a:spLocks noGrp="1"/>
          </p:cNvSpPr>
          <p:nvPr>
            <p:ph idx="4294967295"/>
          </p:nvPr>
        </p:nvSpPr>
        <p:spPr>
          <a:xfrm>
            <a:off x="870094" y="567676"/>
            <a:ext cx="9396123" cy="5722648"/>
          </a:xfrm>
        </p:spPr>
        <p:txBody>
          <a:bodyPr>
            <a:normAutofit/>
          </a:bodyPr>
          <a:lstStyle/>
          <a:p>
            <a:pPr marL="0" indent="0">
              <a:lnSpc>
                <a:spcPct val="150000"/>
              </a:lnSpc>
              <a:buNone/>
            </a:pPr>
            <a:endParaRPr lang="en-US" b="1" dirty="0"/>
          </a:p>
          <a:p>
            <a:pPr>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Data Acquisition</a:t>
            </a:r>
            <a:r>
              <a:rPr lang="en-US" dirty="0">
                <a:latin typeface="Times New Roman" panose="02020603050405020304" pitchFamily="18" charset="0"/>
                <a:cs typeface="Times New Roman" panose="02020603050405020304" pitchFamily="18" charset="0"/>
              </a:rPr>
              <a:t>: Collecting raw data from various sources, such as databases, APIs, or sensors.</a:t>
            </a:r>
          </a:p>
          <a:p>
            <a:pPr>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Data Cleaning</a:t>
            </a:r>
            <a:r>
              <a:rPr lang="en-US" dirty="0">
                <a:latin typeface="Times New Roman" panose="02020603050405020304" pitchFamily="18" charset="0"/>
                <a:cs typeface="Times New Roman" panose="02020603050405020304" pitchFamily="18" charset="0"/>
              </a:rPr>
              <a:t>: Removing or correcting errors, missing values, and inconsistencies in the dataset.</a:t>
            </a:r>
          </a:p>
          <a:p>
            <a:pPr>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Data Transformation</a:t>
            </a:r>
            <a:r>
              <a:rPr lang="en-US" dirty="0">
                <a:latin typeface="Times New Roman" panose="02020603050405020304" pitchFamily="18" charset="0"/>
                <a:cs typeface="Times New Roman" panose="02020603050405020304" pitchFamily="18" charset="0"/>
              </a:rPr>
              <a:t>: Normalizing, scaling, or encoding data to prepare it for analysis. This may include feature scaling (e.g., standardization or normalization) and encoding categorical variables.</a:t>
            </a:r>
          </a:p>
          <a:p>
            <a:endParaRPr lang="en-IN" dirty="0"/>
          </a:p>
        </p:txBody>
      </p:sp>
    </p:spTree>
    <p:extLst>
      <p:ext uri="{BB962C8B-B14F-4D97-AF65-F5344CB8AC3E}">
        <p14:creationId xmlns:p14="http://schemas.microsoft.com/office/powerpoint/2010/main" val="20159732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83CC5-657A-3D09-DB1B-577B1829AF57}"/>
              </a:ext>
            </a:extLst>
          </p:cNvPr>
          <p:cNvSpPr>
            <a:spLocks noGrp="1"/>
          </p:cNvSpPr>
          <p:nvPr>
            <p:ph type="title" idx="4294967295"/>
          </p:nvPr>
        </p:nvSpPr>
        <p:spPr>
          <a:xfrm>
            <a:off x="0" y="-107950"/>
            <a:ext cx="10058400" cy="1449388"/>
          </a:xfrm>
        </p:spPr>
        <p:txBody>
          <a:bodyPr/>
          <a:lstStyle/>
          <a:p>
            <a:r>
              <a:rPr lang="en-IN" sz="4000" b="1" dirty="0">
                <a:latin typeface="Times New Roman" panose="02020603050405020304" pitchFamily="18" charset="0"/>
                <a:cs typeface="Times New Roman" panose="02020603050405020304" pitchFamily="18" charset="0"/>
              </a:rPr>
              <a:t>Feature Engineering</a:t>
            </a:r>
            <a:br>
              <a:rPr lang="en-IN" sz="44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FE1FE50C-2AC5-9763-5AA4-C8ADE9B67032}"/>
              </a:ext>
            </a:extLst>
          </p:cNvPr>
          <p:cNvSpPr>
            <a:spLocks noGrp="1"/>
          </p:cNvSpPr>
          <p:nvPr>
            <p:ph idx="4294967295"/>
          </p:nvPr>
        </p:nvSpPr>
        <p:spPr>
          <a:xfrm>
            <a:off x="865188" y="596900"/>
            <a:ext cx="9598457" cy="5664200"/>
          </a:xfrm>
        </p:spPr>
        <p:txBody>
          <a:bodyPr>
            <a:normAutofit/>
          </a:bodyPr>
          <a:lstStyle/>
          <a:p>
            <a:pPr marL="0" indent="0">
              <a:buNone/>
            </a:pPr>
            <a:endParaRPr lang="en-US" b="1" dirty="0">
              <a:latin typeface="Times New Roman" panose="02020603050405020304" pitchFamily="18" charset="0"/>
              <a:cs typeface="Times New Roman" panose="02020603050405020304" pitchFamily="18" charset="0"/>
            </a:endParaRPr>
          </a:p>
          <a:p>
            <a:pPr>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Feature Selection</a:t>
            </a:r>
            <a:r>
              <a:rPr lang="en-US" dirty="0">
                <a:latin typeface="Times New Roman" panose="02020603050405020304" pitchFamily="18" charset="0"/>
                <a:cs typeface="Times New Roman" panose="02020603050405020304" pitchFamily="18" charset="0"/>
              </a:rPr>
              <a:t>: Identifying the most relevant features from the dataset that contribute to the model's performance.</a:t>
            </a:r>
          </a:p>
          <a:p>
            <a:pPr>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Feature Extraction</a:t>
            </a:r>
            <a:r>
              <a:rPr lang="en-US" dirty="0">
                <a:latin typeface="Times New Roman" panose="02020603050405020304" pitchFamily="18" charset="0"/>
                <a:cs typeface="Times New Roman" panose="02020603050405020304" pitchFamily="18" charset="0"/>
              </a:rPr>
              <a:t>: Creating new features from the existing data to improve model accuracy. Techniques like Principal Component Analysis (PCA) or t-Distributed Stochastic Neighbor Embedding (t-SNE) can be used.</a:t>
            </a:r>
          </a:p>
          <a:p>
            <a:pPr>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Feature Construction</a:t>
            </a:r>
            <a:r>
              <a:rPr lang="en-US" dirty="0">
                <a:latin typeface="Times New Roman" panose="02020603050405020304" pitchFamily="18" charset="0"/>
                <a:cs typeface="Times New Roman" panose="02020603050405020304" pitchFamily="18" charset="0"/>
              </a:rPr>
              <a:t>: Generating new features by combining or transforming existing features (e.g., creating interaction terms).</a:t>
            </a:r>
          </a:p>
          <a:p>
            <a:pPr>
              <a:lnSpc>
                <a:spcPct val="120000"/>
              </a:lnSpc>
            </a:pPr>
            <a:endParaRPr lang="en-IN" dirty="0"/>
          </a:p>
        </p:txBody>
      </p:sp>
    </p:spTree>
    <p:extLst>
      <p:ext uri="{BB962C8B-B14F-4D97-AF65-F5344CB8AC3E}">
        <p14:creationId xmlns:p14="http://schemas.microsoft.com/office/powerpoint/2010/main" val="17393768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47D0D5-7AAB-43E7-28F9-4EAA862F64F7}"/>
              </a:ext>
            </a:extLst>
          </p:cNvPr>
          <p:cNvSpPr>
            <a:spLocks noGrp="1"/>
          </p:cNvSpPr>
          <p:nvPr>
            <p:ph type="title" idx="4294967295"/>
          </p:nvPr>
        </p:nvSpPr>
        <p:spPr>
          <a:xfrm>
            <a:off x="0" y="0"/>
            <a:ext cx="10058400" cy="1449388"/>
          </a:xfrm>
        </p:spPr>
        <p:txBody>
          <a:bodyPr/>
          <a:lstStyle/>
          <a:p>
            <a:r>
              <a:rPr lang="en-IN" sz="4000" b="1" dirty="0">
                <a:latin typeface="Times New Roman" panose="02020603050405020304" pitchFamily="18" charset="0"/>
                <a:cs typeface="Times New Roman" panose="02020603050405020304" pitchFamily="18" charset="0"/>
              </a:rPr>
              <a:t>Exploratory Data Analysis (EDA)</a:t>
            </a:r>
            <a:br>
              <a:rPr lang="en-IN" sz="4800" b="1" dirty="0">
                <a:latin typeface="Times New Roman" panose="02020603050405020304" pitchFamily="18" charset="0"/>
                <a:cs typeface="Times New Roman" panose="02020603050405020304" pitchFamily="18" charset="0"/>
              </a:rPr>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D8D3C916-2FD3-E64F-AF57-F378A0F14625}"/>
              </a:ext>
            </a:extLst>
          </p:cNvPr>
          <p:cNvSpPr>
            <a:spLocks noGrp="1"/>
          </p:cNvSpPr>
          <p:nvPr>
            <p:ph idx="4294967295"/>
          </p:nvPr>
        </p:nvSpPr>
        <p:spPr>
          <a:xfrm>
            <a:off x="727364" y="787760"/>
            <a:ext cx="9123218" cy="5282479"/>
          </a:xfrm>
        </p:spPr>
        <p:txBody>
          <a:bodyPr>
            <a:normAutofit/>
          </a:bodyPr>
          <a:lstStyle/>
          <a:p>
            <a:pPr marL="0" indent="0">
              <a:lnSpc>
                <a:spcPct val="150000"/>
              </a:lnSpc>
              <a:buNone/>
            </a:pPr>
            <a:endParaRPr lang="en-US" b="1" dirty="0">
              <a:latin typeface="Times New Roman" panose="02020603050405020304" pitchFamily="18" charset="0"/>
              <a:cs typeface="Times New Roman" panose="02020603050405020304" pitchFamily="18" charset="0"/>
            </a:endParaRPr>
          </a:p>
          <a:p>
            <a:pPr>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Data Visualization</a:t>
            </a:r>
            <a:r>
              <a:rPr lang="en-US" dirty="0">
                <a:latin typeface="Times New Roman" panose="02020603050405020304" pitchFamily="18" charset="0"/>
                <a:cs typeface="Times New Roman" panose="02020603050405020304" pitchFamily="18" charset="0"/>
              </a:rPr>
              <a:t>: Using plots and graphs (e.g., histograms, scatter plots, heatmaps) to understand data distributions and relationships.</a:t>
            </a:r>
          </a:p>
          <a:p>
            <a:pPr>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Descriptive Statistics</a:t>
            </a:r>
            <a:r>
              <a:rPr lang="en-US" dirty="0">
                <a:latin typeface="Times New Roman" panose="02020603050405020304" pitchFamily="18" charset="0"/>
                <a:cs typeface="Times New Roman" panose="02020603050405020304" pitchFamily="18" charset="0"/>
              </a:rPr>
              <a:t>: Calculating summary statistics (mean, median, standard deviation) to get an overview of the dataset.</a:t>
            </a:r>
          </a:p>
          <a:p>
            <a:endParaRPr lang="en-IN" dirty="0"/>
          </a:p>
        </p:txBody>
      </p:sp>
    </p:spTree>
    <p:extLst>
      <p:ext uri="{BB962C8B-B14F-4D97-AF65-F5344CB8AC3E}">
        <p14:creationId xmlns:p14="http://schemas.microsoft.com/office/powerpoint/2010/main" val="141585292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5175FA-5A3A-7B92-790C-808B61D1241C}"/>
              </a:ext>
            </a:extLst>
          </p:cNvPr>
          <p:cNvSpPr>
            <a:spLocks noGrp="1"/>
          </p:cNvSpPr>
          <p:nvPr>
            <p:ph type="title" idx="4294967295"/>
          </p:nvPr>
        </p:nvSpPr>
        <p:spPr>
          <a:xfrm>
            <a:off x="0" y="271462"/>
            <a:ext cx="10058400" cy="1449388"/>
          </a:xfrm>
        </p:spPr>
        <p:txBody>
          <a:bodyPr/>
          <a:lstStyle/>
          <a:p>
            <a:r>
              <a:rPr lang="en-IN" sz="4000" b="1" dirty="0">
                <a:latin typeface="Times New Roman" panose="02020603050405020304" pitchFamily="18" charset="0"/>
                <a:cs typeface="Times New Roman" panose="02020603050405020304" pitchFamily="18" charset="0"/>
              </a:rPr>
              <a:t>Model Selection and Training</a:t>
            </a:r>
            <a:br>
              <a:rPr lang="en-IN" sz="4800" b="1" dirty="0">
                <a:latin typeface="Times New Roman" panose="02020603050405020304" pitchFamily="18" charset="0"/>
                <a:cs typeface="Times New Roman" panose="02020603050405020304" pitchFamily="18" charset="0"/>
              </a:rPr>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435DE7D8-93D5-39E8-5E3D-27A7B75F04B8}"/>
              </a:ext>
            </a:extLst>
          </p:cNvPr>
          <p:cNvSpPr>
            <a:spLocks noGrp="1"/>
          </p:cNvSpPr>
          <p:nvPr>
            <p:ph idx="4294967295"/>
          </p:nvPr>
        </p:nvSpPr>
        <p:spPr>
          <a:xfrm>
            <a:off x="696192" y="996156"/>
            <a:ext cx="10185400" cy="4865687"/>
          </a:xfrm>
        </p:spPr>
        <p:txBody>
          <a:bodyPr>
            <a:normAutofit/>
          </a:bodyPr>
          <a:lstStyle/>
          <a:p>
            <a:pPr marL="0" indent="0" algn="just">
              <a:lnSpc>
                <a:spcPct val="150000"/>
              </a:lnSpc>
              <a:buNone/>
            </a:pPr>
            <a:endParaRPr lang="en-US" b="1"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Algorithm Selection</a:t>
            </a:r>
            <a:r>
              <a:rPr lang="en-US" dirty="0">
                <a:latin typeface="Times New Roman" panose="02020603050405020304" pitchFamily="18" charset="0"/>
                <a:cs typeface="Times New Roman" panose="02020603050405020304" pitchFamily="18" charset="0"/>
              </a:rPr>
              <a:t>: Choosing appropriate algorithms for the task (e.g., classification, regression, clustering). Common algorithms include Decision Trees, Random Forests, Support Vector Machines (SVM), and Neural Networks.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Training</a:t>
            </a:r>
            <a:r>
              <a:rPr lang="en-US" dirty="0">
                <a:latin typeface="Times New Roman" panose="02020603050405020304" pitchFamily="18" charset="0"/>
                <a:cs typeface="Times New Roman" panose="02020603050405020304" pitchFamily="18" charset="0"/>
              </a:rPr>
              <a:t>: Fitting the chosen model to the training data. This involves using training algorithms to learn patterns and relationships from the dataset.</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Hyperparameter Tuning</a:t>
            </a:r>
            <a:r>
              <a:rPr lang="en-US" dirty="0">
                <a:latin typeface="Times New Roman" panose="02020603050405020304" pitchFamily="18" charset="0"/>
                <a:cs typeface="Times New Roman" panose="02020603050405020304" pitchFamily="18" charset="0"/>
              </a:rPr>
              <a:t>: Adjusting hyperparameters (e.g., learning rate, number of layers) to optimize model performance. Techniques such as Grid Search or Random Search may be used.</a:t>
            </a:r>
          </a:p>
          <a:p>
            <a:pPr>
              <a:lnSpc>
                <a:spcPct val="100000"/>
              </a:lnSpc>
            </a:pPr>
            <a:endParaRPr lang="en-IN" dirty="0"/>
          </a:p>
        </p:txBody>
      </p:sp>
    </p:spTree>
    <p:extLst>
      <p:ext uri="{BB962C8B-B14F-4D97-AF65-F5344CB8AC3E}">
        <p14:creationId xmlns:p14="http://schemas.microsoft.com/office/powerpoint/2010/main" val="27331668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DD2DD7-D182-DC0B-419B-74BB6864944E}"/>
              </a:ext>
            </a:extLst>
          </p:cNvPr>
          <p:cNvSpPr>
            <a:spLocks noGrp="1"/>
          </p:cNvSpPr>
          <p:nvPr>
            <p:ph type="title" idx="4294967295"/>
          </p:nvPr>
        </p:nvSpPr>
        <p:spPr>
          <a:xfrm>
            <a:off x="124691" y="0"/>
            <a:ext cx="10058400" cy="1449388"/>
          </a:xfrm>
        </p:spPr>
        <p:txBody>
          <a:bodyPr/>
          <a:lstStyle/>
          <a:p>
            <a:r>
              <a:rPr lang="en-IN" b="1" dirty="0"/>
              <a:t>Software Details</a:t>
            </a:r>
          </a:p>
        </p:txBody>
      </p:sp>
      <p:sp>
        <p:nvSpPr>
          <p:cNvPr id="3" name="Content Placeholder 2">
            <a:extLst>
              <a:ext uri="{FF2B5EF4-FFF2-40B4-BE49-F238E27FC236}">
                <a16:creationId xmlns:a16="http://schemas.microsoft.com/office/drawing/2014/main" id="{636CBC3A-715C-07AE-7F69-126DCE1F319A}"/>
              </a:ext>
            </a:extLst>
          </p:cNvPr>
          <p:cNvSpPr>
            <a:spLocks noGrp="1"/>
          </p:cNvSpPr>
          <p:nvPr>
            <p:ph idx="4294967295"/>
          </p:nvPr>
        </p:nvSpPr>
        <p:spPr>
          <a:xfrm>
            <a:off x="810491" y="1183481"/>
            <a:ext cx="9590088" cy="4491038"/>
          </a:xfrm>
        </p:spPr>
        <p:txBody>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57587274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F8AF3E-29E2-E389-8C6B-7F22354DE799}"/>
              </a:ext>
            </a:extLst>
          </p:cNvPr>
          <p:cNvSpPr>
            <a:spLocks noGrp="1"/>
          </p:cNvSpPr>
          <p:nvPr>
            <p:ph type="title" idx="4294967295"/>
          </p:nvPr>
        </p:nvSpPr>
        <p:spPr>
          <a:xfrm>
            <a:off x="114300" y="98424"/>
            <a:ext cx="10058400" cy="1449388"/>
          </a:xfrm>
        </p:spPr>
        <p:txBody>
          <a:bodyPr/>
          <a:lstStyle/>
          <a:p>
            <a:r>
              <a:rPr lang="en-IN" b="1" dirty="0"/>
              <a:t>Front End</a:t>
            </a:r>
          </a:p>
        </p:txBody>
      </p:sp>
      <p:sp>
        <p:nvSpPr>
          <p:cNvPr id="3" name="Content Placeholder 2">
            <a:extLst>
              <a:ext uri="{FF2B5EF4-FFF2-40B4-BE49-F238E27FC236}">
                <a16:creationId xmlns:a16="http://schemas.microsoft.com/office/drawing/2014/main" id="{558C517E-684B-6917-77EC-67EC70447F0E}"/>
              </a:ext>
            </a:extLst>
          </p:cNvPr>
          <p:cNvSpPr>
            <a:spLocks noGrp="1"/>
          </p:cNvSpPr>
          <p:nvPr>
            <p:ph idx="4294967295"/>
          </p:nvPr>
        </p:nvSpPr>
        <p:spPr>
          <a:xfrm>
            <a:off x="562768" y="1181822"/>
            <a:ext cx="9161463" cy="4232275"/>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85522747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B4DE54-EB6F-29DA-279B-45DEF712FB96}"/>
              </a:ext>
            </a:extLst>
          </p:cNvPr>
          <p:cNvSpPr>
            <a:spLocks noGrp="1"/>
          </p:cNvSpPr>
          <p:nvPr>
            <p:ph type="title" idx="4294967295"/>
          </p:nvPr>
        </p:nvSpPr>
        <p:spPr>
          <a:xfrm>
            <a:off x="72736" y="0"/>
            <a:ext cx="10058400" cy="1449388"/>
          </a:xfrm>
        </p:spPr>
        <p:txBody>
          <a:bodyPr/>
          <a:lstStyle/>
          <a:p>
            <a:r>
              <a:rPr lang="en-IN" b="1" dirty="0"/>
              <a:t>Database</a:t>
            </a:r>
          </a:p>
        </p:txBody>
      </p:sp>
      <p:sp>
        <p:nvSpPr>
          <p:cNvPr id="3" name="Content Placeholder 2">
            <a:extLst>
              <a:ext uri="{FF2B5EF4-FFF2-40B4-BE49-F238E27FC236}">
                <a16:creationId xmlns:a16="http://schemas.microsoft.com/office/drawing/2014/main" id="{4D08F02A-EA92-97C9-7FB0-3F89626CB4C5}"/>
              </a:ext>
            </a:extLst>
          </p:cNvPr>
          <p:cNvSpPr>
            <a:spLocks noGrp="1"/>
          </p:cNvSpPr>
          <p:nvPr>
            <p:ph idx="4294967295"/>
          </p:nvPr>
        </p:nvSpPr>
        <p:spPr>
          <a:xfrm>
            <a:off x="716973" y="1285442"/>
            <a:ext cx="10058400" cy="4022725"/>
          </a:xfrm>
        </p:spPr>
        <p:txBody>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255070122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6EB23C-DFBC-07F0-D8E2-733451EE856F}"/>
              </a:ext>
            </a:extLst>
          </p:cNvPr>
          <p:cNvSpPr>
            <a:spLocks noGrp="1"/>
          </p:cNvSpPr>
          <p:nvPr>
            <p:ph type="title" idx="4294967295"/>
          </p:nvPr>
        </p:nvSpPr>
        <p:spPr>
          <a:xfrm>
            <a:off x="-83127" y="0"/>
            <a:ext cx="10058400" cy="1449388"/>
          </a:xfrm>
        </p:spPr>
        <p:txBody>
          <a:bodyPr/>
          <a:lstStyle/>
          <a:p>
            <a:r>
              <a:rPr lang="en-IN" b="1" dirty="0"/>
              <a:t>Cloud Web Server</a:t>
            </a:r>
          </a:p>
        </p:txBody>
      </p:sp>
      <p:sp>
        <p:nvSpPr>
          <p:cNvPr id="3" name="Content Placeholder 2">
            <a:extLst>
              <a:ext uri="{FF2B5EF4-FFF2-40B4-BE49-F238E27FC236}">
                <a16:creationId xmlns:a16="http://schemas.microsoft.com/office/drawing/2014/main" id="{4808F221-6B8F-F347-7971-D1064E9E1C3B}"/>
              </a:ext>
            </a:extLst>
          </p:cNvPr>
          <p:cNvSpPr>
            <a:spLocks noGrp="1"/>
          </p:cNvSpPr>
          <p:nvPr>
            <p:ph idx="4294967295"/>
          </p:nvPr>
        </p:nvSpPr>
        <p:spPr>
          <a:xfrm>
            <a:off x="342900" y="1248064"/>
            <a:ext cx="10058400" cy="4872038"/>
          </a:xfrm>
        </p:spPr>
        <p:txBody>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It provides a flexible environment for the developers which allows them to work on projects from anywhere using any device with internet access.</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136877573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F66E50-C1DA-CAD3-62FA-A339F332CA9E}"/>
              </a:ext>
            </a:extLst>
          </p:cNvPr>
          <p:cNvSpPr>
            <a:spLocks noGrp="1"/>
          </p:cNvSpPr>
          <p:nvPr>
            <p:ph type="title" idx="4294967295"/>
          </p:nvPr>
        </p:nvSpPr>
        <p:spPr>
          <a:xfrm>
            <a:off x="135082" y="1877"/>
            <a:ext cx="10058400" cy="1449388"/>
          </a:xfrm>
        </p:spPr>
        <p:txBody>
          <a:bodyPr/>
          <a:lstStyle/>
          <a:p>
            <a:r>
              <a:rPr lang="en-US" b="1" dirty="0"/>
              <a:t>SOFTWARE REQUIREMENTS:</a:t>
            </a:r>
            <a:endParaRPr lang="en-IN" dirty="0"/>
          </a:p>
        </p:txBody>
      </p:sp>
      <p:sp>
        <p:nvSpPr>
          <p:cNvPr id="3" name="Content Placeholder 2">
            <a:extLst>
              <a:ext uri="{FF2B5EF4-FFF2-40B4-BE49-F238E27FC236}">
                <a16:creationId xmlns:a16="http://schemas.microsoft.com/office/drawing/2014/main" id="{214F7A0F-AB04-9D9E-B582-C47760B7A19F}"/>
              </a:ext>
            </a:extLst>
          </p:cNvPr>
          <p:cNvSpPr>
            <a:spLocks noGrp="1"/>
          </p:cNvSpPr>
          <p:nvPr>
            <p:ph idx="4294967295"/>
          </p:nvPr>
        </p:nvSpPr>
        <p:spPr>
          <a:xfrm>
            <a:off x="1066800" y="736962"/>
            <a:ext cx="10058400" cy="4022725"/>
          </a:xfrm>
        </p:spPr>
        <p:txBody>
          <a:bodyPr/>
          <a:lstStyle/>
          <a:p>
            <a:pPr algn="just">
              <a:lnSpc>
                <a:spcPct val="150000"/>
              </a:lnSpc>
              <a:buFont typeface="Arial" panose="020B0604020202020204" pitchFamily="34" charset="0"/>
              <a:buChar char="•"/>
            </a:pPr>
            <a:endParaRPr lang="en-US" sz="2000" dirty="0">
              <a:latin typeface="Times New Roman" pitchFamily="18" charset="0"/>
              <a:cs typeface="Times New Roman" pitchFamily="18" charset="0"/>
            </a:endParaRPr>
          </a:p>
          <a:p>
            <a:pPr lvl="0" algn="just">
              <a:lnSpc>
                <a:spcPct val="150000"/>
              </a:lnSpc>
              <a:buFont typeface="Arial" panose="020B0604020202020204" pitchFamily="34" charset="0"/>
              <a:buChar char="•"/>
            </a:pPr>
            <a:r>
              <a:rPr lang="en-US" sz="2000" dirty="0">
                <a:latin typeface="Times New Roman" pitchFamily="18" charset="0"/>
                <a:cs typeface="Times New Roman" pitchFamily="18" charset="0"/>
              </a:rPr>
              <a:t>Operating System	: Windows 10</a:t>
            </a:r>
          </a:p>
          <a:p>
            <a:pPr lvl="0" algn="just">
              <a:lnSpc>
                <a:spcPct val="150000"/>
              </a:lnSpc>
              <a:buFont typeface="Arial" panose="020B0604020202020204" pitchFamily="34" charset="0"/>
              <a:buChar char="•"/>
            </a:pPr>
            <a:r>
              <a:rPr lang="en-US" sz="2000" dirty="0">
                <a:latin typeface="Times New Roman" pitchFamily="18" charset="0"/>
                <a:cs typeface="Times New Roman" pitchFamily="18" charset="0"/>
              </a:rPr>
              <a:t>Language	               :PYTHON Google </a:t>
            </a:r>
            <a:r>
              <a:rPr lang="en-US" sz="2000" dirty="0" err="1">
                <a:latin typeface="Times New Roman" pitchFamily="18" charset="0"/>
                <a:cs typeface="Times New Roman" pitchFamily="18" charset="0"/>
              </a:rPr>
              <a:t>Colab</a:t>
            </a:r>
            <a:endParaRPr lang="en-US" sz="2000" dirty="0">
              <a:latin typeface="Times New Roman" pitchFamily="18" charset="0"/>
              <a:cs typeface="Times New Roman" pitchFamily="18" charset="0"/>
            </a:endParaRPr>
          </a:p>
          <a:p>
            <a:endParaRPr lang="en-IN" dirty="0"/>
          </a:p>
        </p:txBody>
      </p:sp>
    </p:spTree>
    <p:extLst>
      <p:ext uri="{BB962C8B-B14F-4D97-AF65-F5344CB8AC3E}">
        <p14:creationId xmlns:p14="http://schemas.microsoft.com/office/powerpoint/2010/main" val="86483092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B34E0F-1CAA-1BFF-61C2-D338CE0EF440}"/>
              </a:ext>
            </a:extLst>
          </p:cNvPr>
          <p:cNvSpPr>
            <a:spLocks noGrp="1"/>
          </p:cNvSpPr>
          <p:nvPr>
            <p:ph type="title" idx="4294967295"/>
          </p:nvPr>
        </p:nvSpPr>
        <p:spPr>
          <a:xfrm>
            <a:off x="467591" y="132051"/>
            <a:ext cx="10058400" cy="1449388"/>
          </a:xfrm>
        </p:spPr>
        <p:txBody>
          <a:bodyPr/>
          <a:lstStyle/>
          <a:p>
            <a:r>
              <a:rPr lang="en-US" b="1" dirty="0"/>
              <a:t>HARDWARE REQUIREMENTS:</a:t>
            </a:r>
            <a:endParaRPr lang="en-IN" dirty="0"/>
          </a:p>
        </p:txBody>
      </p:sp>
      <p:sp>
        <p:nvSpPr>
          <p:cNvPr id="3" name="Content Placeholder 2">
            <a:extLst>
              <a:ext uri="{FF2B5EF4-FFF2-40B4-BE49-F238E27FC236}">
                <a16:creationId xmlns:a16="http://schemas.microsoft.com/office/drawing/2014/main" id="{3E411FD9-583D-31D8-1779-E08C7AB1B422}"/>
              </a:ext>
            </a:extLst>
          </p:cNvPr>
          <p:cNvSpPr>
            <a:spLocks noGrp="1"/>
          </p:cNvSpPr>
          <p:nvPr>
            <p:ph idx="4294967295"/>
          </p:nvPr>
        </p:nvSpPr>
        <p:spPr>
          <a:xfrm>
            <a:off x="1589809" y="1240993"/>
            <a:ext cx="10058400" cy="4022725"/>
          </a:xfrm>
        </p:spPr>
        <p:txBody>
          <a:bodyPr/>
          <a:lstStyle/>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Keyboard</a:t>
            </a:r>
          </a:p>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Mouse </a:t>
            </a:r>
          </a:p>
          <a:p>
            <a:pPr algn="just">
              <a:lnSpc>
                <a:spcPct val="150000"/>
              </a:lnSpc>
              <a:buFont typeface="Arial" panose="020B0604020202020204" pitchFamily="34" charset="0"/>
              <a:buChar char="•"/>
            </a:pPr>
            <a:r>
              <a:rPr lang="en-US" sz="2000" dirty="0" err="1">
                <a:latin typeface="Times New Roman" pitchFamily="18" charset="0"/>
                <a:cs typeface="Times New Roman" pitchFamily="18" charset="0"/>
              </a:rPr>
              <a:t>Harddisk</a:t>
            </a:r>
            <a:r>
              <a:rPr lang="en-US" sz="2000" dirty="0">
                <a:latin typeface="Times New Roman" pitchFamily="18" charset="0"/>
                <a:cs typeface="Times New Roman" pitchFamily="18" charset="0"/>
              </a:rPr>
              <a:t>	</a:t>
            </a:r>
          </a:p>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Ram	</a:t>
            </a:r>
          </a:p>
          <a:p>
            <a:endParaRPr lang="en-IN" dirty="0"/>
          </a:p>
        </p:txBody>
      </p:sp>
    </p:spTree>
    <p:extLst>
      <p:ext uri="{BB962C8B-B14F-4D97-AF65-F5344CB8AC3E}">
        <p14:creationId xmlns:p14="http://schemas.microsoft.com/office/powerpoint/2010/main" val="227938605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4ED166-9586-2619-9A54-B5E298470AE0}"/>
              </a:ext>
            </a:extLst>
          </p:cNvPr>
          <p:cNvSpPr>
            <a:spLocks noGrp="1"/>
          </p:cNvSpPr>
          <p:nvPr>
            <p:ph type="title" idx="4294967295"/>
          </p:nvPr>
        </p:nvSpPr>
        <p:spPr>
          <a:xfrm>
            <a:off x="117620" y="0"/>
            <a:ext cx="10058400" cy="1449388"/>
          </a:xfrm>
        </p:spPr>
        <p:txBody>
          <a:bodyPr/>
          <a:lstStyle/>
          <a:p>
            <a:r>
              <a:rPr lang="en-US" b="1" dirty="0"/>
              <a:t>CONCLUSION</a:t>
            </a:r>
            <a:endParaRPr lang="en-IN" b="1" dirty="0"/>
          </a:p>
        </p:txBody>
      </p:sp>
      <p:sp>
        <p:nvSpPr>
          <p:cNvPr id="3" name="Content Placeholder 2">
            <a:extLst>
              <a:ext uri="{FF2B5EF4-FFF2-40B4-BE49-F238E27FC236}">
                <a16:creationId xmlns:a16="http://schemas.microsoft.com/office/drawing/2014/main" id="{9A13F28A-8BE4-B296-D662-B603448AEF8B}"/>
              </a:ext>
            </a:extLst>
          </p:cNvPr>
          <p:cNvSpPr>
            <a:spLocks noGrp="1"/>
          </p:cNvSpPr>
          <p:nvPr>
            <p:ph idx="4294967295"/>
          </p:nvPr>
        </p:nvSpPr>
        <p:spPr>
          <a:xfrm>
            <a:off x="197427" y="1160751"/>
            <a:ext cx="11201399" cy="5271221"/>
          </a:xfrm>
        </p:spPr>
        <p:txBody>
          <a:bodyPr>
            <a:noAutofit/>
          </a:bodyPr>
          <a:lstStyle/>
          <a:p>
            <a:pPr algn="just">
              <a:lnSpc>
                <a:spcPct val="20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Machine Learning can be a Supervised or Unsupervised. If you have lesser amount of data and clearly labelled data for training, opt for Supervised Learning. Unsupervised Learning would generally give better performance and results for large data sets.</a:t>
            </a:r>
          </a:p>
          <a:p>
            <a:pPr algn="just">
              <a:lnSpc>
                <a:spcPct val="20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If you have a huge data set easily available, go for deep learning techniques. You also have learned Reinforcement Learning and Deep Reinforcement Learning. You now know what Neural Networks are, their applications and limitations. </a:t>
            </a:r>
          </a:p>
          <a:p>
            <a:pPr algn="just">
              <a:lnSpc>
                <a:spcPct val="20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This paper surveys various machine learning algorithms. Today each and every person is using machine learning knowingly or unknowingly. From getting a recommended product in online shopping to updating photos in social networking sites. This paper gives an introduction to most of the popular machine learning algorithms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422670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Paper">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77</TotalTime>
  <Words>2323</Words>
  <Application>Microsoft Office PowerPoint</Application>
  <PresentationFormat>Widescreen</PresentationFormat>
  <Paragraphs>89</Paragraphs>
  <Slides>21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21</vt:i4>
      </vt:variant>
    </vt:vector>
  </HeadingPairs>
  <TitlesOfParts>
    <vt:vector size="26" baseType="lpstr">
      <vt:lpstr>Arial</vt:lpstr>
      <vt:lpstr>Century Gothic</vt:lpstr>
      <vt:lpstr>Times New Roman</vt:lpstr>
      <vt:lpstr>Wingdings 3</vt:lpstr>
      <vt:lpstr>Ion</vt:lpstr>
      <vt:lpstr>PowerPoint Presentation</vt:lpstr>
      <vt:lpstr>Abstract</vt:lpstr>
      <vt:lpstr>Objective</vt:lpstr>
      <vt:lpstr>Existing System</vt:lpstr>
      <vt:lpstr>Disadvantage</vt:lpstr>
      <vt:lpstr>PROPOSED SYSTEM :</vt:lpstr>
      <vt:lpstr>Advantage</vt:lpstr>
      <vt:lpstr>Introduction</vt:lpstr>
      <vt:lpstr>PowerPoint Presentation</vt:lpstr>
      <vt:lpstr>MODULES</vt:lpstr>
      <vt:lpstr>Data Collection and Preprocessing  </vt:lpstr>
      <vt:lpstr>Feature Engineering </vt:lpstr>
      <vt:lpstr>Exploratory Data Analysis (EDA)  </vt:lpstr>
      <vt:lpstr>Model Selection and Training  </vt:lpstr>
      <vt:lpstr>Software Details</vt:lpstr>
      <vt:lpstr>Front End</vt:lpstr>
      <vt:lpstr>Database</vt:lpstr>
      <vt:lpstr>Cloud Web Server</vt:lpstr>
      <vt:lpstr>SOFTWARE REQUIREMENTS:</vt:lpstr>
      <vt:lpstr>HARDWARE REQUIREMENTS:</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vishalrameshv13@gmail.com</dc:creator>
  <cp:lastModifiedBy>vishalrameshv13@gmail.com</cp:lastModifiedBy>
  <cp:revision>21</cp:revision>
  <dcterms:created xsi:type="dcterms:W3CDTF">2024-08-14T12:13:16Z</dcterms:created>
  <dcterms:modified xsi:type="dcterms:W3CDTF">2024-08-25T09:44:14Z</dcterms:modified>
</cp:coreProperties>
</file>