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77" r:id="rId4"/>
    <p:sldId id="258" r:id="rId5"/>
    <p:sldId id="259" r:id="rId6"/>
    <p:sldId id="27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2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a:xfrm>
            <a:off x="2493105" y="329307"/>
            <a:ext cx="4897310"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D534AA5E-9EEF-4675-9141-69214F07058E}" type="slidenum">
              <a:rPr lang="en-IN" smtClean="0"/>
              <a:t>‹#›</a:t>
            </a:fld>
            <a:endParaRPr lang="en-IN"/>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605729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62251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7782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26-08-2024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49045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26-08-2024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59758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26-08-2024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58745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26-08-2024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089986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26-08-2024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49696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A23C765A-790E-4DDD-B720-A3DC44661A02}" type="datetimeFigureOut">
              <a:rPr lang="en-IN" smtClean="0"/>
              <a:t>26-08-2024</a:t>
            </a:fld>
            <a:endParaRPr lang="en-IN"/>
          </a:p>
        </p:txBody>
      </p:sp>
      <p:sp>
        <p:nvSpPr>
          <p:cNvPr id="6" name="Footer Placeholder 5"/>
          <p:cNvSpPr>
            <a:spLocks noGrp="1"/>
          </p:cNvSpPr>
          <p:nvPr>
            <p:ph type="ftr" sz="quarter" idx="11"/>
          </p:nvPr>
        </p:nvSpPr>
        <p:spPr>
          <a:xfrm>
            <a:off x="1534910" y="318640"/>
            <a:ext cx="5453475" cy="320931"/>
          </a:xfrm>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93767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40587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26-08-2024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39178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23C765A-790E-4DDD-B720-A3DC44661A02}" type="datetimeFigureOut">
              <a:rPr lang="en-IN" smtClean="0"/>
              <a:t>26-08-2024</a:t>
            </a:fld>
            <a:endParaRPr lang="en-IN"/>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34AA5E-9EEF-4675-9141-69214F07058E}" type="slidenum">
              <a:rPr lang="en-IN" smtClean="0"/>
              <a:t>‹#›</a:t>
            </a:fld>
            <a:endParaRPr lang="en-IN"/>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826997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963882" y="2628900"/>
            <a:ext cx="8458632" cy="954107"/>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Developing a tool to provide for real time feeds of cyber incident pertaining to Indian Cyber Space</a:t>
            </a: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114300" y="-597478"/>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446809" y="1211913"/>
            <a:ext cx="10546771" cy="463816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NCIIPC shares detail of cyber incidents to corresponding stakeholders in order to inform them about cyber activities related to their IT/OT infrastructure.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empowers them to take necessary actions to mitigate further risk. Description: In order to achieve objective of protecting Critical Information Infrastructure (CIIs) of the Nation, it is very vital to have real time information related to cyber threats and incidents specific to Indian Cyber space. This may enhance the Threat Assessment potential based on the incidents that have already happened or the ones that currently exists. </a:t>
            </a:r>
          </a:p>
          <a:p>
            <a:pPr algn="just">
              <a:lnSpc>
                <a:spcPct val="150000"/>
              </a:lnSpc>
            </a:pPr>
            <a:r>
              <a:rPr lang="en-US" sz="1800" dirty="0">
                <a:latin typeface="Times New Roman" panose="02020603050405020304" pitchFamily="18" charset="0"/>
                <a:cs typeface="Times New Roman" panose="02020603050405020304" pitchFamily="18" charset="0"/>
              </a:rPr>
              <a:t>Therefore, a framework to crawl/scrap/collect the cyber incident activities reported anywhere on the web related to Indian cyber space is required to be developed. Expected Solution: 1. Using Machine Learning, find platforms that publish or works as intermediate platform for sharing cyber incident activities related to cyber incidents. </a:t>
            </a:r>
          </a:p>
          <a:p>
            <a:pPr marL="0" indent="0" algn="just">
              <a:lnSpc>
                <a:spcPct val="150000"/>
              </a:lnSpc>
              <a:buNone/>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4C92E1-B2F6-9692-8DB6-F537F7D4091A}"/>
              </a:ext>
            </a:extLst>
          </p:cNvPr>
          <p:cNvSpPr>
            <a:spLocks noGrp="1"/>
          </p:cNvSpPr>
          <p:nvPr>
            <p:ph idx="4294967295"/>
          </p:nvPr>
        </p:nvSpPr>
        <p:spPr>
          <a:xfrm>
            <a:off x="541628" y="478270"/>
            <a:ext cx="8997228" cy="3439102"/>
          </a:xfrm>
        </p:spPr>
        <p:txBody>
          <a:bodyPr>
            <a:normAutofit lnSpcReduction="10000"/>
          </a:bodyPr>
          <a:lstStyle/>
          <a:p>
            <a:pPr algn="just">
              <a:lnSpc>
                <a:spcPct val="150000"/>
              </a:lnSpc>
            </a:pPr>
            <a:r>
              <a:rPr lang="en-US" sz="1800" dirty="0">
                <a:latin typeface="Times New Roman" panose="02020603050405020304" pitchFamily="18" charset="0"/>
                <a:cs typeface="Times New Roman" panose="02020603050405020304" pitchFamily="18" charset="0"/>
              </a:rPr>
              <a:t>2. Design a model framework for the cyber incidents feed generator which collects data from various forums, paste sites, social media, developer or any other platforms as identified by Machine learning model generated in accordance to point 1 above. 3. Creation of well-structured database of cyber incidents extracted by framework developed in accordance with point 2 above. </a:t>
            </a:r>
          </a:p>
          <a:p>
            <a:pPr algn="just">
              <a:lnSpc>
                <a:spcPct val="150000"/>
              </a:lnSpc>
            </a:pPr>
            <a:r>
              <a:rPr lang="en-US" sz="1800" dirty="0">
                <a:latin typeface="Times New Roman" panose="02020603050405020304" pitchFamily="18" charset="0"/>
                <a:cs typeface="Times New Roman" panose="02020603050405020304" pitchFamily="18" charset="0"/>
              </a:rPr>
              <a:t>4. Generation of valuable insights from the data collected and its visual representation of cyber incidents specific to sectors, APTs and strategic issues. Note: Students are encouraged not to use paid APIs for solving the problem</a:t>
            </a:r>
            <a:endParaRPr lang="en-IN" sz="1800" dirty="0"/>
          </a:p>
        </p:txBody>
      </p:sp>
    </p:spTree>
    <p:extLst>
      <p:ext uri="{BB962C8B-B14F-4D97-AF65-F5344CB8AC3E}">
        <p14:creationId xmlns:p14="http://schemas.microsoft.com/office/powerpoint/2010/main" val="32557403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41564" y="-724694"/>
            <a:ext cx="10058400" cy="1449388"/>
          </a:xfrm>
        </p:spPr>
        <p:txBody>
          <a:bodyPr/>
          <a:lstStyle/>
          <a:p>
            <a:r>
              <a:rPr lang="en-US" b="1" dirty="0"/>
              <a:t>Objective</a:t>
            </a:r>
            <a:endParaRPr lang="en-IN" b="1"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744826" y="1014412"/>
            <a:ext cx="10144847" cy="4970751"/>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As cyberspace expands and threat actors acquire more tools, secure communications have acquired centrality, and propelled the quest for novel technology solutions. There is a continuous race between cryptography and cryptanalysis—the ability to produce relatively secure cryptosystems and the techniques to break or undermine those cryptosystems.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Quantum computing, for instance, may render some prominent encryption standards either vulnerable or insecure. Technological answers to the “Post-Quantum” phase of information security are being pursued aggressively all across the globe.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other words, no country is immune to the dynamic changes cyberspace has brought in to the practices of foreign and military policy making, technology development, or even to the protection of their critical information infrastructure upon which the modern nation states are heavily dependent.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0391" y="-870167"/>
            <a:ext cx="10058400" cy="1449388"/>
          </a:xfrm>
        </p:spPr>
        <p:txBody>
          <a:bodyPr/>
          <a:lstStyle/>
          <a:p>
            <a:r>
              <a:rPr lang="en-US" b="1" dirty="0"/>
              <a:t>Existing System</a:t>
            </a:r>
            <a:endParaRPr lang="en-IN" b="1"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353291" y="694602"/>
            <a:ext cx="11357264" cy="5363297"/>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India has high stakes in the security and stability of cyberspace, not least because the government has made </a:t>
            </a:r>
            <a:r>
              <a:rPr lang="en-US" sz="1800" dirty="0" err="1">
                <a:latin typeface="Times New Roman" panose="02020603050405020304" pitchFamily="18" charset="0"/>
                <a:cs typeface="Times New Roman" panose="02020603050405020304" pitchFamily="18" charset="0"/>
              </a:rPr>
              <a:t>digitisation</a:t>
            </a:r>
            <a:r>
              <a:rPr lang="en-US" sz="1800" dirty="0">
                <a:latin typeface="Times New Roman" panose="02020603050405020304" pitchFamily="18" charset="0"/>
                <a:cs typeface="Times New Roman" panose="02020603050405020304" pitchFamily="18" charset="0"/>
              </a:rPr>
              <a:t> a priority, and is in the process of executing national flagship programs to improve governance and the delivery of essential services, which also includes securing world’s largest database holding the personal information of a billion plus Indians.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Critical infrastructure, which underpins our economic and social well-being, has a lot more dependence on cyberspace, and any compromise may have a debilitating impact on the national economy and national security. In addition to security imperatives, cyber technologies have the potential to propel India’s development as a knowledge economy and the next generation of economic growth.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Providing thought leadership in cybersecurity requires both clarity of vision, and an understanding of the history and evolution of cybersecurity. As India aspires to find a place on the policy high table of cyberspace governance to play a prominent role, thought leadership and technology innovation are some of the attributes which will embellish India’s credentials. </a:t>
            </a: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A8A2DD-D6BB-7416-B6F7-1F6C48DC44F9}"/>
              </a:ext>
            </a:extLst>
          </p:cNvPr>
          <p:cNvSpPr>
            <a:spLocks noGrp="1"/>
          </p:cNvSpPr>
          <p:nvPr>
            <p:ph idx="4294967295"/>
          </p:nvPr>
        </p:nvSpPr>
        <p:spPr>
          <a:xfrm>
            <a:off x="498765" y="238989"/>
            <a:ext cx="9466118" cy="578773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cyberspace, as also to gauge India’s position. India has high stakes in the security and stability of cyberspace, not least because the government has made </a:t>
            </a:r>
            <a:r>
              <a:rPr lang="en-US" sz="1800" dirty="0" err="1">
                <a:latin typeface="Times New Roman" panose="02020603050405020304" pitchFamily="18" charset="0"/>
                <a:cs typeface="Times New Roman" panose="02020603050405020304" pitchFamily="18" charset="0"/>
              </a:rPr>
              <a:t>digitisation</a:t>
            </a:r>
            <a:r>
              <a:rPr lang="en-US" sz="1800" dirty="0">
                <a:latin typeface="Times New Roman" panose="02020603050405020304" pitchFamily="18" charset="0"/>
                <a:cs typeface="Times New Roman" panose="02020603050405020304" pitchFamily="18" charset="0"/>
              </a:rPr>
              <a:t> a priority, and is in the process of executing national flagship programs to improve governance and the delivery of essential services, which also includes securing world’s largest database holding the personal information of a billion plus Indians.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book is an attempt to unravel the vast changes in the processes of norms building, the emerging concepts shaping military thinking as well as the protection of critical infrastructure and the evolving technology sphere pertaining to cyberspace, as also to gauge India’s position.</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7996117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0" y="-795338"/>
            <a:ext cx="10058400" cy="1449388"/>
          </a:xfrm>
        </p:spPr>
        <p:txBody>
          <a:bodyPr/>
          <a:lstStyle/>
          <a:p>
            <a:r>
              <a:rPr lang="en-US" b="1" dirty="0"/>
              <a:t>Disadvantage</a:t>
            </a:r>
            <a:endParaRPr lang="en-IN" b="1"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540328" y="813738"/>
            <a:ext cx="10962409" cy="5230524"/>
          </a:xfrm>
        </p:spPr>
        <p:txBody>
          <a:bodyPr>
            <a:no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Data Privacy and Security Concerns</a:t>
            </a:r>
            <a:r>
              <a:rPr lang="en-US" sz="1800" dirty="0">
                <a:latin typeface="Times New Roman" panose="02020603050405020304" pitchFamily="18" charset="0"/>
                <a:cs typeface="Times New Roman" panose="02020603050405020304" pitchFamily="18" charset="0"/>
              </a:rPr>
              <a:t>: Real-time feeds might inadvertently expose sensitive information or details about ongoing incidents, which could be exploited by malicious actors. Ensuring that the data shared is anonymized and protected is crucial.</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Volume of Data</a:t>
            </a:r>
            <a:r>
              <a:rPr lang="en-US" sz="1800" dirty="0">
                <a:latin typeface="Times New Roman" panose="02020603050405020304" pitchFamily="18" charset="0"/>
                <a:cs typeface="Times New Roman" panose="02020603050405020304" pitchFamily="18" charset="0"/>
              </a:rPr>
              <a:t>: The sheer volume of data generated in real-time can be overwhelming. Filtering out relevant information from noise and ensuring the accuracy of the data is a major challenge. The tool must be capable of handling and processing large amounts of data efficiently.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False Positives and False Negatives</a:t>
            </a:r>
            <a:r>
              <a:rPr lang="en-US" sz="1800" dirty="0">
                <a:latin typeface="Times New Roman" panose="02020603050405020304" pitchFamily="18" charset="0"/>
                <a:cs typeface="Times New Roman" panose="02020603050405020304" pitchFamily="18" charset="0"/>
              </a:rPr>
              <a:t>: Inaccurate detection and reporting of incidents can lead to false positives (reporting non-incidents as incidents) and false negatives (failing to report actual incidents). This can undermine the credibility of the tool and potentially lead to inappropriate responses or missed threats.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Timeliness and Latency</a:t>
            </a:r>
            <a:r>
              <a:rPr lang="en-US" sz="1800" dirty="0">
                <a:latin typeface="Times New Roman" panose="02020603050405020304" pitchFamily="18" charset="0"/>
                <a:cs typeface="Times New Roman" panose="02020603050405020304" pitchFamily="18" charset="0"/>
              </a:rPr>
              <a:t>: Real-time feeds require extremely low latency to be effective. Delays in data collection, processing, or dissemination can diminish the tool's effectiveness in responding to and mitigating cyber threats.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724694"/>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76645" y="806449"/>
            <a:ext cx="11826587" cy="5209887"/>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Indian cyberspace is designed to enhance cybersecurity by delivering timely and actionable intelligence. The system comprises several integrated modules to ensure comprehensive coverage and effective management of cyber threats.</a:t>
            </a:r>
          </a:p>
          <a:p>
            <a:pPr algn="just">
              <a:lnSpc>
                <a:spcPct val="150000"/>
              </a:lnSpc>
            </a:pPr>
            <a:r>
              <a:rPr lang="en-US" sz="1800" dirty="0">
                <a:latin typeface="Times New Roman" panose="02020603050405020304" pitchFamily="18" charset="0"/>
                <a:cs typeface="Times New Roman" panose="02020603050405020304" pitchFamily="18" charset="0"/>
              </a:rPr>
              <a:t>At the core of the system is the </a:t>
            </a:r>
            <a:r>
              <a:rPr lang="en-US" sz="1800" b="1" dirty="0">
                <a:latin typeface="Times New Roman" panose="02020603050405020304" pitchFamily="18" charset="0"/>
                <a:cs typeface="Times New Roman" panose="02020603050405020304" pitchFamily="18" charset="0"/>
              </a:rPr>
              <a:t>Data Collection Module</a:t>
            </a:r>
            <a:r>
              <a:rPr lang="en-US" sz="1800" dirty="0">
                <a:latin typeface="Times New Roman" panose="02020603050405020304" pitchFamily="18" charset="0"/>
                <a:cs typeface="Times New Roman" panose="02020603050405020304" pitchFamily="18" charset="0"/>
              </a:rPr>
              <a:t>, which aggregates real-time data from diverse sources such as threat intelligence feeds, network monitoring tools, and system logs. This module ensures that all relevant information is captured, providing a robust foundation for subsequent analysis.</a:t>
            </a:r>
          </a:p>
          <a:p>
            <a:pPr algn="just">
              <a:lnSpc>
                <a:spcPct val="150000"/>
              </a:lnSpc>
            </a:pPr>
            <a:r>
              <a:rPr lang="en-US" sz="1800" dirty="0">
                <a:latin typeface="Times New Roman" panose="02020603050405020304" pitchFamily="18" charset="0"/>
                <a:cs typeface="Times New Roman" panose="02020603050405020304" pitchFamily="18" charset="0"/>
              </a:rPr>
              <a:t>The </a:t>
            </a:r>
            <a:r>
              <a:rPr lang="en-US" sz="1800" b="1" dirty="0">
                <a:latin typeface="Times New Roman" panose="02020603050405020304" pitchFamily="18" charset="0"/>
                <a:cs typeface="Times New Roman" panose="02020603050405020304" pitchFamily="18" charset="0"/>
              </a:rPr>
              <a:t>Data Processing and Analysis Module</a:t>
            </a:r>
            <a:r>
              <a:rPr lang="en-US" sz="1800" dirty="0">
                <a:latin typeface="Times New Roman" panose="02020603050405020304" pitchFamily="18" charset="0"/>
                <a:cs typeface="Times New Roman" panose="02020603050405020304" pitchFamily="18" charset="0"/>
              </a:rPr>
              <a:t> plays a crucial role in transforming raw data into actionable insights. It normalizes and parses data, integrates threat intelligence, and employs advanced algorithms and machine learning techniques to detect and classify incidents. This ensures that the data is not only accurate but also actionable.</a:t>
            </a:r>
          </a:p>
          <a:p>
            <a:pPr algn="just">
              <a:lnSpc>
                <a:spcPct val="150000"/>
              </a:lnSpc>
            </a:pPr>
            <a:r>
              <a:rPr lang="en-US" sz="1800" dirty="0">
                <a:latin typeface="Times New Roman" panose="02020603050405020304" pitchFamily="18" charset="0"/>
                <a:cs typeface="Times New Roman" panose="02020603050405020304" pitchFamily="18" charset="0"/>
              </a:rPr>
              <a:t>Once incidents are detected, the </a:t>
            </a:r>
            <a:r>
              <a:rPr lang="en-US" sz="1800" b="1" dirty="0">
                <a:latin typeface="Times New Roman" panose="02020603050405020304" pitchFamily="18" charset="0"/>
                <a:cs typeface="Times New Roman" panose="02020603050405020304" pitchFamily="18" charset="0"/>
              </a:rPr>
              <a:t>Incident Management Module</a:t>
            </a:r>
            <a:r>
              <a:rPr lang="en-US" sz="1800" dirty="0">
                <a:latin typeface="Times New Roman" panose="02020603050405020304" pitchFamily="18" charset="0"/>
                <a:cs typeface="Times New Roman" panose="02020603050405020304" pitchFamily="18" charset="0"/>
              </a:rPr>
              <a:t> takes over. It generates alerts based on the severity and potential impact of each incident, tracks ongoing cases, and manages incident response workflows. This module ensures that incidents are promptly addressed and that responses are well-coordinated.</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724694"/>
            <a:ext cx="10058400" cy="1449388"/>
          </a:xfrm>
        </p:spPr>
        <p:txBody>
          <a:bodyPr>
            <a:normAutofit/>
          </a:bodyPr>
          <a:lstStyle/>
          <a:p>
            <a:r>
              <a:rPr lang="en-US" b="1" dirty="0"/>
              <a:t>Advantage</a:t>
            </a:r>
            <a:endParaRPr lang="en-IN" b="1"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32522" y="866847"/>
            <a:ext cx="11122169" cy="5124306"/>
          </a:xfrm>
        </p:spPr>
        <p:txBody>
          <a:bodyPr>
            <a:normAutofit lnSpcReduction="10000"/>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Enhanced Threat Detection and Response</a:t>
            </a:r>
            <a:r>
              <a:rPr lang="en-US" sz="1800" dirty="0">
                <a:latin typeface="Times New Roman" panose="02020603050405020304" pitchFamily="18" charset="0"/>
                <a:cs typeface="Times New Roman" panose="02020603050405020304" pitchFamily="18" charset="0"/>
              </a:rPr>
              <a:t>: Real-time feeds enable quicker identification of cyber threats and incidents. This allows organizations and authorities to respond promptly, potentially mitigating damage and reducing the impact of attacks.</a:t>
            </a:r>
            <a:r>
              <a:rPr lang="en-US" sz="1800" b="1"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Improved Situational Awareness</a:t>
            </a:r>
            <a:r>
              <a:rPr lang="en-US" sz="1800" dirty="0">
                <a:latin typeface="Times New Roman" panose="02020603050405020304" pitchFamily="18" charset="0"/>
                <a:cs typeface="Times New Roman" panose="02020603050405020304" pitchFamily="18" charset="0"/>
              </a:rPr>
              <a:t>: By providing up-to-date information about cyber incidents, the tool enhances situational awareness. This helps cybersecurity teams stay informed about emerging threats and trends specific to the Indian cyber landscape.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Better Incident Management</a:t>
            </a:r>
            <a:r>
              <a:rPr lang="en-US" sz="1800" dirty="0">
                <a:latin typeface="Times New Roman" panose="02020603050405020304" pitchFamily="18" charset="0"/>
                <a:cs typeface="Times New Roman" panose="02020603050405020304" pitchFamily="18" charset="0"/>
              </a:rPr>
              <a:t>: Real-time information supports more effective incident management. It allows for quicker coordination and response among various stakeholders, including government agencies, private sector organizations, and cybersecurity professionals.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Informed Decision-Making</a:t>
            </a:r>
            <a:r>
              <a:rPr lang="en-US" sz="1800" dirty="0">
                <a:latin typeface="Times New Roman" panose="02020603050405020304" pitchFamily="18" charset="0"/>
                <a:cs typeface="Times New Roman" panose="02020603050405020304" pitchFamily="18" charset="0"/>
              </a:rPr>
              <a:t>: Access to real-time data helps decision-makers make more informed choices regarding cybersecurity strategies, resource allocation, and policy development. It ensures that decisions are based on the most current and relevant information.</a:t>
            </a: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0" y="-724694"/>
            <a:ext cx="10058400" cy="1449388"/>
          </a:xfrm>
        </p:spPr>
        <p:txBody>
          <a:bodyPr/>
          <a:lstStyle/>
          <a:p>
            <a:r>
              <a:rPr lang="en-US" b="1" dirty="0"/>
              <a:t>Introduction</a:t>
            </a:r>
            <a:endParaRPr lang="en-IN" b="1"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490104" y="724694"/>
            <a:ext cx="11211792" cy="5270789"/>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the more innocent days of cyberspace, it was routinely referred to as a global commons, evoking visions of the various stakeholders coming together to develop norms and conventions to self-regulate their actions.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reasoning behind this was that this was the only way to further unleash innovation and creativity that had brought cyberspace into existence in the first place. Built on the principles of sharing, trust, and openness, security from malicious acts or software did not receive as much attention as it deserved.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With rising economic costs and the national security implications of threats in and through cyberspace, calls for the rules of the road to regulate cyberspace have grown manifold. This has been sought to be achieved through the norms process wherein multiple stakeholders sat at the table to arrive at a consensus on various issues related to keeping cyberspace, “open, secure, stable, and free”. </a:t>
            </a:r>
          </a:p>
          <a:p>
            <a:pPr algn="just">
              <a:lnSpc>
                <a:spcPct val="150000"/>
              </a:lnSpc>
            </a:pPr>
            <a:r>
              <a:rPr lang="en-US" sz="1800" dirty="0">
                <a:latin typeface="Times New Roman" panose="02020603050405020304" pitchFamily="18" charset="0"/>
                <a:cs typeface="Times New Roman" panose="02020603050405020304" pitchFamily="18" charset="0"/>
              </a:rPr>
              <a:t>This was largely a Western formulation, and it became the dominant framework by virtue of the fact that much of the technology and capacity as well as private enterprises underpinning cyberspace resided in the Western world. Norm negotiations have straddled various forums in the multilateral, multistakeholder, technical, and functional spheres. </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276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436418" y="350116"/>
            <a:ext cx="10525125" cy="56356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complexity of the issues to be negotiated, and the differing approaches and perspectives have increasingly</a:t>
            </a:r>
            <a:r>
              <a:rPr lang="en-IN" sz="1800" dirty="0">
                <a:latin typeface="Times New Roman" panose="02020603050405020304" pitchFamily="18" charset="0"/>
                <a:cs typeface="Times New Roman" panose="02020603050405020304" pitchFamily="18" charset="0"/>
              </a:rPr>
              <a:t> </a:t>
            </a:r>
            <a:r>
              <a:rPr lang="en-US" sz="1800" dirty="0">
                <a:latin typeface="Times New Roman" panose="02020603050405020304" pitchFamily="18" charset="0"/>
                <a:cs typeface="Times New Roman" panose="02020603050405020304" pitchFamily="18" charset="0"/>
              </a:rPr>
              <a:t>made it difficult for these negotiations to continue at a meaningful pace. Differences of opinion related to, inter alia, governance aspects, the responsible </a:t>
            </a:r>
            <a:r>
              <a:rPr lang="en-US" sz="1800" dirty="0" err="1">
                <a:latin typeface="Times New Roman" panose="02020603050405020304" pitchFamily="18" charset="0"/>
                <a:cs typeface="Times New Roman" panose="02020603050405020304" pitchFamily="18" charset="0"/>
              </a:rPr>
              <a:t>behaviour</a:t>
            </a:r>
            <a:r>
              <a:rPr lang="en-US" sz="1800" dirty="0">
                <a:latin typeface="Times New Roman" panose="02020603050405020304" pitchFamily="18" charset="0"/>
                <a:cs typeface="Times New Roman" panose="02020603050405020304" pitchFamily="18" charset="0"/>
              </a:rPr>
              <a:t> of States, </a:t>
            </a:r>
            <a:r>
              <a:rPr lang="en-US" sz="1800" dirty="0" err="1">
                <a:latin typeface="Times New Roman" panose="02020603050405020304" pitchFamily="18" charset="0"/>
                <a:cs typeface="Times New Roman" panose="02020603050405020304" pitchFamily="18" charset="0"/>
              </a:rPr>
              <a:t>militarisation</a:t>
            </a:r>
            <a:r>
              <a:rPr lang="en-US" sz="1800" dirty="0">
                <a:latin typeface="Times New Roman" panose="02020603050405020304" pitchFamily="18" charset="0"/>
                <a:cs typeface="Times New Roman" panose="02020603050405020304" pitchFamily="18" charset="0"/>
              </a:rPr>
              <a:t>, legal obligations, the right to </a:t>
            </a:r>
            <a:r>
              <a:rPr lang="en-US" sz="1800" dirty="0" err="1">
                <a:latin typeface="Times New Roman" panose="02020603050405020304" pitchFamily="18" charset="0"/>
                <a:cs typeface="Times New Roman" panose="02020603050405020304" pitchFamily="18" charset="0"/>
              </a:rPr>
              <a:t>self-defence</a:t>
            </a:r>
            <a:r>
              <a:rPr lang="en-US" sz="1800" dirty="0">
                <a:latin typeface="Times New Roman" panose="02020603050405020304" pitchFamily="18" charset="0"/>
                <a:cs typeface="Times New Roman" panose="02020603050405020304" pitchFamily="18" charset="0"/>
              </a:rPr>
              <a:t>, etc., are just some of the impediments that have come in the way of the process of norms building.</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More and more countries have begun to assess their vulnerabilities to cyber attacks, and are exploring all ways and means to deter and respond to such attacks.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changes in military strategies and doctrines factoring the need to raise cyber commands or strategic forces reflects the prominence nation states are now giving to building a deterrent force or posture in cyberspace. States are not reluctant anymore to develop and practice offensive cyber capabilities as part of strategy to secure their interests in cyberspace. </a:t>
            </a:r>
          </a:p>
        </p:txBody>
      </p:sp>
    </p:spTree>
    <p:extLst>
      <p:ext uri="{BB962C8B-B14F-4D97-AF65-F5344CB8AC3E}">
        <p14:creationId xmlns:p14="http://schemas.microsoft.com/office/powerpoint/2010/main" val="42334685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14300" y="-585644"/>
            <a:ext cx="10058400" cy="1449388"/>
          </a:xfrm>
        </p:spPr>
        <p:txBody>
          <a:bodyPr/>
          <a:lstStyle/>
          <a:p>
            <a:r>
              <a:rPr lang="en-IN" b="1"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395846" y="1313729"/>
            <a:ext cx="10058400" cy="4022725"/>
          </a:xfrm>
        </p:spPr>
        <p:txBody>
          <a:bodyPr>
            <a:normAutofit/>
          </a:bodyPr>
          <a:lstStyle/>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Data Collection Module</a:t>
            </a:r>
          </a:p>
          <a:p>
            <a:pPr algn="just">
              <a:lnSpc>
                <a:spcPct val="15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Data Processing and Analysis Module</a:t>
            </a:r>
            <a:endParaRPr lang="en-IN" sz="2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Incident Management Module</a:t>
            </a:r>
          </a:p>
          <a:p>
            <a:pPr algn="just">
              <a:lnSpc>
                <a:spcPct val="150000"/>
              </a:lnSpc>
              <a:buFont typeface="Arial" panose="020B0604020202020204" pitchFamily="34" charset="0"/>
              <a:buChar char="•"/>
            </a:pPr>
            <a:r>
              <a:rPr lang="en-IN" sz="2800" dirty="0">
                <a:latin typeface="Times New Roman" panose="02020603050405020304" pitchFamily="18" charset="0"/>
                <a:cs typeface="Times New Roman" panose="02020603050405020304" pitchFamily="18" charset="0"/>
              </a:rPr>
              <a:t>Visualization and Dashboard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20782" y="290945"/>
            <a:ext cx="10058400" cy="1449388"/>
          </a:xfrm>
        </p:spPr>
        <p:txBody>
          <a:bodyPr>
            <a:normAutofit fontScale="90000"/>
          </a:bodyPr>
          <a:lstStyle/>
          <a:p>
            <a:r>
              <a:rPr lang="en-IN" sz="4400" dirty="0">
                <a:latin typeface="Times New Roman" panose="02020603050405020304" pitchFamily="18" charset="0"/>
                <a:cs typeface="Times New Roman" panose="02020603050405020304" pitchFamily="18" charset="0"/>
              </a:rPr>
              <a:t>Data Collection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974004" y="480726"/>
            <a:ext cx="8990878" cy="4891376"/>
          </a:xfrm>
        </p:spPr>
        <p:txBody>
          <a:bodyPr>
            <a:normAutofit/>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Incident Feed Aggregation</a:t>
            </a:r>
            <a:r>
              <a:rPr lang="en-US" sz="1800" dirty="0">
                <a:latin typeface="Times New Roman" panose="02020603050405020304" pitchFamily="18" charset="0"/>
                <a:cs typeface="Times New Roman" panose="02020603050405020304" pitchFamily="18" charset="0"/>
              </a:rPr>
              <a:t>: Collects data from various sources including threat intelligence feeds, security incident reports, and public databases.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Network Monitoring</a:t>
            </a:r>
            <a:r>
              <a:rPr lang="en-US" sz="1800" dirty="0">
                <a:latin typeface="Times New Roman" panose="02020603050405020304" pitchFamily="18" charset="0"/>
                <a:cs typeface="Times New Roman" panose="02020603050405020304" pitchFamily="18" charset="0"/>
              </a:rPr>
              <a:t>: Integrates with network monitoring tools to gather real-time data on traffic anomalies, potential breaches, and other network-based incidents.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Log Collection</a:t>
            </a:r>
            <a:r>
              <a:rPr lang="en-US" sz="1800" dirty="0">
                <a:latin typeface="Times New Roman" panose="02020603050405020304" pitchFamily="18" charset="0"/>
                <a:cs typeface="Times New Roman" panose="02020603050405020304" pitchFamily="18" charset="0"/>
              </a:rPr>
              <a:t>: Aggregates logs from various systems such as firewalls, intrusion detection systems (IDS), and servers to detect unusual patterns.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0" y="297296"/>
            <a:ext cx="10058400" cy="1449388"/>
          </a:xfrm>
        </p:spPr>
        <p:txBody>
          <a:bodyPr>
            <a:normAutofit fontScale="90000"/>
          </a:bodyPr>
          <a:lstStyle/>
          <a:p>
            <a:r>
              <a:rPr lang="en-US" sz="4400" dirty="0">
                <a:latin typeface="Times New Roman" panose="02020603050405020304" pitchFamily="18" charset="0"/>
                <a:cs typeface="Times New Roman" panose="02020603050405020304" pitchFamily="18" charset="0"/>
              </a:rPr>
              <a:t>Data Processing and Analysis Module</a:t>
            </a:r>
            <a:br>
              <a:rPr lang="en-IN" sz="44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1145742" y="476827"/>
            <a:ext cx="9484157" cy="5082309"/>
          </a:xfrm>
        </p:spPr>
        <p:txBody>
          <a:bodyPr>
            <a:normAutofit/>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Normalization and Parsing</a:t>
            </a:r>
            <a:r>
              <a:rPr lang="en-US" sz="1800" dirty="0">
                <a:latin typeface="Times New Roman" panose="02020603050405020304" pitchFamily="18" charset="0"/>
                <a:cs typeface="Times New Roman" panose="02020603050405020304" pitchFamily="18" charset="0"/>
              </a:rPr>
              <a:t>: Converts raw data into a structured format, normalizing different data sources to make them compatible.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Threat Intelligence Integration</a:t>
            </a:r>
            <a:r>
              <a:rPr lang="en-US" sz="1800" dirty="0">
                <a:latin typeface="Times New Roman" panose="02020603050405020304" pitchFamily="18" charset="0"/>
                <a:cs typeface="Times New Roman" panose="02020603050405020304" pitchFamily="18" charset="0"/>
              </a:rPr>
              <a:t>: Incorporates threat intelligence feeds to correlate data with known threat indicators and enrich incident context.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Incident Detection</a:t>
            </a:r>
            <a:r>
              <a:rPr lang="en-US" sz="1800" dirty="0">
                <a:latin typeface="Times New Roman" panose="02020603050405020304" pitchFamily="18" charset="0"/>
                <a:cs typeface="Times New Roman" panose="02020603050405020304" pitchFamily="18" charset="0"/>
              </a:rPr>
              <a:t>: Uses algorithms and machine learning models to detect and classify incidents based on predefined criteria and patterns.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Anomaly Detection</a:t>
            </a:r>
            <a:r>
              <a:rPr lang="en-US" sz="1800" dirty="0">
                <a:latin typeface="Times New Roman" panose="02020603050405020304" pitchFamily="18" charset="0"/>
                <a:cs typeface="Times New Roman" panose="02020603050405020304" pitchFamily="18" charset="0"/>
              </a:rPr>
              <a:t>: Identifies deviations from normal behavior to flag potential security incidents.</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79375" y="297151"/>
            <a:ext cx="10058400" cy="1449388"/>
          </a:xfrm>
        </p:spPr>
        <p:txBody>
          <a:bodyPr>
            <a:normAutofit fontScale="90000"/>
          </a:bodyPr>
          <a:lstStyle/>
          <a:p>
            <a:r>
              <a:rPr lang="en-IN" sz="4400" dirty="0">
                <a:latin typeface="Times New Roman" panose="02020603050405020304" pitchFamily="18" charset="0"/>
                <a:cs typeface="Times New Roman" panose="02020603050405020304" pitchFamily="18" charset="0"/>
              </a:rPr>
              <a:t>Incident Management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1132898" y="538018"/>
            <a:ext cx="8541039" cy="5260109"/>
          </a:xfrm>
        </p:spPr>
        <p:txBody>
          <a:bodyPr>
            <a:normAutofit/>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Alert Generation</a:t>
            </a:r>
            <a:r>
              <a:rPr lang="en-US" sz="1800" dirty="0">
                <a:latin typeface="Times New Roman" panose="02020603050405020304" pitchFamily="18" charset="0"/>
                <a:cs typeface="Times New Roman" panose="02020603050405020304" pitchFamily="18" charset="0"/>
              </a:rPr>
              <a:t>: Creates alerts based on detected incidents, including severity levels and potential impact.</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Incident Tracking</a:t>
            </a:r>
            <a:r>
              <a:rPr lang="en-US" sz="1800" dirty="0">
                <a:latin typeface="Times New Roman" panose="02020603050405020304" pitchFamily="18" charset="0"/>
                <a:cs typeface="Times New Roman" panose="02020603050405020304" pitchFamily="18" charset="0"/>
              </a:rPr>
              <a:t>: Keeps track of ongoing incidents, including status updates, actions taken, and resolution efforts.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Case Management</a:t>
            </a:r>
            <a:r>
              <a:rPr lang="en-US" sz="1800" dirty="0">
                <a:latin typeface="Times New Roman" panose="02020603050405020304" pitchFamily="18" charset="0"/>
                <a:cs typeface="Times New Roman" panose="02020603050405020304" pitchFamily="18" charset="0"/>
              </a:rPr>
              <a:t>: Manages incident response workflows, including task assignments, documentation, and communication.</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0" y="298017"/>
            <a:ext cx="10058400" cy="1449388"/>
          </a:xfrm>
        </p:spPr>
        <p:txBody>
          <a:bodyPr>
            <a:normAutofit fontScale="90000"/>
          </a:bodyPr>
          <a:lstStyle/>
          <a:p>
            <a:r>
              <a:rPr lang="en-IN" sz="4400" dirty="0">
                <a:latin typeface="Times New Roman" panose="02020603050405020304" pitchFamily="18" charset="0"/>
                <a:cs typeface="Times New Roman" panose="02020603050405020304" pitchFamily="18" charset="0"/>
              </a:rPr>
              <a:t>Visualization and Dashboard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1319645" y="731766"/>
            <a:ext cx="8052955" cy="4806589"/>
          </a:xfrm>
        </p:spPr>
        <p:txBody>
          <a:bodyPr>
            <a:normAutofit/>
          </a:bodyPr>
          <a:lstStyle/>
          <a:p>
            <a:pPr marL="0" indent="0" algn="just">
              <a:lnSpc>
                <a:spcPct val="150000"/>
              </a:lnSpc>
              <a:buNone/>
            </a:pPr>
            <a:endParaRPr lang="en-US" sz="1800"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Real-Time Dashboard</a:t>
            </a:r>
            <a:r>
              <a:rPr lang="en-US" sz="1800" dirty="0">
                <a:latin typeface="Times New Roman" panose="02020603050405020304" pitchFamily="18" charset="0"/>
                <a:cs typeface="Times New Roman" panose="02020603050405020304" pitchFamily="18" charset="0"/>
              </a:rPr>
              <a:t>: Provides a visual interface for monitoring real-time incident feeds, including maps, graphs, and charts.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Incident Summary</a:t>
            </a:r>
            <a:r>
              <a:rPr lang="en-US" sz="1800" dirty="0">
                <a:latin typeface="Times New Roman" panose="02020603050405020304" pitchFamily="18" charset="0"/>
                <a:cs typeface="Times New Roman" panose="02020603050405020304" pitchFamily="18" charset="0"/>
              </a:rPr>
              <a:t>: Displays summaries of recent incidents, trends, and statistics to provide a quick overview of the current threat landscape.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Customizable Alerts</a:t>
            </a:r>
            <a:r>
              <a:rPr lang="en-US" sz="1800" dirty="0">
                <a:latin typeface="Times New Roman" panose="02020603050405020304" pitchFamily="18" charset="0"/>
                <a:cs typeface="Times New Roman" panose="02020603050405020304" pitchFamily="18" charset="0"/>
              </a:rPr>
              <a:t>: Allows users to configure and customize alert settings and notifications based on their needs.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24691" y="-548049"/>
            <a:ext cx="10058400" cy="1449388"/>
          </a:xfrm>
        </p:spPr>
        <p:txBody>
          <a:bodyPr>
            <a:normAutofit/>
          </a:bodyPr>
          <a:lstStyle/>
          <a:p>
            <a:r>
              <a:rPr lang="en-IN" sz="4000"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955964" y="1108941"/>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97427" y="-617104"/>
            <a:ext cx="10058400" cy="1449388"/>
          </a:xfrm>
        </p:spPr>
        <p:txBody>
          <a:bodyPr>
            <a:normAutofit/>
          </a:bodyPr>
          <a:lstStyle/>
          <a:p>
            <a:r>
              <a:rPr lang="en-IN" sz="4000"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852054" y="942832"/>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114300" y="-491547"/>
            <a:ext cx="10058400" cy="1449388"/>
          </a:xfrm>
        </p:spPr>
        <p:txBody>
          <a:bodyPr>
            <a:normAutofit/>
          </a:bodyPr>
          <a:lstStyle/>
          <a:p>
            <a:r>
              <a:rPr lang="en-IN" sz="4000"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810491" y="1254270"/>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62345" y="-574675"/>
            <a:ext cx="10058400" cy="1449388"/>
          </a:xfrm>
        </p:spPr>
        <p:txBody>
          <a:bodyPr>
            <a:normAutofit/>
          </a:bodyPr>
          <a:lstStyle/>
          <a:p>
            <a:r>
              <a:rPr lang="en-IN" sz="4000"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935182" y="992981"/>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46809" y="-543503"/>
            <a:ext cx="10058400" cy="1449388"/>
          </a:xfrm>
        </p:spPr>
        <p:txBody>
          <a:bodyPr>
            <a:normAutofit/>
          </a:bodyPr>
          <a:lstStyle/>
          <a:p>
            <a:r>
              <a:rPr lang="en-US" sz="4000" b="1" dirty="0"/>
              <a:t>SOFTWARE REQUIREMENTS:</a:t>
            </a:r>
            <a:endParaRPr lang="en-IN" sz="4000"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1485900" y="750023"/>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228600" y="-532968"/>
            <a:ext cx="10058400" cy="1449388"/>
          </a:xfrm>
        </p:spPr>
        <p:txBody>
          <a:bodyPr>
            <a:normAutofit/>
          </a:bodyPr>
          <a:lstStyle/>
          <a:p>
            <a:r>
              <a:rPr lang="en-US" sz="4000" b="1" dirty="0"/>
              <a:t>HARDWARE REQUIREMENTS:</a:t>
            </a:r>
            <a:endParaRPr lang="en-IN" sz="4000"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620982" y="1137083"/>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0" y="-626629"/>
            <a:ext cx="10058400" cy="1449388"/>
          </a:xfrm>
        </p:spPr>
        <p:txBody>
          <a:bodyPr>
            <a:normAutofit/>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737755" y="1004888"/>
            <a:ext cx="10155238" cy="4449762"/>
          </a:xfrm>
        </p:spPr>
        <p:txBody>
          <a:bodyPr>
            <a:norm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Cyberspace is peculiar in that it dissolves physical and political boundaries, rests upon physical infrastructure but exists in virtual space, and influences the social and cognitive domains.</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It is ubiquitous, and is often termed as a “man-made” domain, as it forms the fifth domain of warfare. The concepts discussed above are not exhaustive, both in number and scope. </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fact, each of the above is attracting vast scholarship and research. Cyberspace does not fall short of the concepts and theoretical frameworks being extrapolated from the disciplines of technology, strategic studies, or international relations.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docProps/app.xml><?xml version="1.0" encoding="utf-8"?>
<Properties xmlns="http://schemas.openxmlformats.org/officeDocument/2006/extended-properties" xmlns:vt="http://schemas.openxmlformats.org/officeDocument/2006/docPropsVTypes">
  <Template>Gallery</Template>
  <TotalTime>152</TotalTime>
  <Words>2559</Words>
  <Application>Microsoft Office PowerPoint</Application>
  <PresentationFormat>Widescreen</PresentationFormat>
  <Paragraphs>93</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Palatino Linotype</vt:lpstr>
      <vt:lpstr>Times New Roman</vt:lpstr>
      <vt:lpstr>Gallery</vt:lpstr>
      <vt:lpstr>PowerPoint Presentation</vt:lpstr>
      <vt:lpstr>Abstract</vt:lpstr>
      <vt:lpstr>PowerPoint Presentation</vt:lpstr>
      <vt:lpstr>Objective</vt:lpstr>
      <vt:lpstr>Existing System</vt:lpstr>
      <vt:lpstr>PowerPoint Presentation</vt:lpstr>
      <vt:lpstr>Disadvantage</vt:lpstr>
      <vt:lpstr>PROPOSED SYSTEM :</vt:lpstr>
      <vt:lpstr>Advantage</vt:lpstr>
      <vt:lpstr>Introduction</vt:lpstr>
      <vt:lpstr>PowerPoint Presentation</vt:lpstr>
      <vt:lpstr>MODULES</vt:lpstr>
      <vt:lpstr>Data Collection Module  </vt:lpstr>
      <vt:lpstr>Data Processing and Analysis Module  </vt:lpstr>
      <vt:lpstr>Incident Management Module  </vt:lpstr>
      <vt:lpstr>Visualization and Dashboard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17</cp:revision>
  <dcterms:created xsi:type="dcterms:W3CDTF">2024-08-14T12:13:16Z</dcterms:created>
  <dcterms:modified xsi:type="dcterms:W3CDTF">2024-08-26T15:17:11Z</dcterms:modified>
</cp:coreProperties>
</file>