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sldIdLst>
    <p:sldId id="256" r:id="rId2"/>
    <p:sldId id="257" r:id="rId3"/>
    <p:sldId id="277" r:id="rId4"/>
    <p:sldId id="258" r:id="rId5"/>
    <p:sldId id="259" r:id="rId6"/>
    <p:sldId id="260" r:id="rId7"/>
    <p:sldId id="278" r:id="rId8"/>
    <p:sldId id="261" r:id="rId9"/>
    <p:sldId id="262" r:id="rId10"/>
    <p:sldId id="279"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80"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433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986987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5889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53604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25-08-2024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09303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25-08-2024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502245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25-08-2024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02121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171823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82974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51318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136565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304243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152831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97146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962010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35063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23C765A-790E-4DDD-B720-A3DC44661A02}" type="datetimeFigureOut">
              <a:rPr lang="en-IN" smtClean="0"/>
              <a:t>25-08-2024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2173565733"/>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672937" y="2627458"/>
            <a:ext cx="7624329" cy="979629"/>
          </a:xfrm>
          <a:prstGeom prst="rect">
            <a:avLst/>
          </a:prstGeom>
          <a:noFill/>
        </p:spPr>
        <p:txBody>
          <a:bodyPr wrap="square">
            <a:spAutoFit/>
          </a:bodyPr>
          <a:lstStyle/>
          <a:p>
            <a:r>
              <a:rPr lang="en-US" sz="2800" dirty="0"/>
              <a:t>De-</a:t>
            </a:r>
            <a:r>
              <a:rPr lang="en-US" sz="2800" dirty="0" err="1"/>
              <a:t>anonymizing</a:t>
            </a:r>
            <a:r>
              <a:rPr lang="en-US" sz="2800" dirty="0"/>
              <a:t> of entities on the onion sites operating on TOR Network</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228600" y="957335"/>
            <a:ext cx="9601200" cy="4943330"/>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Background: Dark web is being used for illegal purposes and number of market places are being operated by the underground operators which facilitate illegal buying/selling of drugs/weapons/data leaks/counterfeit moneys/documents etc. Platforms, being </a:t>
            </a:r>
            <a:r>
              <a:rPr lang="en-US" dirty="0" err="1">
                <a:latin typeface="Times New Roman" panose="02020603050405020304" pitchFamily="18" charset="0"/>
                <a:cs typeface="Times New Roman" panose="02020603050405020304" pitchFamily="18" charset="0"/>
              </a:rPr>
              <a:t>anonymise</a:t>
            </a:r>
            <a:r>
              <a:rPr lang="en-US" dirty="0">
                <a:latin typeface="Times New Roman" panose="02020603050405020304" pitchFamily="18" charset="0"/>
                <a:cs typeface="Times New Roman" panose="02020603050405020304" pitchFamily="18" charset="0"/>
              </a:rPr>
              <a:t> to the LEA, make it difficult to identify the market place running on dark web mainly TOR Network. Description: Running the illegal sites on dark web network only requires the access of TOR Browser and TORRC file to run the market from local system.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For hosting the services, people may </a:t>
            </a:r>
            <a:r>
              <a:rPr lang="en-US" dirty="0" err="1">
                <a:latin typeface="Times New Roman" panose="02020603050405020304" pitchFamily="18" charset="0"/>
                <a:cs typeface="Times New Roman" panose="02020603050405020304" pitchFamily="18" charset="0"/>
              </a:rPr>
              <a:t>utilise</a:t>
            </a:r>
            <a:r>
              <a:rPr lang="en-US" dirty="0">
                <a:latin typeface="Times New Roman" panose="02020603050405020304" pitchFamily="18" charset="0"/>
                <a:cs typeface="Times New Roman" panose="02020603050405020304" pitchFamily="18" charset="0"/>
              </a:rPr>
              <a:t> the paid or freely available hosting servers.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Being on TOR network (V3), it is very difficult to identify the underground operator running the market. Amid running market on TOR network, the underground operator provides the access of his portal though his ISP/VPN services which has been taken from the respective ISP of his country and the VPN service provider.</a:t>
            </a: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895A41-2EBB-E66E-46FD-0EFDB50F59B0}"/>
              </a:ext>
            </a:extLst>
          </p:cNvPr>
          <p:cNvSpPr>
            <a:spLocks noGrp="1"/>
          </p:cNvSpPr>
          <p:nvPr>
            <p:ph idx="4294967295"/>
          </p:nvPr>
        </p:nvSpPr>
        <p:spPr>
          <a:xfrm>
            <a:off x="623454" y="591561"/>
            <a:ext cx="8596313" cy="3881437"/>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Expected Solution: It is expected that any solution like tool or technique may be developed the underground operator running the market may be identified.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participants may target finding the actual IP/VPN IP being used by the players of the onion sites. The participants may also try to find out other personally identifiable information (PII) regarding the underground operators active on the onion sites.</a:t>
            </a:r>
            <a:endParaRPr lang="en-IN" dirty="0"/>
          </a:p>
        </p:txBody>
      </p:sp>
    </p:spTree>
    <p:extLst>
      <p:ext uri="{BB962C8B-B14F-4D97-AF65-F5344CB8AC3E}">
        <p14:creationId xmlns:p14="http://schemas.microsoft.com/office/powerpoint/2010/main" val="5682158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45473" y="79952"/>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384464" y="893618"/>
            <a:ext cx="9580418" cy="5884430"/>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useful to have a well-defined taxonomy focusing on de-</a:t>
            </a:r>
            <a:r>
              <a:rPr lang="en-US" dirty="0" err="1">
                <a:latin typeface="Times New Roman" panose="02020603050405020304" pitchFamily="18" charset="0"/>
                <a:cs typeface="Times New Roman" panose="02020603050405020304" pitchFamily="18" charset="0"/>
              </a:rPr>
              <a:t>anonymisation</a:t>
            </a:r>
            <a:r>
              <a:rPr lang="en-US" dirty="0">
                <a:latin typeface="Times New Roman" panose="02020603050405020304" pitchFamily="18" charset="0"/>
                <a:cs typeface="Times New Roman" panose="02020603050405020304" pitchFamily="18" charset="0"/>
              </a:rPr>
              <a:t> attacks. In this regard, we present a new multi-level taxonomy to </a:t>
            </a:r>
            <a:r>
              <a:rPr lang="en-US" dirty="0" err="1">
                <a:latin typeface="Times New Roman" panose="02020603050405020304" pitchFamily="18" charset="0"/>
                <a:cs typeface="Times New Roman" panose="02020603050405020304" pitchFamily="18" charset="0"/>
              </a:rPr>
              <a:t>categorise</a:t>
            </a:r>
            <a:r>
              <a:rPr lang="en-US" dirty="0">
                <a:latin typeface="Times New Roman" panose="02020603050405020304" pitchFamily="18" charset="0"/>
                <a:cs typeface="Times New Roman" panose="02020603050405020304" pitchFamily="18" charset="0"/>
              </a:rPr>
              <a:t> de-</a:t>
            </a:r>
            <a:r>
              <a:rPr lang="en-US" dirty="0" err="1">
                <a:latin typeface="Times New Roman" panose="02020603050405020304" pitchFamily="18" charset="0"/>
                <a:cs typeface="Times New Roman" panose="02020603050405020304" pitchFamily="18" charset="0"/>
              </a:rPr>
              <a:t>anonymisation</a:t>
            </a:r>
            <a:r>
              <a:rPr lang="en-US" dirty="0">
                <a:latin typeface="Times New Roman" panose="02020603050405020304" pitchFamily="18" charset="0"/>
                <a:cs typeface="Times New Roman" panose="02020603050405020304" pitchFamily="18" charset="0"/>
              </a:rPr>
              <a:t> attacks on Tor.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We use different discriminating factors at each level of the taxonomy to deliver a systematic </a:t>
            </a:r>
            <a:r>
              <a:rPr lang="en-US" dirty="0" err="1">
                <a:latin typeface="Times New Roman" panose="02020603050405020304" pitchFamily="18" charset="0"/>
                <a:cs typeface="Times New Roman" panose="02020603050405020304" pitchFamily="18" charset="0"/>
              </a:rPr>
              <a:t>categorisation</a:t>
            </a:r>
            <a:r>
              <a:rPr lang="en-US" dirty="0">
                <a:latin typeface="Times New Roman" panose="02020603050405020304" pitchFamily="18" charset="0"/>
                <a:cs typeface="Times New Roman" panose="02020603050405020304" pitchFamily="18" charset="0"/>
              </a:rPr>
              <a:t>. We classify and discuss each attack, focusing on the Tor circuit component(s) used and the method of execution. We also try to draw conclusions on the practicality of those attacks.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Finally, we provide insights into how Tor’s research has impacted its development since its initial deployment. We highlight several significant milestones over the years that are relevant to </a:t>
            </a:r>
            <a:r>
              <a:rPr lang="en-US" dirty="0" err="1">
                <a:latin typeface="Times New Roman" panose="02020603050405020304" pitchFamily="18" charset="0"/>
                <a:cs typeface="Times New Roman" panose="02020603050405020304" pitchFamily="18" charset="0"/>
              </a:rPr>
              <a:t>deanonymisation</a:t>
            </a:r>
            <a:r>
              <a:rPr lang="en-US" dirty="0">
                <a:latin typeface="Times New Roman" panose="02020603050405020304" pitchFamily="18" charset="0"/>
                <a:cs typeface="Times New Roman" panose="02020603050405020304" pitchFamily="18" charset="0"/>
              </a:rPr>
              <a:t> attacks and discuss how security improvements have made some of the previously possible attacks unfeasible.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We hope that this work will be a valuable resource for anyone who wants to gain knowledge or engage in research in this area.</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124691" y="111125"/>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24691" y="1168328"/>
            <a:ext cx="9590809" cy="6427426"/>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We find that many Tor users misunderstand technical aspects of onion services, such as the nature of the domain format, rendering these users more vulnerable to phishing attacks. Second, we find that users have many issues using and managing onion services, including having trouble discovering and tracking new onion domains.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Our data also suggests that users may visit onion domains that are slight variations of popular onion domains, suggesting that typos or phishing attacks may occur on onion domains.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Third, users want improvements to onion services such as improved performance and easier ways to keep track of and verify onion domains as authentic.</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Many of the shortcomings that we discover could be addressed with straightforward and immediate improvements to the Tor Browser, including improved security indicators and mechanisms to automatically detect domains that may be typos or phishing attacks.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42081" y="142297"/>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467590" y="841664"/>
            <a:ext cx="9320646" cy="5874039"/>
          </a:xfrm>
        </p:spPr>
        <p:txBody>
          <a:bodyPr>
            <a:normAutofit fontScale="92500" lnSpcReduction="10000"/>
          </a:bodyPr>
          <a:lstStyle/>
          <a:p>
            <a:pPr marL="0" indent="0" algn="just">
              <a:buNone/>
            </a:pPr>
            <a:r>
              <a:rPr lang="en-US" b="1" dirty="0"/>
              <a:t>1</a:t>
            </a:r>
            <a:r>
              <a:rPr lang="en-US" b="1" dirty="0">
                <a:latin typeface="Times New Roman" panose="02020603050405020304" pitchFamily="18" charset="0"/>
                <a:cs typeface="Times New Roman" panose="02020603050405020304" pitchFamily="18" charset="0"/>
              </a:rPr>
              <a:t>. Privacy Violations</a:t>
            </a:r>
          </a:p>
          <a:p>
            <a:pPr algn="just">
              <a:lnSpc>
                <a:spcPct val="150000"/>
              </a:lnSpc>
            </a:pPr>
            <a:r>
              <a:rPr lang="en-US" b="1" dirty="0">
                <a:latin typeface="Times New Roman" panose="02020603050405020304" pitchFamily="18" charset="0"/>
                <a:cs typeface="Times New Roman" panose="02020603050405020304" pitchFamily="18" charset="0"/>
              </a:rPr>
              <a:t>Risk to Individuals:</a:t>
            </a:r>
            <a:r>
              <a:rPr lang="en-US" dirty="0">
                <a:latin typeface="Times New Roman" panose="02020603050405020304" pitchFamily="18" charset="0"/>
                <a:cs typeface="Times New Roman" panose="02020603050405020304" pitchFamily="18" charset="0"/>
              </a:rPr>
              <a:t> De-anonymization can lead to the exposure of sensitive personal information, which may result in harassment, stalking, or worse. People who use Tor for privacy reasons—whether for legal activities or to evade persecution—can suffer severe consequences if their identities are revealed.</a:t>
            </a:r>
          </a:p>
          <a:p>
            <a:pPr algn="just">
              <a:lnSpc>
                <a:spcPct val="150000"/>
              </a:lnSpc>
            </a:pPr>
            <a:r>
              <a:rPr lang="en-US" b="1" dirty="0">
                <a:latin typeface="Times New Roman" panose="02020603050405020304" pitchFamily="18" charset="0"/>
                <a:cs typeface="Times New Roman" panose="02020603050405020304" pitchFamily="18" charset="0"/>
              </a:rPr>
              <a:t>Chilling Effect:</a:t>
            </a:r>
            <a:r>
              <a:rPr lang="en-US" dirty="0">
                <a:latin typeface="Times New Roman" panose="02020603050405020304" pitchFamily="18" charset="0"/>
                <a:cs typeface="Times New Roman" panose="02020603050405020304" pitchFamily="18" charset="0"/>
              </a:rPr>
              <a:t> The fear of being de-anonymized can deter people from using Tor for legitimate purposes, such as whistleblowing, political activism, or protecting personal privacy.</a:t>
            </a:r>
          </a:p>
          <a:p>
            <a:pPr marL="0" indent="0" algn="just">
              <a:lnSpc>
                <a:spcPct val="150000"/>
              </a:lnSpc>
              <a:buNone/>
            </a:pPr>
            <a:r>
              <a:rPr lang="en-US" b="1" dirty="0">
                <a:latin typeface="Times New Roman" panose="02020603050405020304" pitchFamily="18" charset="0"/>
                <a:cs typeface="Times New Roman" panose="02020603050405020304" pitchFamily="18" charset="0"/>
              </a:rPr>
              <a:t>2. Legal and Ethical Issues</a:t>
            </a:r>
          </a:p>
          <a:p>
            <a:pPr algn="just">
              <a:lnSpc>
                <a:spcPct val="150000"/>
              </a:lnSpc>
            </a:pPr>
            <a:r>
              <a:rPr lang="en-US" b="1" dirty="0">
                <a:latin typeface="Times New Roman" panose="02020603050405020304" pitchFamily="18" charset="0"/>
                <a:cs typeface="Times New Roman" panose="02020603050405020304" pitchFamily="18" charset="0"/>
              </a:rPr>
              <a:t>Illegality:</a:t>
            </a:r>
            <a:r>
              <a:rPr lang="en-US" dirty="0">
                <a:latin typeface="Times New Roman" panose="02020603050405020304" pitchFamily="18" charset="0"/>
                <a:cs typeface="Times New Roman" panose="02020603050405020304" pitchFamily="18" charset="0"/>
              </a:rPr>
              <a:t> Attempting to de-anonymize individuals on the Tor network often involves activities that may be illegal or unethical. For instance, it may involve hacking, illegal surveillance, or other forms of unauthorized access.</a:t>
            </a:r>
          </a:p>
          <a:p>
            <a:pPr algn="just">
              <a:lnSpc>
                <a:spcPct val="150000"/>
              </a:lnSpc>
            </a:pPr>
            <a:r>
              <a:rPr lang="en-US" b="1" dirty="0">
                <a:latin typeface="Times New Roman" panose="02020603050405020304" pitchFamily="18" charset="0"/>
                <a:cs typeface="Times New Roman" panose="02020603050405020304" pitchFamily="18" charset="0"/>
              </a:rPr>
              <a:t>Misuse of Information:</a:t>
            </a:r>
            <a:r>
              <a:rPr lang="en-US" dirty="0">
                <a:latin typeface="Times New Roman" panose="02020603050405020304" pitchFamily="18" charset="0"/>
                <a:cs typeface="Times New Roman" panose="02020603050405020304" pitchFamily="18" charset="0"/>
              </a:rPr>
              <a:t> Even if de-anonymization is achieved, the information might be used unethically. This can include blackmail, false accusations, or other harmful actions against individuals.</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74ED9B-3F63-8A32-2975-8A13795B5330}"/>
              </a:ext>
            </a:extLst>
          </p:cNvPr>
          <p:cNvSpPr>
            <a:spLocks noGrp="1"/>
          </p:cNvSpPr>
          <p:nvPr>
            <p:ph idx="4294967295"/>
          </p:nvPr>
        </p:nvSpPr>
        <p:spPr>
          <a:xfrm>
            <a:off x="415636" y="322118"/>
            <a:ext cx="9206346" cy="6535882"/>
          </a:xfrm>
        </p:spPr>
        <p:txBody>
          <a:bodyPr>
            <a:normAutofit/>
          </a:bodyPr>
          <a:lstStyle/>
          <a:p>
            <a:pPr marL="0" indent="0" algn="just">
              <a:lnSpc>
                <a:spcPct val="150000"/>
              </a:lnSpc>
              <a:buNone/>
            </a:pPr>
            <a:r>
              <a:rPr lang="en-US" b="1" dirty="0"/>
              <a:t>3. </a:t>
            </a:r>
            <a:r>
              <a:rPr lang="en-US" b="1" dirty="0">
                <a:latin typeface="Times New Roman" panose="02020603050405020304" pitchFamily="18" charset="0"/>
                <a:cs typeface="Times New Roman" panose="02020603050405020304" pitchFamily="18" charset="0"/>
              </a:rPr>
              <a:t>Security Risks</a:t>
            </a:r>
          </a:p>
          <a:p>
            <a:pPr algn="just">
              <a:lnSpc>
                <a:spcPct val="150000"/>
              </a:lnSpc>
            </a:pPr>
            <a:r>
              <a:rPr lang="en-US" b="1" dirty="0">
                <a:latin typeface="Times New Roman" panose="02020603050405020304" pitchFamily="18" charset="0"/>
                <a:cs typeface="Times New Roman" panose="02020603050405020304" pitchFamily="18" charset="0"/>
              </a:rPr>
              <a:t>Targeted Attacks:</a:t>
            </a:r>
            <a:r>
              <a:rPr lang="en-US" dirty="0">
                <a:latin typeface="Times New Roman" panose="02020603050405020304" pitchFamily="18" charset="0"/>
                <a:cs typeface="Times New Roman" panose="02020603050405020304" pitchFamily="18" charset="0"/>
              </a:rPr>
              <a:t> De-anonymizing users can expose them to targeted attacks. For example, if an activist’s identity is revealed, they might face physical threats or violence from those opposed to their views.</a:t>
            </a:r>
          </a:p>
          <a:p>
            <a:pPr algn="just">
              <a:lnSpc>
                <a:spcPct val="150000"/>
              </a:lnSpc>
            </a:pPr>
            <a:r>
              <a:rPr lang="en-US" b="1" dirty="0">
                <a:latin typeface="Times New Roman" panose="02020603050405020304" pitchFamily="18" charset="0"/>
                <a:cs typeface="Times New Roman" panose="02020603050405020304" pitchFamily="18" charset="0"/>
              </a:rPr>
              <a:t>Collateral Damage:</a:t>
            </a:r>
            <a:r>
              <a:rPr lang="en-US" dirty="0">
                <a:latin typeface="Times New Roman" panose="02020603050405020304" pitchFamily="18" charset="0"/>
                <a:cs typeface="Times New Roman" panose="02020603050405020304" pitchFamily="18" charset="0"/>
              </a:rPr>
              <a:t> Attempts to de-anonymize one person can inadvertently affect others. For instance, weaknesses in the Tor network exposed during de-anonymization efforts might be exploited to target multiple users.</a:t>
            </a:r>
          </a:p>
          <a:p>
            <a:pPr marL="0" indent="0" algn="just">
              <a:lnSpc>
                <a:spcPct val="150000"/>
              </a:lnSpc>
              <a:buNone/>
            </a:pPr>
            <a:r>
              <a:rPr lang="en-US" b="1" dirty="0">
                <a:latin typeface="Times New Roman" panose="02020603050405020304" pitchFamily="18" charset="0"/>
                <a:cs typeface="Times New Roman" panose="02020603050405020304" pitchFamily="18" charset="0"/>
              </a:rPr>
              <a:t>4. Impact on the Tor Network</a:t>
            </a:r>
          </a:p>
          <a:p>
            <a:pPr algn="just">
              <a:lnSpc>
                <a:spcPct val="150000"/>
              </a:lnSpc>
            </a:pPr>
            <a:r>
              <a:rPr lang="en-US" b="1" dirty="0">
                <a:latin typeface="Times New Roman" panose="02020603050405020304" pitchFamily="18" charset="0"/>
                <a:cs typeface="Times New Roman" panose="02020603050405020304" pitchFamily="18" charset="0"/>
              </a:rPr>
              <a:t>Network Integrity:</a:t>
            </a:r>
            <a:r>
              <a:rPr lang="en-US" dirty="0">
                <a:latin typeface="Times New Roman" panose="02020603050405020304" pitchFamily="18" charset="0"/>
                <a:cs typeface="Times New Roman" panose="02020603050405020304" pitchFamily="18" charset="0"/>
              </a:rPr>
              <a:t> De-anonymization efforts can undermine the security and reliability of the Tor network itself. Revealing vulnerabilities can lead to attacks on the network infrastructure, potentially compromising its effectiveness.</a:t>
            </a:r>
          </a:p>
          <a:p>
            <a:pPr algn="just">
              <a:lnSpc>
                <a:spcPct val="150000"/>
              </a:lnSpc>
            </a:pPr>
            <a:r>
              <a:rPr lang="en-US" b="1" dirty="0">
                <a:latin typeface="Times New Roman" panose="02020603050405020304" pitchFamily="18" charset="0"/>
                <a:cs typeface="Times New Roman" panose="02020603050405020304" pitchFamily="18" charset="0"/>
              </a:rPr>
              <a:t>Reduced Trust:</a:t>
            </a:r>
            <a:r>
              <a:rPr lang="en-US" dirty="0">
                <a:latin typeface="Times New Roman" panose="02020603050405020304" pitchFamily="18" charset="0"/>
                <a:cs typeface="Times New Roman" panose="02020603050405020304" pitchFamily="18" charset="0"/>
              </a:rPr>
              <a:t> If users believe that their anonymity on Tor is not guaranteed, they may lose trust in the network. This can lead to decreased usage, which weakens the network and its ability to protect privacy.</a:t>
            </a:r>
          </a:p>
          <a:p>
            <a:endParaRPr lang="en-IN" dirty="0"/>
          </a:p>
        </p:txBody>
      </p:sp>
    </p:spTree>
    <p:extLst>
      <p:ext uri="{BB962C8B-B14F-4D97-AF65-F5344CB8AC3E}">
        <p14:creationId xmlns:p14="http://schemas.microsoft.com/office/powerpoint/2010/main" val="8292003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31173" y="0"/>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280553" y="858404"/>
            <a:ext cx="9580419" cy="5594350"/>
          </a:xfrm>
        </p:spPr>
        <p:txBody>
          <a:bodyPr>
            <a:no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system would start with a </a:t>
            </a:r>
            <a:r>
              <a:rPr lang="en-US" b="1" dirty="0">
                <a:latin typeface="Times New Roman" panose="02020603050405020304" pitchFamily="18" charset="0"/>
                <a:cs typeface="Times New Roman" panose="02020603050405020304" pitchFamily="18" charset="0"/>
              </a:rPr>
              <a:t>Traffic Analysis Module</a:t>
            </a:r>
            <a:r>
              <a:rPr lang="en-US" dirty="0">
                <a:latin typeface="Times New Roman" panose="02020603050405020304" pitchFamily="18" charset="0"/>
                <a:cs typeface="Times New Roman" panose="02020603050405020304" pitchFamily="18" charset="0"/>
              </a:rPr>
              <a:t> that employs sophisticated algorithms to monitor and correlate traffic patterns, aiming to identify relationships between users and onion sites. Complementing this, the </a:t>
            </a:r>
            <a:r>
              <a:rPr lang="en-US" b="1" dirty="0">
                <a:latin typeface="Times New Roman" panose="02020603050405020304" pitchFamily="18" charset="0"/>
                <a:cs typeface="Times New Roman" panose="02020603050405020304" pitchFamily="18" charset="0"/>
              </a:rPr>
              <a:t>End-to-End Timing Attacks Module</a:t>
            </a:r>
            <a:r>
              <a:rPr lang="en-US" dirty="0">
                <a:latin typeface="Times New Roman" panose="02020603050405020304" pitchFamily="18" charset="0"/>
                <a:cs typeface="Times New Roman" panose="02020603050405020304" pitchFamily="18" charset="0"/>
              </a:rPr>
              <a:t> would focus on analyzing the time delays in data transmission to detect correlations that could reveal user identities.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Network Analysis Module</a:t>
            </a:r>
            <a:r>
              <a:rPr lang="en-US" dirty="0">
                <a:latin typeface="Times New Roman" panose="02020603050405020304" pitchFamily="18" charset="0"/>
                <a:cs typeface="Times New Roman" panose="02020603050405020304" pitchFamily="18" charset="0"/>
              </a:rPr>
              <a:t> would involve monitoring traffic at key points within the Tor network, such as exit nodes and hidden services, to uncover potential identifiers.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Additionally, the </a:t>
            </a:r>
            <a:r>
              <a:rPr lang="en-US" b="1" dirty="0">
                <a:latin typeface="Times New Roman" panose="02020603050405020304" pitchFamily="18" charset="0"/>
                <a:cs typeface="Times New Roman" panose="02020603050405020304" pitchFamily="18" charset="0"/>
              </a:rPr>
              <a:t>De-Anonymization Techniques Module</a:t>
            </a:r>
            <a:r>
              <a:rPr lang="en-US" dirty="0">
                <a:latin typeface="Times New Roman" panose="02020603050405020304" pitchFamily="18" charset="0"/>
                <a:cs typeface="Times New Roman" panose="02020603050405020304" pitchFamily="18" charset="0"/>
              </a:rPr>
              <a:t> would utilize advanced profiling and fingerprinting methods to build detailed user profiles based on browsing behavior and technical characteristics. The </a:t>
            </a:r>
            <a:r>
              <a:rPr lang="en-US" b="1" dirty="0">
                <a:latin typeface="Times New Roman" panose="02020603050405020304" pitchFamily="18" charset="0"/>
                <a:cs typeface="Times New Roman" panose="02020603050405020304" pitchFamily="18" charset="0"/>
              </a:rPr>
              <a:t>Vulnerability Exploitation Module</a:t>
            </a:r>
            <a:r>
              <a:rPr lang="en-US" dirty="0">
                <a:latin typeface="Times New Roman" panose="02020603050405020304" pitchFamily="18" charset="0"/>
                <a:cs typeface="Times New Roman" panose="02020603050405020304" pitchFamily="18" charset="0"/>
              </a:rPr>
              <a:t> would focus on identifying and exploiting weaknesses in Tor software and protocols to gain insights into user identities.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Integrated with these modules, the </a:t>
            </a:r>
            <a:r>
              <a:rPr lang="en-US" b="1" dirty="0">
                <a:latin typeface="Times New Roman" panose="02020603050405020304" pitchFamily="18" charset="0"/>
                <a:cs typeface="Times New Roman" panose="02020603050405020304" pitchFamily="18" charset="0"/>
              </a:rPr>
              <a:t>Data Integration and Analysis Module</a:t>
            </a:r>
            <a:r>
              <a:rPr lang="en-US" dirty="0">
                <a:latin typeface="Times New Roman" panose="02020603050405020304" pitchFamily="18" charset="0"/>
                <a:cs typeface="Times New Roman" panose="02020603050405020304" pitchFamily="18" charset="0"/>
              </a:rPr>
              <a:t> would cross-reference data from various sources to create comprehensive user profiles.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0"/>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374073" y="987136"/>
            <a:ext cx="9580419" cy="5870864"/>
          </a:xfrm>
        </p:spPr>
        <p:txBody>
          <a:bodyPr>
            <a:normAutofit/>
          </a:bodyPr>
          <a:lstStyle/>
          <a:p>
            <a:pPr marL="0" indent="0" algn="just">
              <a:lnSpc>
                <a:spcPct val="150000"/>
              </a:lnSpc>
              <a:buNone/>
            </a:pPr>
            <a:r>
              <a:rPr lang="en-US" b="1" dirty="0"/>
              <a:t>1</a:t>
            </a:r>
            <a:r>
              <a:rPr lang="en-US" b="1" dirty="0">
                <a:latin typeface="Times New Roman" panose="02020603050405020304" pitchFamily="18" charset="0"/>
                <a:cs typeface="Times New Roman" panose="02020603050405020304" pitchFamily="18" charset="0"/>
              </a:rPr>
              <a:t>. Combatting Illegal Activities</a:t>
            </a:r>
          </a:p>
          <a:p>
            <a:pPr algn="just">
              <a:lnSpc>
                <a:spcPct val="150000"/>
              </a:lnSpc>
            </a:pPr>
            <a:r>
              <a:rPr lang="en-US" b="1" dirty="0">
                <a:latin typeface="Times New Roman" panose="02020603050405020304" pitchFamily="18" charset="0"/>
                <a:cs typeface="Times New Roman" panose="02020603050405020304" pitchFamily="18" charset="0"/>
              </a:rPr>
              <a:t>Disrupting Criminal Networks:</a:t>
            </a:r>
            <a:r>
              <a:rPr lang="en-US" dirty="0">
                <a:latin typeface="Times New Roman" panose="02020603050405020304" pitchFamily="18" charset="0"/>
                <a:cs typeface="Times New Roman" panose="02020603050405020304" pitchFamily="18" charset="0"/>
              </a:rPr>
              <a:t> De-anonymizing entities can help law enforcement agencies and other authorities to identify and dismantle illegal operations, such as drug trafficking, human trafficking, or other forms of organized crime that utilize the anonymity of Tor to operate.</a:t>
            </a:r>
          </a:p>
          <a:p>
            <a:pPr algn="just">
              <a:lnSpc>
                <a:spcPct val="150000"/>
              </a:lnSpc>
            </a:pPr>
            <a:r>
              <a:rPr lang="en-US" b="1" dirty="0">
                <a:latin typeface="Times New Roman" panose="02020603050405020304" pitchFamily="18" charset="0"/>
                <a:cs typeface="Times New Roman" panose="02020603050405020304" pitchFamily="18" charset="0"/>
              </a:rPr>
              <a:t>Preventing Harm:</a:t>
            </a:r>
            <a:r>
              <a:rPr lang="en-US" dirty="0">
                <a:latin typeface="Times New Roman" panose="02020603050405020304" pitchFamily="18" charset="0"/>
                <a:cs typeface="Times New Roman" panose="02020603050405020304" pitchFamily="18" charset="0"/>
              </a:rPr>
              <a:t> By uncovering the identities of individuals involved in illegal activities, authorities can prevent potential harm to victims and address criminal actions more effectively.</a:t>
            </a:r>
          </a:p>
          <a:p>
            <a:pPr marL="0" indent="0">
              <a:lnSpc>
                <a:spcPct val="150000"/>
              </a:lnSpc>
              <a:buNone/>
            </a:pPr>
            <a:r>
              <a:rPr lang="en-US" b="1" dirty="0">
                <a:latin typeface="Times New Roman" panose="02020603050405020304" pitchFamily="18" charset="0"/>
                <a:cs typeface="Times New Roman" panose="02020603050405020304" pitchFamily="18" charset="0"/>
              </a:rPr>
              <a:t>2. National Security and Counterterrorism</a:t>
            </a:r>
          </a:p>
          <a:p>
            <a:pPr>
              <a:lnSpc>
                <a:spcPct val="150000"/>
              </a:lnSpc>
            </a:pPr>
            <a:r>
              <a:rPr lang="en-US" b="1" dirty="0">
                <a:latin typeface="Times New Roman" panose="02020603050405020304" pitchFamily="18" charset="0"/>
                <a:cs typeface="Times New Roman" panose="02020603050405020304" pitchFamily="18" charset="0"/>
              </a:rPr>
              <a:t>Preventing Terrorism:</a:t>
            </a:r>
            <a:r>
              <a:rPr lang="en-US" dirty="0">
                <a:latin typeface="Times New Roman" panose="02020603050405020304" pitchFamily="18" charset="0"/>
                <a:cs typeface="Times New Roman" panose="02020603050405020304" pitchFamily="18" charset="0"/>
              </a:rPr>
              <a:t> De-anonymizing individuals who are using Tor for planning or executing terrorist activities can be crucial for national security. Identifying and disrupting such activities can prevent potential attacks and enhance public safety.</a:t>
            </a:r>
          </a:p>
          <a:p>
            <a:pPr>
              <a:lnSpc>
                <a:spcPct val="150000"/>
              </a:lnSpc>
            </a:pPr>
            <a:r>
              <a:rPr lang="en-US" b="1" dirty="0">
                <a:latin typeface="Times New Roman" panose="02020603050405020304" pitchFamily="18" charset="0"/>
                <a:cs typeface="Times New Roman" panose="02020603050405020304" pitchFamily="18" charset="0"/>
              </a:rPr>
              <a:t>Tracking Extremist Groups:</a:t>
            </a:r>
            <a:r>
              <a:rPr lang="en-US" dirty="0">
                <a:latin typeface="Times New Roman" panose="02020603050405020304" pitchFamily="18" charset="0"/>
                <a:cs typeface="Times New Roman" panose="02020603050405020304" pitchFamily="18" charset="0"/>
              </a:rPr>
              <a:t> Authorities can track and investigate extremist groups that operate on Tor, reducing the risk of radicalization and violent actions.</a:t>
            </a:r>
          </a:p>
          <a:p>
            <a:pPr marL="0" indent="0" algn="just">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D245F6-F765-5603-E8EC-C7FB1F1DFCDD}"/>
              </a:ext>
            </a:extLst>
          </p:cNvPr>
          <p:cNvSpPr>
            <a:spLocks noGrp="1"/>
          </p:cNvSpPr>
          <p:nvPr>
            <p:ph idx="4294967295"/>
          </p:nvPr>
        </p:nvSpPr>
        <p:spPr>
          <a:xfrm>
            <a:off x="477982" y="519545"/>
            <a:ext cx="9237518" cy="6338455"/>
          </a:xfrm>
        </p:spPr>
        <p:txBody>
          <a:bodyPr>
            <a:normAutofit/>
          </a:bodyPr>
          <a:lstStyle/>
          <a:p>
            <a:pPr marL="0" indent="0" algn="just">
              <a:lnSpc>
                <a:spcPct val="150000"/>
              </a:lnSpc>
              <a:buNone/>
            </a:pPr>
            <a:r>
              <a:rPr lang="en-US" b="1" dirty="0">
                <a:latin typeface="Times New Roman" panose="02020603050405020304" pitchFamily="18" charset="0"/>
                <a:cs typeface="Times New Roman" panose="02020603050405020304" pitchFamily="18" charset="0"/>
              </a:rPr>
              <a:t>3. Legal and Investigative Purposes</a:t>
            </a:r>
          </a:p>
          <a:p>
            <a:pPr algn="just">
              <a:lnSpc>
                <a:spcPct val="150000"/>
              </a:lnSpc>
            </a:pPr>
            <a:r>
              <a:rPr lang="en-US" b="1" dirty="0">
                <a:latin typeface="Times New Roman" panose="02020603050405020304" pitchFamily="18" charset="0"/>
                <a:cs typeface="Times New Roman" panose="02020603050405020304" pitchFamily="18" charset="0"/>
              </a:rPr>
              <a:t>Criminal Investigations:</a:t>
            </a:r>
            <a:r>
              <a:rPr lang="en-US" dirty="0">
                <a:latin typeface="Times New Roman" panose="02020603050405020304" pitchFamily="18" charset="0"/>
                <a:cs typeface="Times New Roman" panose="02020603050405020304" pitchFamily="18" charset="0"/>
              </a:rPr>
              <a:t> In some cases, de-anonymizing individuals may be necessary for legal investigations and prosecution. This can be crucial for building cases against suspects involved in serious crimes where anonymity has been used to evade justice.</a:t>
            </a:r>
          </a:p>
          <a:p>
            <a:pPr algn="just">
              <a:lnSpc>
                <a:spcPct val="150000"/>
              </a:lnSpc>
            </a:pPr>
            <a:r>
              <a:rPr lang="en-US" b="1" dirty="0">
                <a:latin typeface="Times New Roman" panose="02020603050405020304" pitchFamily="18" charset="0"/>
                <a:cs typeface="Times New Roman" panose="02020603050405020304" pitchFamily="18" charset="0"/>
              </a:rPr>
              <a:t>Judicial Oversight:</a:t>
            </a:r>
            <a:r>
              <a:rPr lang="en-US" dirty="0">
                <a:latin typeface="Times New Roman" panose="02020603050405020304" pitchFamily="18" charset="0"/>
                <a:cs typeface="Times New Roman" panose="02020603050405020304" pitchFamily="18" charset="0"/>
              </a:rPr>
              <a:t> Properly executed de-anonymization, under judicial oversight, can support lawful investigations and ensure that due process is followed, balancing privacy concerns with the need for security.</a:t>
            </a:r>
          </a:p>
          <a:p>
            <a:pPr marL="0" indent="0" algn="just">
              <a:lnSpc>
                <a:spcPct val="150000"/>
              </a:lnSpc>
              <a:buNone/>
            </a:pPr>
            <a:r>
              <a:rPr lang="en-US" b="1" dirty="0">
                <a:latin typeface="Times New Roman" panose="02020603050405020304" pitchFamily="18" charset="0"/>
                <a:cs typeface="Times New Roman" panose="02020603050405020304" pitchFamily="18" charset="0"/>
              </a:rPr>
              <a:t>4. Improving Anonymity Technologies</a:t>
            </a:r>
          </a:p>
          <a:p>
            <a:pPr algn="just">
              <a:lnSpc>
                <a:spcPct val="150000"/>
              </a:lnSpc>
            </a:pPr>
            <a:r>
              <a:rPr lang="en-US" b="1" dirty="0">
                <a:latin typeface="Times New Roman" panose="02020603050405020304" pitchFamily="18" charset="0"/>
                <a:cs typeface="Times New Roman" panose="02020603050405020304" pitchFamily="18" charset="0"/>
              </a:rPr>
              <a:t>Strengthening Privacy Tools:</a:t>
            </a:r>
            <a:r>
              <a:rPr lang="en-US" dirty="0">
                <a:latin typeface="Times New Roman" panose="02020603050405020304" pitchFamily="18" charset="0"/>
                <a:cs typeface="Times New Roman" panose="02020603050405020304" pitchFamily="18" charset="0"/>
              </a:rPr>
              <a:t> Understanding the techniques and methods used to de-anonymize users can lead to advancements in privacy technologies. Researchers and developers can use this knowledge to strengthen the anonymity and security features of tools like Tor, ensuring that users are better protected in the future.</a:t>
            </a:r>
          </a:p>
          <a:p>
            <a:pPr marL="0" indent="0" algn="just">
              <a:lnSpc>
                <a:spcPct val="150000"/>
              </a:lnSpc>
              <a:buNone/>
            </a:pPr>
            <a:endParaRPr lang="en-IN" dirty="0"/>
          </a:p>
        </p:txBody>
      </p:sp>
    </p:spTree>
    <p:extLst>
      <p:ext uri="{BB962C8B-B14F-4D97-AF65-F5344CB8AC3E}">
        <p14:creationId xmlns:p14="http://schemas.microsoft.com/office/powerpoint/2010/main" val="1379515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190500" y="6429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290946" y="932583"/>
            <a:ext cx="9694718" cy="5613689"/>
          </a:xfrm>
        </p:spPr>
        <p:txBody>
          <a:bodyPr>
            <a:normAutofit lnSpcReduction="10000"/>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Over the past few decades, many online services have impacted the daily lives of Internet users. With that, a genuine concern has emerged as to how to browse the Internet while maintaining privacy.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Privacy-preserving mechanisms over the Internet are all the more important for whistle-blowers and citizens of totalitarian governments, who are usually in dire need to protect their online identity. Other use cases of anonymous networks include sensitive communications of military and business </a:t>
            </a:r>
            <a:r>
              <a:rPr lang="en-US" dirty="0" err="1">
                <a:latin typeface="Times New Roman" panose="02020603050405020304" pitchFamily="18" charset="0"/>
                <a:cs typeface="Times New Roman" panose="02020603050405020304" pitchFamily="18" charset="0"/>
              </a:rPr>
              <a:t>organisations</a:t>
            </a:r>
            <a:r>
              <a:rPr lang="en-US" dirty="0">
                <a:latin typeface="Times New Roman" panose="02020603050405020304" pitchFamily="18" charset="0"/>
                <a:cs typeface="Times New Roman" panose="02020603050405020304" pitchFamily="18" charset="0"/>
              </a:rPr>
              <a:t> over the public Internet [1].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above reasons have led to the research and development of anonymous communication systems [2]. The early anonymity systems such as Mix-Net [3], Babel [4], and </a:t>
            </a:r>
            <a:r>
              <a:rPr lang="en-US" dirty="0" err="1">
                <a:latin typeface="Times New Roman" panose="02020603050405020304" pitchFamily="18" charset="0"/>
                <a:cs typeface="Times New Roman" panose="02020603050405020304" pitchFamily="18" charset="0"/>
              </a:rPr>
              <a:t>Mixminion</a:t>
            </a:r>
            <a:r>
              <a:rPr lang="en-US" dirty="0">
                <a:latin typeface="Times New Roman" panose="02020603050405020304" pitchFamily="18" charset="0"/>
                <a:cs typeface="Times New Roman" panose="02020603050405020304" pitchFamily="18" charset="0"/>
              </a:rPr>
              <a:t> [5] were not widely adopted as they suffered from high latency issues and are now superseded by low-latency systems, as we now discuss.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Onion Router project, which is more commonly known as Tor [6], is the most popular low latency anonymity network to date.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290947" y="360507"/>
            <a:ext cx="9372600" cy="5738957"/>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Tor provides anonymity to users and supports the deployment of anonymous services, known as hidden services. However, as the anonymity provided by Tor was available to everyone, it quickly became an accessory to cybercrime and other criminal activities [7], as well as a tool for terrorists to anonymously spread their propaganda [8].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forced Law Enforcement Agencies (LEA) and governments to find ways to break its anonymity. Tor being an anonymity network, the most common objective of a Tor attack is to de-</a:t>
            </a:r>
            <a:r>
              <a:rPr lang="en-US" dirty="0" err="1">
                <a:latin typeface="Times New Roman" panose="02020603050405020304" pitchFamily="18" charset="0"/>
                <a:cs typeface="Times New Roman" panose="02020603050405020304" pitchFamily="18" charset="0"/>
              </a:rPr>
              <a:t>anonymise</a:t>
            </a:r>
            <a:r>
              <a:rPr lang="en-US" dirty="0">
                <a:latin typeface="Times New Roman" panose="02020603050405020304" pitchFamily="18" charset="0"/>
                <a:cs typeface="Times New Roman" panose="02020603050405020304" pitchFamily="18" charset="0"/>
              </a:rPr>
              <a:t> its users and services through de-</a:t>
            </a:r>
            <a:r>
              <a:rPr lang="en-US" dirty="0" err="1">
                <a:latin typeface="Times New Roman" panose="02020603050405020304" pitchFamily="18" charset="0"/>
                <a:cs typeface="Times New Roman" panose="02020603050405020304" pitchFamily="18" charset="0"/>
              </a:rPr>
              <a:t>anonymisation</a:t>
            </a:r>
            <a:r>
              <a:rPr lang="en-US" dirty="0">
                <a:latin typeface="Times New Roman" panose="02020603050405020304" pitchFamily="18" charset="0"/>
                <a:cs typeface="Times New Roman" panose="02020603050405020304" pitchFamily="18" charset="0"/>
              </a:rPr>
              <a:t> attacks.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response to de-</a:t>
            </a:r>
            <a:r>
              <a:rPr lang="en-US" dirty="0" err="1">
                <a:latin typeface="Times New Roman" panose="02020603050405020304" pitchFamily="18" charset="0"/>
                <a:cs typeface="Times New Roman" panose="02020603050405020304" pitchFamily="18" charset="0"/>
              </a:rPr>
              <a:t>anonymisation</a:t>
            </a:r>
            <a:r>
              <a:rPr lang="en-US" dirty="0">
                <a:latin typeface="Times New Roman" panose="02020603050405020304" pitchFamily="18" charset="0"/>
                <a:cs typeface="Times New Roman" panose="02020603050405020304" pitchFamily="18" charset="0"/>
              </a:rPr>
              <a:t>, pro-anonymity researchers attempted to strengthen users’ expected anonymity by improving security and fixing known bugs. The Tor network also grew in size over the years. This growth, combined with the security improvements, played a vital role in securing the Tor network against most legacy de-</a:t>
            </a:r>
            <a:r>
              <a:rPr lang="en-US" dirty="0" err="1">
                <a:latin typeface="Times New Roman" panose="02020603050405020304" pitchFamily="18" charset="0"/>
                <a:cs typeface="Times New Roman" panose="02020603050405020304" pitchFamily="18" charset="0"/>
              </a:rPr>
              <a:t>anonymisation</a:t>
            </a:r>
            <a:r>
              <a:rPr lang="en-US" dirty="0">
                <a:latin typeface="Times New Roman" panose="02020603050405020304" pitchFamily="18" charset="0"/>
                <a:cs typeface="Times New Roman" panose="02020603050405020304" pitchFamily="18" charset="0"/>
              </a:rPr>
              <a:t> attacks.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20782" y="162503"/>
            <a:ext cx="10058400" cy="1449388"/>
          </a:xfrm>
        </p:spPr>
        <p:txBody>
          <a:bodyPr>
            <a:normAutofit/>
          </a:bodyPr>
          <a:lstStyle/>
          <a:p>
            <a:r>
              <a:rPr lang="en-IN" sz="4000"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066800" y="1230601"/>
            <a:ext cx="10058400" cy="4022725"/>
          </a:xfrm>
        </p:spPr>
        <p:txBody>
          <a:bodyPr>
            <a:normAutofit/>
          </a:bodyPr>
          <a:lstStyle/>
          <a:p>
            <a:pPr algn="just">
              <a:lnSpc>
                <a:spcPct val="150000"/>
              </a:lnSpc>
              <a:buFont typeface="Arial" panose="020B0604020202020204" pitchFamily="34" charset="0"/>
              <a:buChar char="•"/>
            </a:pPr>
            <a:r>
              <a:rPr lang="en-IN" sz="3200" dirty="0">
                <a:latin typeface="Times New Roman" panose="02020603050405020304" pitchFamily="18" charset="0"/>
                <a:cs typeface="Times New Roman" panose="02020603050405020304" pitchFamily="18" charset="0"/>
              </a:rPr>
              <a:t>Traffic Analysis</a:t>
            </a:r>
          </a:p>
          <a:p>
            <a:pPr algn="just">
              <a:lnSpc>
                <a:spcPct val="150000"/>
              </a:lnSpc>
              <a:buFont typeface="Arial" panose="020B0604020202020204" pitchFamily="34" charset="0"/>
              <a:buChar char="•"/>
            </a:pPr>
            <a:r>
              <a:rPr lang="en-IN" sz="3200" dirty="0">
                <a:latin typeface="Times New Roman" panose="02020603050405020304" pitchFamily="18" charset="0"/>
                <a:cs typeface="Times New Roman" panose="02020603050405020304" pitchFamily="18" charset="0"/>
              </a:rPr>
              <a:t>End-to-End Timing Attacks</a:t>
            </a:r>
          </a:p>
          <a:p>
            <a:pPr algn="just">
              <a:lnSpc>
                <a:spcPct val="150000"/>
              </a:lnSpc>
              <a:buFont typeface="Arial" panose="020B0604020202020204" pitchFamily="34" charset="0"/>
              <a:buChar char="•"/>
            </a:pPr>
            <a:r>
              <a:rPr lang="en-IN" sz="3200" dirty="0">
                <a:latin typeface="Times New Roman" panose="02020603050405020304" pitchFamily="18" charset="0"/>
                <a:cs typeface="Times New Roman" panose="02020603050405020304" pitchFamily="18" charset="0"/>
              </a:rPr>
              <a:t>Network Analysis</a:t>
            </a:r>
          </a:p>
          <a:p>
            <a:pPr algn="just">
              <a:lnSpc>
                <a:spcPct val="150000"/>
              </a:lnSpc>
              <a:buFont typeface="Arial" panose="020B0604020202020204" pitchFamily="34" charset="0"/>
              <a:buChar char="•"/>
            </a:pPr>
            <a:r>
              <a:rPr lang="en-IN" sz="3200" dirty="0">
                <a:latin typeface="Times New Roman" panose="02020603050405020304" pitchFamily="18" charset="0"/>
                <a:cs typeface="Times New Roman" panose="02020603050405020304" pitchFamily="18" charset="0"/>
              </a:rPr>
              <a:t>De-anonymization Techniques</a:t>
            </a:r>
          </a:p>
        </p:txBody>
      </p:sp>
    </p:spTree>
    <p:extLst>
      <p:ext uri="{BB962C8B-B14F-4D97-AF65-F5344CB8AC3E}">
        <p14:creationId xmlns:p14="http://schemas.microsoft.com/office/powerpoint/2010/main" val="2988738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0" y="0"/>
            <a:ext cx="10058400" cy="1449388"/>
          </a:xfrm>
        </p:spPr>
        <p:txBody>
          <a:bodyPr>
            <a:normAutofit fontScale="90000"/>
          </a:bodyPr>
          <a:lstStyle/>
          <a:p>
            <a:r>
              <a:rPr lang="en-IN" sz="4400" dirty="0">
                <a:latin typeface="Times New Roman" panose="02020603050405020304" pitchFamily="18" charset="0"/>
                <a:cs typeface="Times New Roman" panose="02020603050405020304" pitchFamily="18" charset="0"/>
              </a:rPr>
              <a:t>Traffic Analysis</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859704" y="782061"/>
            <a:ext cx="8679151" cy="5649912"/>
          </a:xfrm>
        </p:spPr>
        <p:txBody>
          <a:bodyPr>
            <a:normAutofit/>
          </a:bodyPr>
          <a:lstStyle/>
          <a:p>
            <a:pPr marL="0" indent="0">
              <a:buNone/>
            </a:pPr>
            <a:endParaRPr lang="en-US" b="1" dirty="0"/>
          </a:p>
          <a:p>
            <a:pPr>
              <a:lnSpc>
                <a:spcPct val="150000"/>
              </a:lnSpc>
              <a:buFont typeface="Arial" panose="020B0604020202020204" pitchFamily="34" charset="0"/>
              <a:buChar char="•"/>
            </a:pPr>
            <a:r>
              <a:rPr lang="en-US" b="1" dirty="0"/>
              <a:t>Correlation Attacks:</a:t>
            </a:r>
            <a:r>
              <a:rPr lang="en-US" dirty="0"/>
              <a:t> This technique involves analyzing the timing and volume of traffic entering and exiting the Tor network to find correlations that may reveal the identity of a user. By correlating traffic patterns, it is sometimes possible to infer the source and destination of data, potentially identifying users.</a:t>
            </a:r>
          </a:p>
          <a:p>
            <a:pPr>
              <a:lnSpc>
                <a:spcPct val="150000"/>
              </a:lnSpc>
              <a:buFont typeface="Arial" panose="020B0604020202020204" pitchFamily="34" charset="0"/>
              <a:buChar char="•"/>
            </a:pPr>
            <a:r>
              <a:rPr lang="en-US" b="1" dirty="0"/>
              <a:t>Traffic Fingerprinting:</a:t>
            </a:r>
            <a:r>
              <a:rPr lang="en-US" dirty="0"/>
              <a:t> By studying patterns in traffic (such as packet size, timing, and frequency), attackers can identify distinctive characteristics of users’ activities. This information can sometimes be used to infer the identity of the user behind a particular onion site.</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0" y="214168"/>
            <a:ext cx="10058400" cy="1449388"/>
          </a:xfrm>
        </p:spPr>
        <p:txBody>
          <a:bodyPr/>
          <a:lstStyle/>
          <a:p>
            <a:r>
              <a:rPr lang="en-IN" sz="3600" dirty="0">
                <a:latin typeface="Times New Roman" panose="02020603050405020304" pitchFamily="18" charset="0"/>
                <a:cs typeface="Times New Roman" panose="02020603050405020304" pitchFamily="18" charset="0"/>
              </a:rPr>
              <a:t>End-to-End Timing Attacks</a:t>
            </a:r>
            <a:br>
              <a:rPr lang="en-IN" sz="3600"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771670" y="643082"/>
            <a:ext cx="8330767" cy="5736936"/>
          </a:xfrm>
        </p:spPr>
        <p:txBody>
          <a:bodyPr>
            <a:normAutofit/>
          </a:bodyPr>
          <a:lstStyle/>
          <a:p>
            <a:pPr>
              <a:lnSpc>
                <a:spcPct val="150000"/>
              </a:lnSpc>
              <a:buFont typeface="Arial" panose="020B0604020202020204" pitchFamily="34" charset="0"/>
              <a:buChar char="•"/>
            </a:pPr>
            <a:endParaRPr lang="en-US" b="1" dirty="0"/>
          </a:p>
          <a:p>
            <a:pPr>
              <a:lnSpc>
                <a:spcPct val="150000"/>
              </a:lnSpc>
              <a:buFont typeface="Arial" panose="020B0604020202020204" pitchFamily="34" charset="0"/>
              <a:buChar char="•"/>
            </a:pPr>
            <a:r>
              <a:rPr lang="en-US" b="1" dirty="0"/>
              <a:t>Timing Analysis:</a:t>
            </a:r>
            <a:r>
              <a:rPr lang="en-US" dirty="0"/>
              <a:t> In this method, attackers analyze the time it takes for data to travel between the user and the onion site. If attackers can measure the timing precisely enough, they might correlate these measurements with traffic patterns to identify users.</a:t>
            </a:r>
          </a:p>
          <a:p>
            <a:pPr>
              <a:lnSpc>
                <a:spcPct val="150000"/>
              </a:lnSpc>
              <a:buFont typeface="Arial" panose="020B0604020202020204" pitchFamily="34" charset="0"/>
              <a:buChar char="•"/>
            </a:pPr>
            <a:r>
              <a:rPr lang="en-US" b="1" dirty="0"/>
              <a:t>Latent Timing Attacks:</a:t>
            </a:r>
            <a:r>
              <a:rPr lang="en-US" dirty="0"/>
              <a:t> This involves monitoring the time intervals between specific activities or requests on the onion site and correlating them with activities observed on the exit nodes or other parts of the Tor network.</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79375" y="0"/>
            <a:ext cx="10058400" cy="1449388"/>
          </a:xfrm>
        </p:spPr>
        <p:txBody>
          <a:bodyPr>
            <a:normAutofit fontScale="90000"/>
          </a:bodyPr>
          <a:lstStyle/>
          <a:p>
            <a:r>
              <a:rPr lang="en-IN" sz="4800" dirty="0">
                <a:latin typeface="Times New Roman" panose="02020603050405020304" pitchFamily="18" charset="0"/>
                <a:cs typeface="Times New Roman" panose="02020603050405020304" pitchFamily="18" charset="0"/>
              </a:rPr>
              <a:t>Network Analysis</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768926" y="683852"/>
            <a:ext cx="8551719" cy="5490296"/>
          </a:xfrm>
        </p:spPr>
        <p:txBody>
          <a:bodyPr>
            <a:normAutofit/>
          </a:bodyPr>
          <a:lstStyle/>
          <a:p>
            <a:pPr algn="just">
              <a:lnSpc>
                <a:spcPct val="150000"/>
              </a:lnSpc>
              <a:buFont typeface="Arial" panose="020B0604020202020204" pitchFamily="34" charset="0"/>
              <a:buChar char="•"/>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Exit Node Compromise:</a:t>
            </a:r>
            <a:r>
              <a:rPr lang="en-US" dirty="0">
                <a:latin typeface="Times New Roman" panose="02020603050405020304" pitchFamily="18" charset="0"/>
                <a:cs typeface="Times New Roman" panose="02020603050405020304" pitchFamily="18" charset="0"/>
              </a:rPr>
              <a:t> If an attacker controls or monitors a Tor exit node, they can observe outgoing traffic. By analyzing the data leaving the Tor network, they might be able to deduce which user is associated with specific actions on an onion site.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Hidden Service Compromise:</a:t>
            </a:r>
            <a:r>
              <a:rPr lang="en-US" dirty="0">
                <a:latin typeface="Times New Roman" panose="02020603050405020304" pitchFamily="18" charset="0"/>
                <a:cs typeface="Times New Roman" panose="02020603050405020304" pitchFamily="18" charset="0"/>
              </a:rPr>
              <a:t> Attacking or gaining control over the hidden service (the onion site itself) can provide direct insights into its traffic patterns, user behavior, and potentially de-anonymize users interacting with it.</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0" y="0"/>
            <a:ext cx="10058400" cy="1449388"/>
          </a:xfrm>
        </p:spPr>
        <p:txBody>
          <a:bodyPr>
            <a:normAutofit fontScale="90000"/>
          </a:bodyPr>
          <a:lstStyle/>
          <a:p>
            <a:r>
              <a:rPr lang="en-IN" sz="4800" dirty="0">
                <a:latin typeface="Times New Roman" panose="02020603050405020304" pitchFamily="18" charset="0"/>
                <a:cs typeface="Times New Roman" panose="02020603050405020304" pitchFamily="18" charset="0"/>
              </a:rPr>
              <a:t>De-anonymization Techniques</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070264" y="692872"/>
            <a:ext cx="8146473" cy="4533755"/>
          </a:xfrm>
        </p:spPr>
        <p:txBody>
          <a:bodyPr>
            <a:normAutofit/>
          </a:bodyPr>
          <a:lstStyle/>
          <a:p>
            <a:pPr algn="just">
              <a:lnSpc>
                <a:spcPct val="150000"/>
              </a:lnSpc>
              <a:buFont typeface="Arial" panose="020B0604020202020204" pitchFamily="34" charset="0"/>
              <a:buChar char="•"/>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Fingerprinting and Profiling:</a:t>
            </a:r>
            <a:r>
              <a:rPr lang="en-US" dirty="0">
                <a:latin typeface="Times New Roman" panose="02020603050405020304" pitchFamily="18" charset="0"/>
                <a:cs typeface="Times New Roman" panose="02020603050405020304" pitchFamily="18" charset="0"/>
              </a:rPr>
              <a:t> By analyzing specific behaviors or characteristics (such as browsing patterns, device types, or software versions), attackers can build profiles that may help identify users.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Browser and Software Fingerprinting:</a:t>
            </a:r>
            <a:r>
              <a:rPr lang="en-US" dirty="0">
                <a:latin typeface="Times New Roman" panose="02020603050405020304" pitchFamily="18" charset="0"/>
                <a:cs typeface="Times New Roman" panose="02020603050405020304" pitchFamily="18" charset="0"/>
              </a:rPr>
              <a:t> Users' browsers and software often leave unique fingerprints that can be analyzed to identify them, even when using Tor. For instance, specific configurations or plugins can create distinctive profiles.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20782" y="131907"/>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831274" y="1098549"/>
            <a:ext cx="8780317" cy="4398241"/>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97427" y="98424"/>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633846" y="1067522"/>
            <a:ext cx="8853054" cy="4346141"/>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76645" y="152399"/>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685799" y="1015279"/>
            <a:ext cx="8977746" cy="4294476"/>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24691" y="5476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436418" y="1009072"/>
            <a:ext cx="9102436" cy="5464464"/>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426028" y="246206"/>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066800" y="646113"/>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394854" y="0"/>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194954" y="835747"/>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96838" y="111125"/>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320242" y="994498"/>
            <a:ext cx="9332912" cy="5364739"/>
          </a:xfrm>
        </p:spPr>
        <p:txBody>
          <a:bodyPr>
            <a:no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this paper, we first classified Tor attacks into four main categories based on the objective of the attack and explained those categories with examples. Following this, we elaborated on de-</a:t>
            </a:r>
            <a:r>
              <a:rPr lang="en-US" dirty="0" err="1">
                <a:latin typeface="Times New Roman" panose="02020603050405020304" pitchFamily="18" charset="0"/>
                <a:cs typeface="Times New Roman" panose="02020603050405020304" pitchFamily="18" charset="0"/>
              </a:rPr>
              <a:t>anonymisation</a:t>
            </a:r>
            <a:r>
              <a:rPr lang="en-US" dirty="0">
                <a:latin typeface="Times New Roman" panose="02020603050405020304" pitchFamily="18" charset="0"/>
                <a:cs typeface="Times New Roman" panose="02020603050405020304" pitchFamily="18" charset="0"/>
              </a:rPr>
              <a:t> attacks with a taxonomy based on the components used for attack execution.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Under the classification of de-</a:t>
            </a:r>
            <a:r>
              <a:rPr lang="en-US" dirty="0" err="1">
                <a:latin typeface="Times New Roman" panose="02020603050405020304" pitchFamily="18" charset="0"/>
                <a:cs typeface="Times New Roman" panose="02020603050405020304" pitchFamily="18" charset="0"/>
              </a:rPr>
              <a:t>anonymisation</a:t>
            </a:r>
            <a:r>
              <a:rPr lang="en-US" dirty="0">
                <a:latin typeface="Times New Roman" panose="02020603050405020304" pitchFamily="18" charset="0"/>
                <a:cs typeface="Times New Roman" panose="02020603050405020304" pitchFamily="18" charset="0"/>
              </a:rPr>
              <a:t> attacks, we provided a corpus of attacks published in the literature, giving brief descriptions on how the attacks are executed and how de-</a:t>
            </a:r>
            <a:r>
              <a:rPr lang="en-US" dirty="0" err="1">
                <a:latin typeface="Times New Roman" panose="02020603050405020304" pitchFamily="18" charset="0"/>
                <a:cs typeface="Times New Roman" panose="02020603050405020304" pitchFamily="18" charset="0"/>
              </a:rPr>
              <a:t>anonymisation</a:t>
            </a:r>
            <a:r>
              <a:rPr lang="en-US" dirty="0">
                <a:latin typeface="Times New Roman" panose="02020603050405020304" pitchFamily="18" charset="0"/>
                <a:cs typeface="Times New Roman" panose="02020603050405020304" pitchFamily="18" charset="0"/>
              </a:rPr>
              <a:t> is achieved. We then discussed each attack category’s significant features while giving some insights into future work and highlighting unique attacks.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We also provided insights into the evolution of these attacks over the years. Finally, we discussed several security-related issues in Tor using the information on articles written by the Tor development team. We noticed a few important features while completing this work. </a:t>
            </a:r>
          </a:p>
        </p:txBody>
      </p:sp>
    </p:spTree>
    <p:extLst>
      <p:ext uri="{BB962C8B-B14F-4D97-AF65-F5344CB8AC3E}">
        <p14:creationId xmlns:p14="http://schemas.microsoft.com/office/powerpoint/2010/main" val="742267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90E6CE-AC4C-DF8C-8A40-4F19591D1BC0}"/>
              </a:ext>
            </a:extLst>
          </p:cNvPr>
          <p:cNvSpPr>
            <a:spLocks noGrp="1"/>
          </p:cNvSpPr>
          <p:nvPr>
            <p:ph idx="4294967295"/>
          </p:nvPr>
        </p:nvSpPr>
        <p:spPr>
          <a:xfrm>
            <a:off x="727365" y="549997"/>
            <a:ext cx="8596313" cy="3881437"/>
          </a:xfrm>
        </p:spPr>
        <p:txBody>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1. Most of the earlier de-</a:t>
            </a:r>
            <a:r>
              <a:rPr lang="en-US" dirty="0" err="1">
                <a:latin typeface="Times New Roman" panose="02020603050405020304" pitchFamily="18" charset="0"/>
                <a:cs typeface="Times New Roman" panose="02020603050405020304" pitchFamily="18" charset="0"/>
              </a:rPr>
              <a:t>anonymisation</a:t>
            </a:r>
            <a:r>
              <a:rPr lang="en-US" dirty="0">
                <a:latin typeface="Times New Roman" panose="02020603050405020304" pitchFamily="18" charset="0"/>
                <a:cs typeface="Times New Roman" panose="02020603050405020304" pitchFamily="18" charset="0"/>
              </a:rPr>
              <a:t> attacks focus on compromising network components of the Tor circuit. The main reason for this was the low number of relays in the Tor network when they were published.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However, with Tor’s increasing popularity, the number of voluntary relays has increased, and the practicality of the attacks that can be executed by compromising a small set of Tor relays has decreased. Therefore, recent attacks assume passive adversaries that can observe the traffic at the source and destination links. </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47089601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81</TotalTime>
  <Words>2791</Words>
  <Application>Microsoft Office PowerPoint</Application>
  <PresentationFormat>Widescreen</PresentationFormat>
  <Paragraphs>105</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Times New Roman</vt:lpstr>
      <vt:lpstr>Trebuchet MS</vt:lpstr>
      <vt:lpstr>Wingdings 3</vt:lpstr>
      <vt:lpstr>Facet</vt:lpstr>
      <vt:lpstr>PowerPoint Presentation</vt:lpstr>
      <vt:lpstr>Abstract</vt:lpstr>
      <vt:lpstr>PowerPoint Presentation</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Traffic Analysis  </vt:lpstr>
      <vt:lpstr>End-to-End Timing Attacks </vt:lpstr>
      <vt:lpstr>Network Analysis  </vt:lpstr>
      <vt:lpstr>De-anonymization Techniques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35</cp:revision>
  <dcterms:created xsi:type="dcterms:W3CDTF">2024-08-14T12:13:16Z</dcterms:created>
  <dcterms:modified xsi:type="dcterms:W3CDTF">2024-08-25T17:25:10Z</dcterms:modified>
</cp:coreProperties>
</file>