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sldIdLst>
    <p:sldId id="256" r:id="rId2"/>
    <p:sldId id="257" r:id="rId3"/>
    <p:sldId id="277" r:id="rId4"/>
    <p:sldId id="278" r:id="rId5"/>
    <p:sldId id="258" r:id="rId6"/>
    <p:sldId id="259" r:id="rId7"/>
    <p:sldId id="260" r:id="rId8"/>
    <p:sldId id="279" r:id="rId9"/>
    <p:sldId id="261" r:id="rId10"/>
    <p:sldId id="262" r:id="rId11"/>
    <p:sldId id="280"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09877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73587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62606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72792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04-09-2024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44014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76273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89325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76810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27140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9962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268762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016862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316916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125655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65134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652363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17511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04-09-2024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530308594"/>
      </p:ext>
    </p:extLst>
  </p:cSld>
  <p:clrMap bg1="dk1" tx1="lt1" bg2="dk2" tx2="lt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 id="214748380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278234DA-CD77-76B3-1D04-F8D9EBF3BDB7}"/>
              </a:ext>
            </a:extLst>
          </p:cNvPr>
          <p:cNvSpPr txBox="1"/>
          <p:nvPr/>
        </p:nvSpPr>
        <p:spPr>
          <a:xfrm>
            <a:off x="2888673" y="2488167"/>
            <a:ext cx="7104783" cy="1077218"/>
          </a:xfrm>
          <a:prstGeom prst="rect">
            <a:avLst/>
          </a:prstGeom>
          <a:noFill/>
        </p:spPr>
        <p:txBody>
          <a:bodyPr wrap="square">
            <a:spAutoFit/>
          </a:bodyPr>
          <a:lstStyle/>
          <a:p>
            <a:r>
              <a:rPr lang="en-US" sz="3200" dirty="0" err="1">
                <a:latin typeface="Times New Roman" panose="02020603050405020304" pitchFamily="18" charset="0"/>
                <a:cs typeface="Times New Roman" panose="02020603050405020304" pitchFamily="18" charset="0"/>
              </a:rPr>
              <a:t>DDoS</a:t>
            </a:r>
            <a:r>
              <a:rPr lang="en-US" sz="3200" dirty="0">
                <a:latin typeface="Times New Roman" panose="02020603050405020304" pitchFamily="18" charset="0"/>
                <a:cs typeface="Times New Roman" panose="02020603050405020304" pitchFamily="18" charset="0"/>
              </a:rPr>
              <a:t> Protection System for Cloud: Architecture and Tool</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E9BA13-2AF7-84DC-65D1-C4C3B7C0C749}"/>
              </a:ext>
            </a:extLst>
          </p:cNvPr>
          <p:cNvSpPr>
            <a:spLocks noGrp="1"/>
          </p:cNvSpPr>
          <p:nvPr>
            <p:ph type="title" idx="4294967295"/>
          </p:nvPr>
        </p:nvSpPr>
        <p:spPr>
          <a:xfrm>
            <a:off x="0"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8DF4D067-6FD0-2E4A-1C4E-F43EBB113764}"/>
              </a:ext>
            </a:extLst>
          </p:cNvPr>
          <p:cNvSpPr>
            <a:spLocks noGrp="1"/>
          </p:cNvSpPr>
          <p:nvPr>
            <p:ph idx="4294967295"/>
          </p:nvPr>
        </p:nvSpPr>
        <p:spPr>
          <a:xfrm>
            <a:off x="0" y="1061172"/>
            <a:ext cx="11710555" cy="601503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Many organization are using Cloud for hosting their web applications. The attackers can try to attack these webservers for achieving Denial of Service attack. Specifically, Distributed Denial-of-Service (DDoS) attack is a malicious attempt to disrupt the normal traffic of a targeted server, service or network of Cloud infrastructure by overwhelming the target or its surrounding infrastructure with a flood of internet traffic.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DDoS attacks achieve effectiveness by utilizing multiple compromised computer systems </a:t>
            </a:r>
            <a:r>
              <a:rPr lang="en-US" sz="1800" dirty="0" err="1">
                <a:latin typeface="Times New Roman" panose="02020603050405020304" pitchFamily="18" charset="0"/>
                <a:cs typeface="Times New Roman" panose="02020603050405020304" pitchFamily="18" charset="0"/>
              </a:rPr>
              <a:t>assources</a:t>
            </a:r>
            <a:r>
              <a:rPr lang="en-US" sz="1800" dirty="0">
                <a:latin typeface="Times New Roman" panose="02020603050405020304" pitchFamily="18" charset="0"/>
                <a:cs typeface="Times New Roman" panose="02020603050405020304" pitchFamily="18" charset="0"/>
              </a:rPr>
              <a:t> of attack traffic. Exploited machines can include computers and other networked resources. Therefore, it is essential to develop appropriate security tools to counter and protect against these attacks.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The most obvious symptom of a DDoS attack is that a website or service suddenly becomes slow or unavailable. But since a number of causes such a legitimate spike in traffic can create similar performance issues, further investigation is usually required.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Therefore, suitable analytics tools need to be developed to clearly identify an attack as DDoS. Following are some of the patterns for a </a:t>
            </a:r>
            <a:r>
              <a:rPr lang="en-US" sz="1800" dirty="0" err="1">
                <a:latin typeface="Times New Roman" panose="02020603050405020304" pitchFamily="18" charset="0"/>
                <a:cs typeface="Times New Roman" panose="02020603050405020304" pitchFamily="18" charset="0"/>
              </a:rPr>
              <a:t>DDoS</a:t>
            </a:r>
            <a:r>
              <a:rPr lang="en-US" sz="1800" dirty="0">
                <a:latin typeface="Times New Roman" panose="02020603050405020304" pitchFamily="18" charset="0"/>
                <a:cs typeface="Times New Roman" panose="02020603050405020304" pitchFamily="18" charset="0"/>
              </a:rPr>
              <a:t> attack: 1. Suspicious amounts of traffic originating from a single IP address or IP range 2.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374235F-B28E-C4FD-08A1-5D3E27DE2EDE}"/>
              </a:ext>
            </a:extLst>
          </p:cNvPr>
          <p:cNvSpPr>
            <a:spLocks noGrp="1"/>
          </p:cNvSpPr>
          <p:nvPr>
            <p:ph idx="4294967295"/>
          </p:nvPr>
        </p:nvSpPr>
        <p:spPr>
          <a:xfrm>
            <a:off x="405246" y="460230"/>
            <a:ext cx="10016836" cy="5937539"/>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flood of traffic from users who share a single behavioral profile, such as device type, geolocation, or web browser version 3. An unexplained surge in requests to a single page or endpoint 4. Odd traffic patterns such as spikes at odd hours of the day or patterns that appear to be unnatural (e.g. a spike every 10 minutes) There are other, more specific signs of DDoS attack that can vary depending on the type of attack.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tool developer should be creative to consider other signs also. For the above problem statements, following assumptions can be made: 1. Cloud is hosting a website and providing some services to its users. 2. The website should be always up and providing services to its users (high availability).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3. The attackers can flood the website directly or via other nodes (DDoS). 4. The attacker can also sabotage the link between a client and webserver. 5. The attack can come from outside or from within the cloud infrastructure. A solution needs to be built by suitably designing the cloud architecture and developing some tool (s) to automatically detect and recover from the DDoS attack. </a:t>
            </a:r>
          </a:p>
        </p:txBody>
      </p:sp>
    </p:spTree>
    <p:extLst>
      <p:ext uri="{BB962C8B-B14F-4D97-AF65-F5344CB8AC3E}">
        <p14:creationId xmlns:p14="http://schemas.microsoft.com/office/powerpoint/2010/main" val="21252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85EC40C-96EC-C9A7-9C12-221CF8137A6A}"/>
              </a:ext>
            </a:extLst>
          </p:cNvPr>
          <p:cNvSpPr>
            <a:spLocks noGrp="1"/>
          </p:cNvSpPr>
          <p:nvPr>
            <p:ph idx="4294967295"/>
          </p:nvPr>
        </p:nvSpPr>
        <p:spPr>
          <a:xfrm>
            <a:off x="852054" y="504393"/>
            <a:ext cx="8947150" cy="4195762"/>
          </a:xfrm>
        </p:spPr>
        <p:txBody>
          <a:bodyPr/>
          <a:lstStyle/>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Expected Solution: A set of developed tool(s) along with a suitable Cloud architecture to be demonstrated. The demonstrated website should be protected well against different types of DDoS attack. In case of an attack, the developed security tools should be able to automatically detect and protect a website hosted on cloud infrastructure against DDoS attacks. </a:t>
            </a:r>
          </a:p>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solution should also demonstrate the automatic recovery from the attack. As high availability is an essential feature, the down time (recovery time) should be minimized to the extent possible.</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207210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9D928C-F909-75A1-3CD7-3B85F4BD2DDD}"/>
              </a:ext>
            </a:extLst>
          </p:cNvPr>
          <p:cNvSpPr>
            <a:spLocks noGrp="1"/>
          </p:cNvSpPr>
          <p:nvPr>
            <p:ph type="title" idx="4294967295"/>
          </p:nvPr>
        </p:nvSpPr>
        <p:spPr>
          <a:xfrm>
            <a:off x="31173" y="83128"/>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4447C9E6-31C6-5BA7-814B-893322AB1FF9}"/>
              </a:ext>
            </a:extLst>
          </p:cNvPr>
          <p:cNvSpPr>
            <a:spLocks noGrp="1"/>
          </p:cNvSpPr>
          <p:nvPr>
            <p:ph idx="4294967295"/>
          </p:nvPr>
        </p:nvSpPr>
        <p:spPr>
          <a:xfrm>
            <a:off x="519545" y="1142999"/>
            <a:ext cx="10505209" cy="563187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concept of Software Defined Network (SDN) is a new type of network architecture that was first proposed by </a:t>
            </a:r>
            <a:r>
              <a:rPr lang="en-US" sz="1800" dirty="0" err="1">
                <a:latin typeface="Times New Roman" panose="02020603050405020304" pitchFamily="18" charset="0"/>
                <a:cs typeface="Times New Roman" panose="02020603050405020304" pitchFamily="18" charset="0"/>
              </a:rPr>
              <a:t>Cleanslate</a:t>
            </a:r>
            <a:r>
              <a:rPr lang="en-US" sz="1800" dirty="0">
                <a:latin typeface="Times New Roman" panose="02020603050405020304" pitchFamily="18" charset="0"/>
                <a:cs typeface="Times New Roman" panose="02020603050405020304" pitchFamily="18" charset="0"/>
              </a:rPr>
              <a:t> Research Group in Stanford University in 2008, it uses the leveling idea to divide the forwarder and the control functions of the traditional network into three separate planes, which simplifies the network management and solves the problems of high network configuration complexity [1].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But at the same time, the SDN also faces security issues, the most direct and the major threat is the distributed denial service attack. Because there is a controller for overall network traffic management in the SDN environment, the controller of the SDN is highly vulnerable under the DDoS attacks, which makes the entire network is out of control and embarrassing.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features of the denial service attack as a popular and low-threshold attack means that the attackers using such attacks often have a wide range destruction. Therefore, the DDoS detection and protection in the cloud computing environments are urgently needed to be solved.</a:t>
            </a:r>
          </a:p>
          <a:p>
            <a:pPr marL="0" indent="0">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A4B41F-4A49-06D9-0FB8-C334373E838A}"/>
              </a:ext>
            </a:extLst>
          </p:cNvPr>
          <p:cNvSpPr>
            <a:spLocks noGrp="1"/>
          </p:cNvSpPr>
          <p:nvPr>
            <p:ph type="title" idx="4294967295"/>
          </p:nvPr>
        </p:nvSpPr>
        <p:spPr>
          <a:xfrm>
            <a:off x="0" y="2381"/>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46FB43AD-85E8-1BFB-B855-BDCC3EEC3E48}"/>
              </a:ext>
            </a:extLst>
          </p:cNvPr>
          <p:cNvSpPr>
            <a:spLocks noGrp="1"/>
          </p:cNvSpPr>
          <p:nvPr>
            <p:ph idx="4294967295"/>
          </p:nvPr>
        </p:nvSpPr>
        <p:spPr>
          <a:xfrm>
            <a:off x="391175" y="1119332"/>
            <a:ext cx="10789444" cy="514638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DDoS attacks are major security risks in a cloud computing environment, where resources are shared by many users. A DDoS attack targets resources or services in an attempt to render them unavailable by flooding system resources with heavy amounts of unreal traffic.</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objective of DDoS attacks is to consume resources, such as memory, CPU processing space, or network bandwidth, in an attempt to make them unreachable to end users by blocking network communication or denying access to services.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Dealing with DDoS attacks at all layers in cloud systems is a major challenge due to the difficulty of distinguishing the attacker’s requests from legitimate user requests, even though the former come from a large number of distributed machines.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paper, we present an in-depth analysis of DDoS attacks in cloud computing and discuss the challenges in defending against these attacks.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BB1902-BDAA-9B03-1F29-A53360BE5E2A}"/>
              </a:ext>
            </a:extLst>
          </p:cNvPr>
          <p:cNvSpPr>
            <a:spLocks noGrp="1"/>
          </p:cNvSpPr>
          <p:nvPr>
            <p:ph type="title" idx="4294967295"/>
          </p:nvPr>
        </p:nvSpPr>
        <p:spPr>
          <a:xfrm>
            <a:off x="0" y="0"/>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59A00DC6-2B53-AD33-9CF9-2A2C8E0D7DCF}"/>
              </a:ext>
            </a:extLst>
          </p:cNvPr>
          <p:cNvSpPr>
            <a:spLocks noGrp="1"/>
          </p:cNvSpPr>
          <p:nvPr>
            <p:ph idx="4294967295"/>
          </p:nvPr>
        </p:nvSpPr>
        <p:spPr>
          <a:xfrm>
            <a:off x="301335" y="800100"/>
            <a:ext cx="10242263" cy="5642264"/>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Cost</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High Expenses</a:t>
            </a:r>
            <a:r>
              <a:rPr lang="en-US" sz="1800" dirty="0">
                <a:latin typeface="Times New Roman" panose="02020603050405020304" pitchFamily="18" charset="0"/>
                <a:cs typeface="Times New Roman" panose="02020603050405020304" pitchFamily="18" charset="0"/>
              </a:rPr>
              <a:t>: Advanced DDoS protection services, especially those with traffic scrubbing, can be costly. The cost can scale with the level of protection and traffic volume.</a:t>
            </a:r>
          </a:p>
          <a:p>
            <a:pPr algn="just">
              <a:lnSpc>
                <a:spcPct val="150000"/>
              </a:lnSpc>
            </a:pPr>
            <a:r>
              <a:rPr lang="en-US" sz="1800" b="1" dirty="0">
                <a:latin typeface="Times New Roman" panose="02020603050405020304" pitchFamily="18" charset="0"/>
                <a:cs typeface="Times New Roman" panose="02020603050405020304" pitchFamily="18" charset="0"/>
              </a:rPr>
              <a:t>Performance Impact</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Latency</a:t>
            </a:r>
            <a:r>
              <a:rPr lang="en-US" sz="1800" dirty="0">
                <a:latin typeface="Times New Roman" panose="02020603050405020304" pitchFamily="18" charset="0"/>
                <a:cs typeface="Times New Roman" panose="02020603050405020304" pitchFamily="18" charset="0"/>
              </a:rPr>
              <a:t>: Traffic scrubbing and filtering can introduce latency as requests are analyzed and cleaned before reaching the destination.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Bandwidth Limits</a:t>
            </a:r>
            <a:r>
              <a:rPr lang="en-US" sz="1800" dirty="0">
                <a:latin typeface="Times New Roman" panose="02020603050405020304" pitchFamily="18" charset="0"/>
                <a:cs typeface="Times New Roman" panose="02020603050405020304" pitchFamily="18" charset="0"/>
              </a:rPr>
              <a:t>: Some services may have bandwidth limitations, potentially impacting legitimate traffic during high-volume attacks.</a:t>
            </a:r>
          </a:p>
          <a:p>
            <a:pPr algn="just">
              <a:lnSpc>
                <a:spcPct val="150000"/>
              </a:lnSpc>
            </a:pPr>
            <a:r>
              <a:rPr lang="en-US" sz="1800" b="1" dirty="0">
                <a:latin typeface="Times New Roman" panose="02020603050405020304" pitchFamily="18" charset="0"/>
                <a:cs typeface="Times New Roman" panose="02020603050405020304" pitchFamily="18" charset="0"/>
              </a:rPr>
              <a:t>Scalability Issues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Limitations</a:t>
            </a:r>
            <a:r>
              <a:rPr lang="en-US" sz="1800" dirty="0">
                <a:latin typeface="Times New Roman" panose="02020603050405020304" pitchFamily="18" charset="0"/>
                <a:cs typeface="Times New Roman" panose="02020603050405020304" pitchFamily="18" charset="0"/>
              </a:rPr>
              <a:t>: Some tools may not scale effectively with sudden, massive increases in traffic, potentially leading to service degradation during a large-scale attack.</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46DB49C-4C6F-E5B2-0654-EEFD626AB516}"/>
              </a:ext>
            </a:extLst>
          </p:cNvPr>
          <p:cNvSpPr>
            <a:spLocks noGrp="1"/>
          </p:cNvSpPr>
          <p:nvPr>
            <p:ph idx="4294967295"/>
          </p:nvPr>
        </p:nvSpPr>
        <p:spPr>
          <a:xfrm>
            <a:off x="623454" y="390093"/>
            <a:ext cx="8947150" cy="4195762"/>
          </a:xfrm>
        </p:spPr>
        <p:txBody>
          <a:bodyPr/>
          <a:lstStyle/>
          <a:p>
            <a:pPr algn="just">
              <a:lnSpc>
                <a:spcPct val="150000"/>
              </a:lnSpc>
            </a:pPr>
            <a:r>
              <a:rPr lang="en-US" sz="1800" b="1" dirty="0">
                <a:latin typeface="Times New Roman" panose="02020603050405020304" pitchFamily="18" charset="0"/>
                <a:cs typeface="Times New Roman" panose="02020603050405020304" pitchFamily="18" charset="0"/>
              </a:rPr>
              <a:t>False Positives and Negatives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Blocking Legitimate Traffic</a:t>
            </a:r>
            <a:r>
              <a:rPr lang="en-US" sz="1800" dirty="0">
                <a:latin typeface="Times New Roman" panose="02020603050405020304" pitchFamily="18" charset="0"/>
                <a:cs typeface="Times New Roman" panose="02020603050405020304" pitchFamily="18" charset="0"/>
              </a:rPr>
              <a:t>: Overly aggressive filters or misconfigured rules might block legitimate traffic, leading to potential service disruptions.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Evasion Techniques</a:t>
            </a:r>
            <a:r>
              <a:rPr lang="en-US" sz="1800" dirty="0">
                <a:latin typeface="Times New Roman" panose="02020603050405020304" pitchFamily="18" charset="0"/>
                <a:cs typeface="Times New Roman" panose="02020603050405020304" pitchFamily="18" charset="0"/>
              </a:rPr>
              <a:t>: Sophisticated attackers might use techniques to bypass DDoS protection, such as using smaller, more frequent attacks that are harder to detect.</a:t>
            </a:r>
          </a:p>
          <a:p>
            <a:pPr algn="just">
              <a:lnSpc>
                <a:spcPct val="150000"/>
              </a:lnSpc>
            </a:pPr>
            <a:r>
              <a:rPr lang="en-US" sz="1800" b="1" dirty="0">
                <a:latin typeface="Times New Roman" panose="02020603050405020304" pitchFamily="18" charset="0"/>
                <a:cs typeface="Times New Roman" panose="02020603050405020304" pitchFamily="18" charset="0"/>
              </a:rPr>
              <a:t>Dependency on Provider</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Vendor Lock-In</a:t>
            </a:r>
            <a:r>
              <a:rPr lang="en-US" sz="1800" dirty="0">
                <a:latin typeface="Times New Roman" panose="02020603050405020304" pitchFamily="18" charset="0"/>
                <a:cs typeface="Times New Roman" panose="02020603050405020304" pitchFamily="18" charset="0"/>
              </a:rPr>
              <a:t>: Relying on a specific cloud provider’s DDoS protection service may create dependency and limit flexibility in choosing or switching providers.</a:t>
            </a:r>
          </a:p>
          <a:p>
            <a:endParaRPr lang="en-IN" dirty="0"/>
          </a:p>
        </p:txBody>
      </p:sp>
    </p:spTree>
    <p:extLst>
      <p:ext uri="{BB962C8B-B14F-4D97-AF65-F5344CB8AC3E}">
        <p14:creationId xmlns:p14="http://schemas.microsoft.com/office/powerpoint/2010/main" val="2075967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1AAEF1-5D31-6B5A-B739-52377D5A46BB}"/>
              </a:ext>
            </a:extLst>
          </p:cNvPr>
          <p:cNvSpPr>
            <a:spLocks noGrp="1"/>
          </p:cNvSpPr>
          <p:nvPr>
            <p:ph type="title" idx="4294967295"/>
          </p:nvPr>
        </p:nvSpPr>
        <p:spPr>
          <a:xfrm>
            <a:off x="-20782" y="109826"/>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8CB787A7-0C8D-683D-E7A2-5E8836CFAB2A}"/>
              </a:ext>
            </a:extLst>
          </p:cNvPr>
          <p:cNvSpPr>
            <a:spLocks noGrp="1"/>
          </p:cNvSpPr>
          <p:nvPr>
            <p:ph idx="4294967295"/>
          </p:nvPr>
        </p:nvSpPr>
        <p:spPr>
          <a:xfrm>
            <a:off x="244186" y="1089818"/>
            <a:ext cx="11703628" cy="576818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main drawback in detecting a DDoS attack is that it cannot be said for sure that the packet received is from a legitimate source. If we can tell for sure if the connection request is from a legitimate source, then we can surely proceed further in detecting and preventing the attack being carried 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proposed system uses a new method called Double TCP for establishing a TCP/IP connection between the server and the client which can tell whether the packet is coming from the source as mentioned in the header or if it is spoofed.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Using Double TCP, the Layer 4 DoS and DDoS attack performed on the server can also be prevented as no Transmission Control Block (TCB) is created until and unless the client replies back to the server with the pattern to authenticate itself.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 connection established, the system needs to check further chances of Layer 7 attacks hidden in HTTP or XML requests. The request is forwarded to the Probability-based Malicious Request Detection (PBMRD) system which handles these requests for a safe execution.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Double TCP connection mechanism and the PBMRD System are explained in the sections below followed by the explanation on the Hidden Markov Model and its use in the proposed system.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4A2289-E354-FF60-A728-C5141EDFC700}"/>
              </a:ext>
            </a:extLst>
          </p:cNvPr>
          <p:cNvSpPr>
            <a:spLocks noGrp="1"/>
          </p:cNvSpPr>
          <p:nvPr>
            <p:ph type="title" idx="4294967295"/>
          </p:nvPr>
        </p:nvSpPr>
        <p:spPr>
          <a:xfrm>
            <a:off x="0" y="0"/>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23D26C47-0968-8D73-88A8-951D61FB667A}"/>
              </a:ext>
            </a:extLst>
          </p:cNvPr>
          <p:cNvSpPr>
            <a:spLocks noGrp="1"/>
          </p:cNvSpPr>
          <p:nvPr>
            <p:ph idx="4294967295"/>
          </p:nvPr>
        </p:nvSpPr>
        <p:spPr>
          <a:xfrm>
            <a:off x="942110" y="952933"/>
            <a:ext cx="10307780" cy="5572558"/>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Elastic Resources</a:t>
            </a:r>
            <a:r>
              <a:rPr lang="en-US" sz="1800" dirty="0">
                <a:latin typeface="Times New Roman" panose="02020603050405020304" pitchFamily="18" charset="0"/>
                <a:cs typeface="Times New Roman" panose="02020603050405020304" pitchFamily="18" charset="0"/>
              </a:rPr>
              <a:t>: Cloud-based DDoS protection systems can dynamically scale resources to handle large volumes of traffic, providing resilience against high-capacity attacks.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Distributed Architecture</a:t>
            </a:r>
            <a:r>
              <a:rPr lang="en-US" sz="1800" dirty="0">
                <a:latin typeface="Times New Roman" panose="02020603050405020304" pitchFamily="18" charset="0"/>
                <a:cs typeface="Times New Roman" panose="02020603050405020304" pitchFamily="18" charset="0"/>
              </a:rPr>
              <a:t>: Anycast networks and traffic distribution techniques ensure that traffic is spread across multiple data centers, preventing overload on a single point.</a:t>
            </a:r>
          </a:p>
          <a:p>
            <a:pPr algn="just">
              <a:lnSpc>
                <a:spcPct val="150000"/>
              </a:lnSpc>
            </a:pPr>
            <a:r>
              <a:rPr lang="en-US" sz="1800" b="1" dirty="0">
                <a:latin typeface="Times New Roman" panose="02020603050405020304" pitchFamily="18" charset="0"/>
                <a:cs typeface="Times New Roman" panose="02020603050405020304" pitchFamily="18" charset="0"/>
              </a:rPr>
              <a:t>Enhanced Security</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Layered Protection</a:t>
            </a:r>
            <a:r>
              <a:rPr lang="en-US" sz="1800" dirty="0">
                <a:latin typeface="Times New Roman" panose="02020603050405020304" pitchFamily="18" charset="0"/>
                <a:cs typeface="Times New Roman" panose="02020603050405020304" pitchFamily="18" charset="0"/>
              </a:rPr>
              <a:t>: Combining network-based and application-based defenses offers comprehensive protection against various attack vectors.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Automated Threat Detection</a:t>
            </a:r>
            <a:r>
              <a:rPr lang="en-US" sz="1800" dirty="0">
                <a:latin typeface="Times New Roman" panose="02020603050405020304" pitchFamily="18" charset="0"/>
                <a:cs typeface="Times New Roman" panose="02020603050405020304" pitchFamily="18" charset="0"/>
              </a:rPr>
              <a:t>: Advanced systems use machine learning and behavioral analysis to identify and mitigate threats in real-time.</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2222C44-04C8-6607-7AE4-8A6DD0DC83D8}"/>
              </a:ext>
            </a:extLst>
          </p:cNvPr>
          <p:cNvSpPr>
            <a:spLocks noGrp="1"/>
          </p:cNvSpPr>
          <p:nvPr>
            <p:ph idx="4294967295"/>
          </p:nvPr>
        </p:nvSpPr>
        <p:spPr>
          <a:xfrm>
            <a:off x="623455" y="296573"/>
            <a:ext cx="9113405" cy="5200217"/>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Resilience and Reliability</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High Availability</a:t>
            </a:r>
            <a:r>
              <a:rPr lang="en-US" sz="1800" dirty="0">
                <a:latin typeface="Times New Roman" panose="02020603050405020304" pitchFamily="18" charset="0"/>
                <a:cs typeface="Times New Roman" panose="02020603050405020304" pitchFamily="18" charset="0"/>
              </a:rPr>
              <a:t>: Cloud DDoS protection solutions are designed to offer high availability and redundancy, ensuring continuous protection even during attacks.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Global Reach</a:t>
            </a:r>
            <a:r>
              <a:rPr lang="en-US" sz="1800" dirty="0">
                <a:latin typeface="Times New Roman" panose="02020603050405020304" pitchFamily="18" charset="0"/>
                <a:cs typeface="Times New Roman" panose="02020603050405020304" pitchFamily="18" charset="0"/>
              </a:rPr>
              <a:t>: Distributed scrubbing centers and edge nodes help mitigate attacks close to their source, reducing latency and ensuring better performance.</a:t>
            </a:r>
          </a:p>
          <a:p>
            <a:pPr algn="just">
              <a:lnSpc>
                <a:spcPct val="150000"/>
              </a:lnSpc>
            </a:pPr>
            <a:r>
              <a:rPr lang="en-US" sz="1800" b="1" dirty="0">
                <a:latin typeface="Times New Roman" panose="02020603050405020304" pitchFamily="18" charset="0"/>
                <a:cs typeface="Times New Roman" panose="02020603050405020304" pitchFamily="18" charset="0"/>
              </a:rPr>
              <a:t>Reduced Complexity</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Managed Services</a:t>
            </a:r>
            <a:r>
              <a:rPr lang="en-US" sz="1800" dirty="0">
                <a:latin typeface="Times New Roman" panose="02020603050405020304" pitchFamily="18" charset="0"/>
                <a:cs typeface="Times New Roman" panose="02020603050405020304" pitchFamily="18" charset="0"/>
              </a:rPr>
              <a:t>: Many cloud providers offer integrated DDoS protection solutions that are easy to deploy and manage, reducing the burden on internal IT teams.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Simplified Integration</a:t>
            </a:r>
            <a:r>
              <a:rPr lang="en-US" sz="1800" dirty="0">
                <a:latin typeface="Times New Roman" panose="02020603050405020304" pitchFamily="18" charset="0"/>
                <a:cs typeface="Times New Roman" panose="02020603050405020304" pitchFamily="18" charset="0"/>
              </a:rPr>
              <a:t>: Cloud-native solutions often integrate seamlessly with other cloud services, minimizing the need for complex configuration.</a:t>
            </a:r>
          </a:p>
          <a:p>
            <a:endParaRPr lang="en-IN" dirty="0"/>
          </a:p>
        </p:txBody>
      </p:sp>
    </p:spTree>
    <p:extLst>
      <p:ext uri="{BB962C8B-B14F-4D97-AF65-F5344CB8AC3E}">
        <p14:creationId xmlns:p14="http://schemas.microsoft.com/office/powerpoint/2010/main" val="2578119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7340B6-3714-D840-78C5-F0705D262952}"/>
              </a:ext>
            </a:extLst>
          </p:cNvPr>
          <p:cNvSpPr>
            <a:spLocks noGrp="1"/>
          </p:cNvSpPr>
          <p:nvPr>
            <p:ph type="title" idx="4294967295"/>
          </p:nvPr>
        </p:nvSpPr>
        <p:spPr>
          <a:xfrm>
            <a:off x="95250" y="0"/>
            <a:ext cx="10058400" cy="1449388"/>
          </a:xfrm>
        </p:spPr>
        <p:txBody>
          <a:bodyPr/>
          <a:lstStyle/>
          <a:p>
            <a:pPr algn="just"/>
            <a:r>
              <a:rPr lang="en-US" dirty="0"/>
              <a:t>Introduction</a:t>
            </a:r>
            <a:endParaRPr lang="en-IN" dirty="0"/>
          </a:p>
        </p:txBody>
      </p:sp>
      <p:sp>
        <p:nvSpPr>
          <p:cNvPr id="3" name="Content Placeholder 2">
            <a:extLst>
              <a:ext uri="{FF2B5EF4-FFF2-40B4-BE49-F238E27FC236}">
                <a16:creationId xmlns:a16="http://schemas.microsoft.com/office/drawing/2014/main" xmlns="" id="{EA8B1101-19E3-C0FC-9A04-1A113CFF17FF}"/>
              </a:ext>
            </a:extLst>
          </p:cNvPr>
          <p:cNvSpPr>
            <a:spLocks noGrp="1"/>
          </p:cNvSpPr>
          <p:nvPr>
            <p:ph idx="4294967295"/>
          </p:nvPr>
        </p:nvSpPr>
        <p:spPr>
          <a:xfrm>
            <a:off x="438150" y="1070264"/>
            <a:ext cx="11315699" cy="578773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the new advancements in virtualization, the use of Cloud and Cloud based products is booming. Many of the private sector companies have shifted to cloud computing as it has many advantages over the traditional computing.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 Computing is known to provide Infrastructure (IAAS), Platform (PAAS) and Software (SAAS) as a service to its users. With highly personal data being stored on Cloud servers, it has to maintain an up time of more than 99.9% to ensure the quality of service to be delivered to its customers [1].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such rise in the use of Cloud Computing, there has been a considerable growth in the issues regarding its security. In recent times, there have been a number of DDoS attacks on the Cloud Computing servers affecting their availability to the users considerably.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DoS is Denial of service attack which flood the servers with huge amount of requests such that the server cannot handle them and starts denying service to requests received further.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DDoS is Distributed Denial of Service attack which is performed by a group of network of computers together to flood the server which would in return lead it to denial of service.</a:t>
            </a:r>
          </a:p>
        </p:txBody>
      </p:sp>
    </p:spTree>
    <p:extLst>
      <p:ext uri="{BB962C8B-B14F-4D97-AF65-F5344CB8AC3E}">
        <p14:creationId xmlns:p14="http://schemas.microsoft.com/office/powerpoint/2010/main" val="334276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8DC49E-EFF3-066E-B2D6-F2798C537B1A}"/>
              </a:ext>
            </a:extLst>
          </p:cNvPr>
          <p:cNvSpPr>
            <a:spLocks noGrp="1"/>
          </p:cNvSpPr>
          <p:nvPr>
            <p:ph idx="4294967295"/>
          </p:nvPr>
        </p:nvSpPr>
        <p:spPr>
          <a:xfrm>
            <a:off x="103910" y="351704"/>
            <a:ext cx="10359735" cy="615459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Cloud Flare, a company which provides security for websites, was successful to handle and mitigate the largest ever DDoS attack in history [2]. Spamhaus.com was being flooded with requests.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According to Cloudflare’s blog, the peak network traffic was more than 300 Gbps of incoming requests. This is the highest ever recorded network traffic for DDoS attack which occurred in between 19th March, 2013 and 23rd March, 2013.</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According to the Cloud Security Alliance’s report, the DDoS attack holds fifth rank in the list of top nine most notorious attacks observed on the Cloud in the year 2013 [3]. Computerworld, a leading company dealing with computer and technology analysis mentions that DDoS is Cloud’s security Achilles heel [4] which has denied the Cloud to be called a fully reliable source of solutions to our computing problems.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these reviews about DDoS attacks on the cloud, the next part explains the various types of attacks observed on Cloud which this paper deals with.</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2FF58E-A04A-EEE6-0BF4-764251107DA0}"/>
              </a:ext>
            </a:extLst>
          </p:cNvPr>
          <p:cNvSpPr>
            <a:spLocks noGrp="1"/>
          </p:cNvSpPr>
          <p:nvPr>
            <p:ph type="title" idx="4294967295"/>
          </p:nvPr>
        </p:nvSpPr>
        <p:spPr>
          <a:xfrm>
            <a:off x="197427" y="0"/>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xmlns="" id="{A04BFE57-A035-9503-2968-D41208C8F3BF}"/>
              </a:ext>
            </a:extLst>
          </p:cNvPr>
          <p:cNvSpPr>
            <a:spLocks noGrp="1"/>
          </p:cNvSpPr>
          <p:nvPr>
            <p:ph idx="4294967295"/>
          </p:nvPr>
        </p:nvSpPr>
        <p:spPr>
          <a:xfrm>
            <a:off x="1489364" y="1251384"/>
            <a:ext cx="10058400" cy="4022725"/>
          </a:xfrm>
        </p:spPr>
        <p:txBody>
          <a:bodyPr>
            <a:normAutofit/>
          </a:bodyPr>
          <a:lstStyle/>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Traffic Analysis and Monitoring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Threat Detection Module</a:t>
            </a:r>
            <a:endParaRPr lang="en-US"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Traffic Filtering and Scrubbing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Mitigation and Response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8912F1-4655-D6F0-BCEB-FA6C4D3EB195}"/>
              </a:ext>
            </a:extLst>
          </p:cNvPr>
          <p:cNvSpPr>
            <a:spLocks noGrp="1"/>
          </p:cNvSpPr>
          <p:nvPr>
            <p:ph type="title" idx="4294967295"/>
          </p:nvPr>
        </p:nvSpPr>
        <p:spPr>
          <a:xfrm>
            <a:off x="0" y="0"/>
            <a:ext cx="10058400" cy="1449388"/>
          </a:xfrm>
        </p:spPr>
        <p:txBody>
          <a:bodyPr/>
          <a:lstStyle/>
          <a:p>
            <a:r>
              <a:rPr lang="en-US" sz="4000" dirty="0">
                <a:latin typeface="Times New Roman" panose="02020603050405020304" pitchFamily="18" charset="0"/>
                <a:cs typeface="Times New Roman" panose="02020603050405020304" pitchFamily="18" charset="0"/>
              </a:rPr>
              <a:t>Traffic Analysis and Monitoring Module</a:t>
            </a:r>
            <a:r>
              <a:rPr lang="en-US" sz="4800" dirty="0">
                <a:latin typeface="Times New Roman" panose="02020603050405020304" pitchFamily="18" charset="0"/>
                <a:cs typeface="Times New Roman" panose="02020603050405020304" pitchFamily="18" charset="0"/>
              </a:rPr>
              <a:t/>
            </a:r>
            <a:br>
              <a:rPr lang="en-US" sz="4800" dirty="0">
                <a:latin typeface="Times New Roman" panose="02020603050405020304" pitchFamily="18" charset="0"/>
                <a:cs typeface="Times New Roman" panose="02020603050405020304" pitchFamily="18" charset="0"/>
              </a:rPr>
            </a:b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91BE7953-73D4-EAA4-EFCC-A3C5C6355F37}"/>
              </a:ext>
            </a:extLst>
          </p:cNvPr>
          <p:cNvSpPr>
            <a:spLocks noGrp="1"/>
          </p:cNvSpPr>
          <p:nvPr>
            <p:ph idx="4294967295"/>
          </p:nvPr>
        </p:nvSpPr>
        <p:spPr>
          <a:xfrm>
            <a:off x="990962" y="459942"/>
            <a:ext cx="9877930" cy="5016067"/>
          </a:xfrm>
        </p:spPr>
        <p:txBody>
          <a:bodyPr>
            <a:normAutofit/>
          </a:bodyPr>
          <a:lstStyle/>
          <a:p>
            <a:pPr marL="0" indent="0" algn="just">
              <a:lnSpc>
                <a:spcPct val="200000"/>
              </a:lnSpc>
              <a:buNone/>
            </a:pPr>
            <a:endParaRPr lang="en-US" sz="1800" b="1" dirty="0">
              <a:latin typeface="Times New Roman" panose="02020603050405020304" pitchFamily="18" charset="0"/>
              <a:cs typeface="Times New Roman" panose="02020603050405020304" pitchFamily="18" charset="0"/>
            </a:endParaRPr>
          </a:p>
          <a:p>
            <a:pPr algn="just">
              <a:lnSpc>
                <a:spcPct val="200000"/>
              </a:lnSpc>
            </a:pPr>
            <a:r>
              <a:rPr lang="en-US" sz="1800" b="1" dirty="0">
                <a:latin typeface="Times New Roman" panose="02020603050405020304" pitchFamily="18" charset="0"/>
                <a:cs typeface="Times New Roman" panose="02020603050405020304" pitchFamily="18" charset="0"/>
              </a:rPr>
              <a:t>Purpose</a:t>
            </a:r>
            <a:r>
              <a:rPr lang="en-US" sz="1800" dirty="0">
                <a:latin typeface="Times New Roman" panose="02020603050405020304" pitchFamily="18" charset="0"/>
                <a:cs typeface="Times New Roman" panose="02020603050405020304" pitchFamily="18" charset="0"/>
              </a:rPr>
              <a:t>: To continuously monitor and analyze network traffic to detect anomalies that may indicate a DDoS attack.</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Traffic Flow Analysis</a:t>
            </a:r>
            <a:r>
              <a:rPr lang="en-US" sz="1800" dirty="0">
                <a:latin typeface="Times New Roman" panose="02020603050405020304" pitchFamily="18" charset="0"/>
                <a:cs typeface="Times New Roman" panose="02020603050405020304" pitchFamily="18" charset="0"/>
              </a:rPr>
              <a:t>: Monitors traffic patterns and volume to identify unusual spikes or changes.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Behavioral Analysis</a:t>
            </a:r>
            <a:r>
              <a:rPr lang="en-US" sz="1800" dirty="0">
                <a:latin typeface="Times New Roman" panose="02020603050405020304" pitchFamily="18" charset="0"/>
                <a:cs typeface="Times New Roman" panose="02020603050405020304" pitchFamily="18" charset="0"/>
              </a:rPr>
              <a:t>: Uses machine learning and behavioral analytics to detect deviations from normal traffic patterns.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Monitoring</a:t>
            </a:r>
            <a:r>
              <a:rPr lang="en-US" sz="1800" dirty="0">
                <a:latin typeface="Times New Roman" panose="02020603050405020304" pitchFamily="18" charset="0"/>
                <a:cs typeface="Times New Roman" panose="02020603050405020304" pitchFamily="18" charset="0"/>
              </a:rPr>
              <a:t>: Provides live visibility into traffic and attack metrics, allowing for immediate response.</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283CC5-657A-3D09-DB1B-577B1829AF57}"/>
              </a:ext>
            </a:extLst>
          </p:cNvPr>
          <p:cNvSpPr>
            <a:spLocks noGrp="1"/>
          </p:cNvSpPr>
          <p:nvPr>
            <p:ph type="title" idx="4294967295"/>
          </p:nvPr>
        </p:nvSpPr>
        <p:spPr>
          <a:xfrm>
            <a:off x="103909" y="131041"/>
            <a:ext cx="10058400" cy="1449388"/>
          </a:xfrm>
        </p:spPr>
        <p:txBody>
          <a:bodyPr/>
          <a:lstStyle/>
          <a:p>
            <a:r>
              <a:rPr lang="en-IN" sz="4000" dirty="0">
                <a:latin typeface="Times New Roman" panose="02020603050405020304" pitchFamily="18" charset="0"/>
                <a:cs typeface="Times New Roman" panose="02020603050405020304" pitchFamily="18" charset="0"/>
              </a:rPr>
              <a:t>Threat Detection Module</a:t>
            </a:r>
            <a:r>
              <a:rPr lang="en-US" sz="4800" dirty="0">
                <a:latin typeface="Times New Roman" panose="02020603050405020304" pitchFamily="18" charset="0"/>
                <a:cs typeface="Times New Roman" panose="02020603050405020304" pitchFamily="18" charset="0"/>
              </a:rPr>
              <a:t/>
            </a:r>
            <a:br>
              <a:rPr lang="en-US" sz="4800" dirty="0">
                <a:latin typeface="Times New Roman" panose="02020603050405020304" pitchFamily="18" charset="0"/>
                <a:cs typeface="Times New Roman" panose="02020603050405020304" pitchFamily="18" charset="0"/>
              </a:rPr>
            </a:b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FE1FE50C-2AC5-9763-5AA4-C8ADE9B67032}"/>
              </a:ext>
            </a:extLst>
          </p:cNvPr>
          <p:cNvSpPr>
            <a:spLocks noGrp="1"/>
          </p:cNvSpPr>
          <p:nvPr>
            <p:ph idx="4294967295"/>
          </p:nvPr>
        </p:nvSpPr>
        <p:spPr>
          <a:xfrm>
            <a:off x="777226" y="352137"/>
            <a:ext cx="10367385" cy="5310909"/>
          </a:xfrm>
        </p:spPr>
        <p:txBody>
          <a:bodyPr>
            <a:normAutofit/>
          </a:bodyPr>
          <a:lstStyle/>
          <a:p>
            <a:pPr marL="0" indent="0" algn="just">
              <a:lnSpc>
                <a:spcPct val="200000"/>
              </a:lnSpc>
              <a:buNone/>
            </a:pPr>
            <a:endParaRPr lang="en-US" sz="1800" b="1" dirty="0">
              <a:latin typeface="Times New Roman" panose="02020603050405020304" pitchFamily="18" charset="0"/>
              <a:cs typeface="Times New Roman" panose="02020603050405020304" pitchFamily="18" charset="0"/>
            </a:endParaRPr>
          </a:p>
          <a:p>
            <a:pPr algn="just">
              <a:lnSpc>
                <a:spcPct val="200000"/>
              </a:lnSpc>
            </a:pPr>
            <a:r>
              <a:rPr lang="en-US" sz="1800" b="1" dirty="0">
                <a:latin typeface="Times New Roman" panose="02020603050405020304" pitchFamily="18" charset="0"/>
                <a:cs typeface="Times New Roman" panose="02020603050405020304" pitchFamily="18" charset="0"/>
              </a:rPr>
              <a:t>Purpose</a:t>
            </a:r>
            <a:r>
              <a:rPr lang="en-US" sz="1800" dirty="0">
                <a:latin typeface="Times New Roman" panose="02020603050405020304" pitchFamily="18" charset="0"/>
                <a:cs typeface="Times New Roman" panose="02020603050405020304" pitchFamily="18" charset="0"/>
              </a:rPr>
              <a:t>: To identify potential DDoS attacks and assess their severity.</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Signature-Based Detection</a:t>
            </a:r>
            <a:r>
              <a:rPr lang="en-US" sz="1800" dirty="0">
                <a:latin typeface="Times New Roman" panose="02020603050405020304" pitchFamily="18" charset="0"/>
                <a:cs typeface="Times New Roman" panose="02020603050405020304" pitchFamily="18" charset="0"/>
              </a:rPr>
              <a:t>: Identifies known attack patterns and signatures.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Anomaly Detection</a:t>
            </a:r>
            <a:r>
              <a:rPr lang="en-US" sz="1800" dirty="0">
                <a:latin typeface="Times New Roman" panose="02020603050405020304" pitchFamily="18" charset="0"/>
                <a:cs typeface="Times New Roman" panose="02020603050405020304" pitchFamily="18" charset="0"/>
              </a:rPr>
              <a:t>: Uses statistical and machine learning techniques to recognize abnormal behavior that may indicate an attack.</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Rate-Based Detection</a:t>
            </a:r>
            <a:r>
              <a:rPr lang="en-US" sz="1800" dirty="0">
                <a:latin typeface="Times New Roman" panose="02020603050405020304" pitchFamily="18" charset="0"/>
                <a:cs typeface="Times New Roman" panose="02020603050405020304" pitchFamily="18" charset="0"/>
              </a:rPr>
              <a:t>: Monitors the rate of requests to detect flooding attacks.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47D0D5-7AAB-43E7-28F9-4EAA862F64F7}"/>
              </a:ext>
            </a:extLst>
          </p:cNvPr>
          <p:cNvSpPr>
            <a:spLocks noGrp="1"/>
          </p:cNvSpPr>
          <p:nvPr>
            <p:ph type="title" idx="4294967295"/>
          </p:nvPr>
        </p:nvSpPr>
        <p:spPr>
          <a:xfrm>
            <a:off x="103909" y="114300"/>
            <a:ext cx="10058400" cy="1449388"/>
          </a:xfrm>
        </p:spPr>
        <p:txBody>
          <a:bodyPr/>
          <a:lstStyle/>
          <a:p>
            <a:r>
              <a:rPr lang="en-US" sz="4000" dirty="0">
                <a:latin typeface="Times New Roman" panose="02020603050405020304" pitchFamily="18" charset="0"/>
                <a:cs typeface="Times New Roman" panose="02020603050405020304" pitchFamily="18" charset="0"/>
              </a:rPr>
              <a:t>Traffic Filtering and Scrubbing Module</a:t>
            </a:r>
            <a:r>
              <a:rPr lang="en-US" sz="4800" dirty="0">
                <a:latin typeface="Times New Roman" panose="02020603050405020304" pitchFamily="18" charset="0"/>
                <a:cs typeface="Times New Roman" panose="02020603050405020304" pitchFamily="18" charset="0"/>
              </a:rPr>
              <a:t/>
            </a:r>
            <a:br>
              <a:rPr lang="en-US" sz="4800" dirty="0">
                <a:latin typeface="Times New Roman" panose="02020603050405020304" pitchFamily="18" charset="0"/>
                <a:cs typeface="Times New Roman" panose="02020603050405020304" pitchFamily="18" charset="0"/>
              </a:rPr>
            </a:b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D8D3C916-2FD3-E64F-AF57-F378A0F14625}"/>
              </a:ext>
            </a:extLst>
          </p:cNvPr>
          <p:cNvSpPr>
            <a:spLocks noGrp="1"/>
          </p:cNvSpPr>
          <p:nvPr>
            <p:ph idx="4294967295"/>
          </p:nvPr>
        </p:nvSpPr>
        <p:spPr>
          <a:xfrm>
            <a:off x="893618" y="463694"/>
            <a:ext cx="9632373" cy="5490296"/>
          </a:xfrm>
        </p:spPr>
        <p:txBody>
          <a:bodyPr>
            <a:normAutofit/>
          </a:bodyPr>
          <a:lstStyle/>
          <a:p>
            <a:pPr marL="0" indent="0" algn="just">
              <a:lnSpc>
                <a:spcPct val="200000"/>
              </a:lnSpc>
              <a:buNone/>
            </a:pPr>
            <a:endParaRPr lang="en-US" sz="1800" b="1" dirty="0">
              <a:latin typeface="Times New Roman" panose="02020603050405020304" pitchFamily="18" charset="0"/>
              <a:cs typeface="Times New Roman" panose="02020603050405020304" pitchFamily="18" charset="0"/>
            </a:endParaRPr>
          </a:p>
          <a:p>
            <a:pPr algn="just">
              <a:lnSpc>
                <a:spcPct val="200000"/>
              </a:lnSpc>
            </a:pPr>
            <a:r>
              <a:rPr lang="en-US" sz="1800" b="1" dirty="0">
                <a:latin typeface="Times New Roman" panose="02020603050405020304" pitchFamily="18" charset="0"/>
                <a:cs typeface="Times New Roman" panose="02020603050405020304" pitchFamily="18" charset="0"/>
              </a:rPr>
              <a:t>Purpose</a:t>
            </a:r>
            <a:r>
              <a:rPr lang="en-US" sz="1800" dirty="0">
                <a:latin typeface="Times New Roman" panose="02020603050405020304" pitchFamily="18" charset="0"/>
                <a:cs typeface="Times New Roman" panose="02020603050405020304" pitchFamily="18" charset="0"/>
              </a:rPr>
              <a:t>: To filter out malicious traffic while allowing legitimate traffic to pass through.</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Packet Filtering</a:t>
            </a:r>
            <a:r>
              <a:rPr lang="en-US" sz="1800" dirty="0">
                <a:latin typeface="Times New Roman" panose="02020603050405020304" pitchFamily="18" charset="0"/>
                <a:cs typeface="Times New Roman" panose="02020603050405020304" pitchFamily="18" charset="0"/>
              </a:rPr>
              <a:t>: Blocks or allows traffic based on predefined rules and policies.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Deep Packet Inspection (DPI)</a:t>
            </a:r>
            <a:r>
              <a:rPr lang="en-US" sz="1800" dirty="0">
                <a:latin typeface="Times New Roman" panose="02020603050405020304" pitchFamily="18" charset="0"/>
                <a:cs typeface="Times New Roman" panose="02020603050405020304" pitchFamily="18" charset="0"/>
              </a:rPr>
              <a:t>: Analyzes packet contents to detect and block sophisticated attacks.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Traffic Scrubbing</a:t>
            </a:r>
            <a:r>
              <a:rPr lang="en-US" sz="1800" dirty="0">
                <a:latin typeface="Times New Roman" panose="02020603050405020304" pitchFamily="18" charset="0"/>
                <a:cs typeface="Times New Roman" panose="02020603050405020304" pitchFamily="18" charset="0"/>
              </a:rPr>
              <a:t>: Redirects traffic to scrubbing centers where malicious packets are removed, and clean traffic is forwarded.</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5175FA-5A3A-7B92-790C-808B61D1241C}"/>
              </a:ext>
            </a:extLst>
          </p:cNvPr>
          <p:cNvSpPr>
            <a:spLocks noGrp="1"/>
          </p:cNvSpPr>
          <p:nvPr>
            <p:ph type="title" idx="4294967295"/>
          </p:nvPr>
        </p:nvSpPr>
        <p:spPr>
          <a:xfrm>
            <a:off x="103909" y="67683"/>
            <a:ext cx="10058400" cy="1449388"/>
          </a:xfrm>
        </p:spPr>
        <p:txBody>
          <a:bodyPr/>
          <a:lstStyle/>
          <a:p>
            <a:r>
              <a:rPr lang="en-IN" sz="4000" dirty="0">
                <a:latin typeface="Times New Roman" panose="02020603050405020304" pitchFamily="18" charset="0"/>
                <a:cs typeface="Times New Roman" panose="02020603050405020304" pitchFamily="18" charset="0"/>
              </a:rPr>
              <a:t>Mitigation and Response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435DE7D8-93D5-39E8-5E3D-27A7B75F04B8}"/>
              </a:ext>
            </a:extLst>
          </p:cNvPr>
          <p:cNvSpPr>
            <a:spLocks noGrp="1"/>
          </p:cNvSpPr>
          <p:nvPr>
            <p:ph idx="4294967295"/>
          </p:nvPr>
        </p:nvSpPr>
        <p:spPr>
          <a:xfrm>
            <a:off x="883228" y="412320"/>
            <a:ext cx="9486900" cy="4689618"/>
          </a:xfrm>
        </p:spPr>
        <p:txBody>
          <a:bodyPr>
            <a:normAutofit fontScale="92500"/>
          </a:bodyPr>
          <a:lstStyle/>
          <a:p>
            <a:pPr marL="0" indent="0" algn="just">
              <a:lnSpc>
                <a:spcPct val="200000"/>
              </a:lnSpc>
              <a:buNone/>
            </a:pPr>
            <a:endParaRPr lang="en-US" sz="1800" b="1" dirty="0">
              <a:latin typeface="Times New Roman" panose="02020603050405020304" pitchFamily="18" charset="0"/>
              <a:cs typeface="Times New Roman" panose="02020603050405020304" pitchFamily="18" charset="0"/>
            </a:endParaRPr>
          </a:p>
          <a:p>
            <a:pPr algn="just">
              <a:lnSpc>
                <a:spcPct val="200000"/>
              </a:lnSpc>
            </a:pPr>
            <a:r>
              <a:rPr lang="en-US" sz="1800" b="1" dirty="0">
                <a:latin typeface="Times New Roman" panose="02020603050405020304" pitchFamily="18" charset="0"/>
                <a:cs typeface="Times New Roman" panose="02020603050405020304" pitchFamily="18" charset="0"/>
              </a:rPr>
              <a:t>Purpose</a:t>
            </a:r>
            <a:r>
              <a:rPr lang="en-US" sz="1800" dirty="0">
                <a:latin typeface="Times New Roman" panose="02020603050405020304" pitchFamily="18" charset="0"/>
                <a:cs typeface="Times New Roman" panose="02020603050405020304" pitchFamily="18" charset="0"/>
              </a:rPr>
              <a:t>: To implement defensive measures and counteract detected DDoS attacks.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Rate Limiting</a:t>
            </a:r>
            <a:r>
              <a:rPr lang="en-US" sz="1800" dirty="0">
                <a:latin typeface="Times New Roman" panose="02020603050405020304" pitchFamily="18" charset="0"/>
                <a:cs typeface="Times New Roman" panose="02020603050405020304" pitchFamily="18" charset="0"/>
              </a:rPr>
              <a:t>: Controls the number of requests from a single IP address or user to prevent abuse.</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Challenge-Response Tests</a:t>
            </a:r>
            <a:r>
              <a:rPr lang="en-US" sz="1800" dirty="0">
                <a:latin typeface="Times New Roman" panose="02020603050405020304" pitchFamily="18" charset="0"/>
                <a:cs typeface="Times New Roman" panose="02020603050405020304" pitchFamily="18" charset="0"/>
              </a:rPr>
              <a:t>: Employs CAPTCHAs or other challenges to differentiate between legitimate users and automated bots.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Traffic Redirection</a:t>
            </a:r>
            <a:r>
              <a:rPr lang="en-US" sz="1800" dirty="0">
                <a:latin typeface="Times New Roman" panose="02020603050405020304" pitchFamily="18" charset="0"/>
                <a:cs typeface="Times New Roman" panose="02020603050405020304" pitchFamily="18" charset="0"/>
              </a:rPr>
              <a:t>: Uses techniques like Anycast to route traffic through multiple data centers, distributing the load and minimizing the impact.</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DD2DD7-D182-DC0B-419B-74BB6864944E}"/>
              </a:ext>
            </a:extLst>
          </p:cNvPr>
          <p:cNvSpPr>
            <a:spLocks noGrp="1"/>
          </p:cNvSpPr>
          <p:nvPr>
            <p:ph type="title" idx="4294967295"/>
          </p:nvPr>
        </p:nvSpPr>
        <p:spPr>
          <a:xfrm>
            <a:off x="166254" y="111125"/>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xmlns="" id="{636CBC3A-715C-07AE-7F69-126DCE1F319A}"/>
              </a:ext>
            </a:extLst>
          </p:cNvPr>
          <p:cNvSpPr>
            <a:spLocks noGrp="1"/>
          </p:cNvSpPr>
          <p:nvPr>
            <p:ph idx="4294967295"/>
          </p:nvPr>
        </p:nvSpPr>
        <p:spPr>
          <a:xfrm>
            <a:off x="904009" y="1183481"/>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F8AF3E-29E2-E389-8C6B-7F22354DE799}"/>
              </a:ext>
            </a:extLst>
          </p:cNvPr>
          <p:cNvSpPr>
            <a:spLocks noGrp="1"/>
          </p:cNvSpPr>
          <p:nvPr>
            <p:ph type="title" idx="4294967295"/>
          </p:nvPr>
        </p:nvSpPr>
        <p:spPr>
          <a:xfrm>
            <a:off x="166254" y="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xmlns="" id="{558C517E-684B-6917-77EC-67EC70447F0E}"/>
              </a:ext>
            </a:extLst>
          </p:cNvPr>
          <p:cNvSpPr>
            <a:spLocks noGrp="1"/>
          </p:cNvSpPr>
          <p:nvPr>
            <p:ph idx="4294967295"/>
          </p:nvPr>
        </p:nvSpPr>
        <p:spPr>
          <a:xfrm>
            <a:off x="883227" y="1077913"/>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B4DE54-EB6F-29DA-279B-45DEF712FB96}"/>
              </a:ext>
            </a:extLst>
          </p:cNvPr>
          <p:cNvSpPr>
            <a:spLocks noGrp="1"/>
          </p:cNvSpPr>
          <p:nvPr>
            <p:ph type="title" idx="4294967295"/>
          </p:nvPr>
        </p:nvSpPr>
        <p:spPr>
          <a:xfrm>
            <a:off x="238991" y="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xmlns="" id="{4D08F02A-EA92-97C9-7FB0-3F89626CB4C5}"/>
              </a:ext>
            </a:extLst>
          </p:cNvPr>
          <p:cNvSpPr>
            <a:spLocks noGrp="1"/>
          </p:cNvSpPr>
          <p:nvPr>
            <p:ph idx="4294967295"/>
          </p:nvPr>
        </p:nvSpPr>
        <p:spPr>
          <a:xfrm>
            <a:off x="727364" y="1067234"/>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6EB23C-DFBC-07F0-D8E2-733451EE856F}"/>
              </a:ext>
            </a:extLst>
          </p:cNvPr>
          <p:cNvSpPr>
            <a:spLocks noGrp="1"/>
          </p:cNvSpPr>
          <p:nvPr>
            <p:ph type="title" idx="4294967295"/>
          </p:nvPr>
        </p:nvSpPr>
        <p:spPr>
          <a:xfrm>
            <a:off x="124691" y="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xmlns="" id="{4808F221-6B8F-F347-7971-D1064E9E1C3B}"/>
              </a:ext>
            </a:extLst>
          </p:cNvPr>
          <p:cNvSpPr>
            <a:spLocks noGrp="1"/>
          </p:cNvSpPr>
          <p:nvPr>
            <p:ph idx="4294967295"/>
          </p:nvPr>
        </p:nvSpPr>
        <p:spPr>
          <a:xfrm>
            <a:off x="727363" y="1102591"/>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F66E50-C1DA-CAD3-62FA-A339F332CA9E}"/>
              </a:ext>
            </a:extLst>
          </p:cNvPr>
          <p:cNvSpPr>
            <a:spLocks noGrp="1"/>
          </p:cNvSpPr>
          <p:nvPr>
            <p:ph type="title" idx="4294967295"/>
          </p:nvPr>
        </p:nvSpPr>
        <p:spPr>
          <a:xfrm>
            <a:off x="384464" y="100734"/>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214F7A0F-AB04-9D9E-B582-C47760B7A19F}"/>
              </a:ext>
            </a:extLst>
          </p:cNvPr>
          <p:cNvSpPr>
            <a:spLocks noGrp="1"/>
          </p:cNvSpPr>
          <p:nvPr>
            <p:ph idx="4294967295"/>
          </p:nvPr>
        </p:nvSpPr>
        <p:spPr>
          <a:xfrm>
            <a:off x="1527464" y="729240"/>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B34E0F-1CAA-1BFF-61C2-D338CE0EF440}"/>
              </a:ext>
            </a:extLst>
          </p:cNvPr>
          <p:cNvSpPr>
            <a:spLocks noGrp="1"/>
          </p:cNvSpPr>
          <p:nvPr>
            <p:ph type="title" idx="4294967295"/>
          </p:nvPr>
        </p:nvSpPr>
        <p:spPr>
          <a:xfrm>
            <a:off x="228600" y="-31751"/>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3E411FD9-583D-31D8-1779-E08C7AB1B422}"/>
              </a:ext>
            </a:extLst>
          </p:cNvPr>
          <p:cNvSpPr>
            <a:spLocks noGrp="1"/>
          </p:cNvSpPr>
          <p:nvPr>
            <p:ph idx="4294967295"/>
          </p:nvPr>
        </p:nvSpPr>
        <p:spPr>
          <a:xfrm>
            <a:off x="1174172" y="1043565"/>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4ED166-9586-2619-9A54-B5E298470AE0}"/>
              </a:ext>
            </a:extLst>
          </p:cNvPr>
          <p:cNvSpPr>
            <a:spLocks noGrp="1"/>
          </p:cNvSpPr>
          <p:nvPr>
            <p:ph type="title" idx="4294967295"/>
          </p:nvPr>
        </p:nvSpPr>
        <p:spPr>
          <a:xfrm>
            <a:off x="48419" y="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9A13F28A-8BE4-B296-D662-B603448AEF8B}"/>
              </a:ext>
            </a:extLst>
          </p:cNvPr>
          <p:cNvSpPr>
            <a:spLocks noGrp="1"/>
          </p:cNvSpPr>
          <p:nvPr>
            <p:ph idx="4294967295"/>
          </p:nvPr>
        </p:nvSpPr>
        <p:spPr>
          <a:xfrm>
            <a:off x="623454" y="984107"/>
            <a:ext cx="10577945" cy="5385521"/>
          </a:xfrm>
        </p:spPr>
        <p:txBody>
          <a:bodyPr>
            <a:no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DDoS attacks are currently a major threat and work against the availability of cloud services. With each developed defense mechanism against DDoS attacks, an improved attack appears. Defense mechanisms to protect against DDoS attacks are not always effective on their own.</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Combining different mechanisms to build hybrid defense mechanisms, in particular with different cloud computing layers, is highly recommended. It is extremely important to investigate the effects of these different types of DDoS attacks on the cloud system.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paper, historical examples of DDoS attacks have been presented. We also investigated the effect of different types of DDoS attacks on the cloud environment. Finally, we analyzed and identified recommended defense mechanisms against DDoS attacks in cloud-based systems.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83</TotalTime>
  <Words>2815</Words>
  <Application>Microsoft Office PowerPoint</Application>
  <PresentationFormat>Custom</PresentationFormat>
  <Paragraphs>118</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Ion</vt:lpstr>
      <vt:lpstr>PowerPoint Presentation</vt:lpstr>
      <vt:lpstr>Abstract</vt:lpstr>
      <vt:lpstr>PowerPoint Presentation</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Traffic Analysis and Monitoring Module  </vt:lpstr>
      <vt:lpstr>Threat Detection Module  </vt:lpstr>
      <vt:lpstr>Traffic Filtering and Scrubbing Module  </vt:lpstr>
      <vt:lpstr>Mitigation and Response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7</cp:revision>
  <dcterms:created xsi:type="dcterms:W3CDTF">2024-08-14T12:13:16Z</dcterms:created>
  <dcterms:modified xsi:type="dcterms:W3CDTF">2024-09-04T09:22:36Z</dcterms:modified>
</cp:coreProperties>
</file>