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7" r:id="rId4"/>
    <p:sldId id="278"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95636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4981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543746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51062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442278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70887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71283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29180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253511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92001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252484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7782098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694214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67063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789813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132783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735174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25-08-2024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570126883"/>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433945" y="2521059"/>
            <a:ext cx="9673936" cy="1815882"/>
          </a:xfrm>
          <a:prstGeom prst="rect">
            <a:avLst/>
          </a:prstGeom>
          <a:noFill/>
        </p:spPr>
        <p:txBody>
          <a:bodyPr wrap="square">
            <a:spAutoFit/>
          </a:bodyPr>
          <a:lstStyle/>
          <a:p>
            <a:pPr algn="just"/>
            <a:r>
              <a:rPr lang="en-US" sz="2800" dirty="0"/>
              <a:t>Creating an application to identify the presence of government issued personally identifiable information (PII) embedded in documents and data, inadvertently or otherwise.</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20782"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280555" y="1031441"/>
            <a:ext cx="11274136" cy="5701867"/>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In today’s digital age, a wide variety of services and processes take place online. Users of these digital facilities are required to upload government-issued containing documents or provide data for successfully availing the services. However, the uploaded documents or data which are required to facilitate these digital services and processes contain personally identifiable information (PII), i.e. any data that can be used to identify an individual uniquely.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These documents can be like Aadhaar card, PAN, Credit Card, Driving License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 and can include data like names, address, phone number, email address, and financial information, among others of the user. The handling of PII is crucial as its exposure can lead to privacy breaches, identity theft, and financial fraud among other cyber related issues. Detailed Description: The above problem statement envisages that an application be developed to identify whether PII, in the form of government-issued documents such as Aadhaar, Driving license, MHA-issued ID Cards, etc.</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is embedded in the uploaded document or provided data. Notable, the PII may be included inadvertently as well. PII, by its nature, is sensitive data, and its exposure must be protected against in order to safeguard users’ privacy. </a:t>
            </a: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E53C21-121B-69DC-D6F9-32C9C88306E2}"/>
              </a:ext>
            </a:extLst>
          </p:cNvPr>
          <p:cNvSpPr>
            <a:spLocks noGrp="1"/>
          </p:cNvSpPr>
          <p:nvPr>
            <p:ph idx="4294967295"/>
          </p:nvPr>
        </p:nvSpPr>
        <p:spPr>
          <a:xfrm>
            <a:off x="280554" y="487182"/>
            <a:ext cx="10099964" cy="5883635"/>
          </a:xfrm>
        </p:spPr>
        <p:txBody>
          <a:bodyPr>
            <a:normAutofit lnSpcReduction="10000"/>
          </a:bodyPr>
          <a:lstStyle/>
          <a:p>
            <a:pPr algn="just">
              <a:lnSpc>
                <a:spcPct val="15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Entities and organizations handling documents or data containing users’ PII must be mindful of the complex challenges that arise with it – they have to balance data storage, encryption, access controls, data retention policies, data management processes with users’ knowledge and consent, notification of breaches by users, grievance redressal, etc. </a:t>
            </a:r>
          </a:p>
          <a:p>
            <a:pPr algn="just">
              <a:lnSpc>
                <a:spcPct val="15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Such an application will aid in alerting individual users to verify whether it is necessary to upload or provide PII-containing document.</a:t>
            </a:r>
          </a:p>
          <a:p>
            <a:pPr algn="just">
              <a:lnSpc>
                <a:spcPct val="15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 Simultaneously, it will allow the personal data processing entity to check whether such PII document or data is required, and in case not necessary, help in removing, redacting or masking the PII document or data from the uploaded or provided document or alerting the individual user regarding the same. </a:t>
            </a:r>
          </a:p>
          <a:p>
            <a:pPr algn="just">
              <a:lnSpc>
                <a:spcPct val="15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This application would be useful for the purposes of data protection compliance, risk mitigation, enhanced security, improved data quality, operational efficiency, and legal and regulatory compliance. </a:t>
            </a:r>
          </a:p>
          <a:p>
            <a:pPr marL="0" indent="0" algn="just">
              <a:buNone/>
            </a:pPr>
            <a:endParaRPr lang="en-IN" dirty="0"/>
          </a:p>
        </p:txBody>
      </p:sp>
    </p:spTree>
    <p:extLst>
      <p:ext uri="{BB962C8B-B14F-4D97-AF65-F5344CB8AC3E}">
        <p14:creationId xmlns:p14="http://schemas.microsoft.com/office/powerpoint/2010/main" val="6229281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93FC39-8C0D-7EC5-345C-2A49676605D3}"/>
              </a:ext>
            </a:extLst>
          </p:cNvPr>
          <p:cNvSpPr>
            <a:spLocks noGrp="1"/>
          </p:cNvSpPr>
          <p:nvPr>
            <p:ph idx="4294967295"/>
          </p:nvPr>
        </p:nvSpPr>
        <p:spPr>
          <a:xfrm>
            <a:off x="831273" y="525175"/>
            <a:ext cx="8947150" cy="4195762"/>
          </a:xfrm>
        </p:spPr>
        <p:txBody>
          <a:bodyPr/>
          <a:lstStyle/>
          <a:p>
            <a:pPr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Expected Solution: A software application or library package to detect and alert users when there is personally identifiable information (PII) related to identified government-issued identification documents (Aadhaar card, PAN, Driving License to start with) embedded in the uploaded documents or providing data, while uploading or reviewing. </a:t>
            </a:r>
          </a:p>
          <a:p>
            <a:pPr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 addition, the software application may be placed in public domain and shall allow the receiver of the document in removing, redacting or masking the PII from the document and data, if required.</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2614698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131907"/>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529936" y="1214148"/>
            <a:ext cx="10359737" cy="5259387"/>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PII is ―any information about an individual maintained by an agency, including (1) any information that can be used to distinguish or trace an individual‘s identity, such as name, social security number, date and place of birth, mother‘s maiden name, or biometric records; and (2) any other information that is linked or linkable to an individual, such as medical, educational, financial, and employment information.‖15 To distinguish an individual16 is to identify an individual.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Some examples of information that could identify an individual include, but are not limited to, name, passport number, social security number, or biometric data. 17 In contrast, a list containing only credit scores without any additional information concerning the individuals to whom they relate does not provide sufficient information to distinguish a specific individual.</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18 To trace an individual is to process sufficient information to make a determination about a specific aspect of an individual‘s activities or status. For example, an audit log containing records of user actions could be used to trace an individual‘s activities.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41564" y="111125"/>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249382" y="1028701"/>
            <a:ext cx="11849099" cy="6663748"/>
          </a:xfrm>
        </p:spPr>
        <p:txBody>
          <a:bodyPr>
            <a:no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Most of the existing schemes are based on rule-based approaches, limiting the scope and applicability of existing solutions in the real context. The rule-based approaches are based on the set of procedures and principles to represent knowledge from the structured data.</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Since, in real-world cases, the organization mostly maintains a large corpus which stores PII in the textual data format such as emails, contracts, IPv4 and MAC addresses, and telephone numbers. Among these textual data, emails contain more entropy compared to the other textual data.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Apart from this, the textual corpus, especially email, is mostly unstructured since the information is presented in the native format, especially the email contents written with the different writing styles, contains the short subjective textual body.</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Therefore, the rule-based approaches are not much suitable for identifying PII from the unstructured large text corpus because they mainly deal with structured data formats. However, with the advent of machine learning (ML) models and advancement in natural language processing (NLP), PII of individuals from large unstructured text corpus can be efficiently identified, which cannot be addressed by applying the existing rule-based solution discussed so far [11- 13]. In the existing literature, many efforts have been put forward by the researchers.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62345" y="173470"/>
            <a:ext cx="10058400" cy="1449388"/>
          </a:xfrm>
        </p:spPr>
        <p:txBody>
          <a:bodyPr/>
          <a:lstStyle/>
          <a:p>
            <a:r>
              <a:rPr lang="en-US" b="1" dirty="0"/>
              <a:t>Disadvantage</a:t>
            </a:r>
            <a:endParaRPr lang="en-IN" b="1"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394855" y="1235798"/>
            <a:ext cx="10862036" cy="5448732"/>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Complexity of PII Detection</a:t>
            </a:r>
            <a:r>
              <a:rPr lang="en-US" sz="1800" dirty="0">
                <a:latin typeface="Times New Roman" panose="02020603050405020304" pitchFamily="18" charset="0"/>
                <a:cs typeface="Times New Roman" panose="02020603050405020304" pitchFamily="18" charset="0"/>
              </a:rPr>
              <a:t>: Government-issued PII can be highly variable in format and context (e.g., social security numbers, tax IDs). Designing an application that accurately identifies all types of PII across diverse documents and formats can be technically challenging.</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False Positives/Negatives</a:t>
            </a:r>
            <a:r>
              <a:rPr lang="en-US" sz="1800" dirty="0">
                <a:latin typeface="Times New Roman" panose="02020603050405020304" pitchFamily="18" charset="0"/>
                <a:cs typeface="Times New Roman" panose="02020603050405020304" pitchFamily="18" charset="0"/>
              </a:rPr>
              <a:t>: There is a risk of false positives (identifying non-PII as PII) or false negatives (failing to identify actual PII). Both can lead to either unnecessary panic or missed compliance issues.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Privacy Concerns</a:t>
            </a:r>
            <a:r>
              <a:rPr lang="en-US" sz="1800" dirty="0">
                <a:latin typeface="Times New Roman" panose="02020603050405020304" pitchFamily="18" charset="0"/>
                <a:cs typeface="Times New Roman" panose="02020603050405020304" pitchFamily="18" charset="0"/>
              </a:rPr>
              <a:t>: The application itself will handle sensitive data, raising concerns about how this data is processed, stored, and protected. Ensuring the application complies with data protection regulations is critical.</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Cost and Resource Intensive</a:t>
            </a:r>
            <a:r>
              <a:rPr lang="en-US" sz="1800" dirty="0">
                <a:latin typeface="Times New Roman" panose="02020603050405020304" pitchFamily="18" charset="0"/>
                <a:cs typeface="Times New Roman" panose="02020603050405020304" pitchFamily="18" charset="0"/>
              </a:rPr>
              <a:t>: Developing, maintaining, and updating the application can be resource-intensive. Regular updates may be needed to keep up with evolving PII formats and regulatory requirements.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0391" y="0"/>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83572" y="1076612"/>
            <a:ext cx="11824855" cy="5583960"/>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performance validation of the proposed system C-PIIM is carried out concerning clustering performance metrics and PII probability in the text corpus. The significant contribution of the proposed work can be summarized as follows: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proposed system addresses the problem of automatically detecting and classifying the possibly included PII attributes from the large text data.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study also addresses the problem of precise feature extraction from low-quality </a:t>
            </a:r>
            <a:r>
              <a:rPr lang="en-US" sz="1800" dirty="0" err="1">
                <a:latin typeface="Times New Roman" panose="02020603050405020304" pitchFamily="18" charset="0"/>
                <a:cs typeface="Times New Roman" panose="02020603050405020304" pitchFamily="18" charset="0"/>
              </a:rPr>
              <a:t>textdata</a:t>
            </a:r>
            <a:r>
              <a:rPr lang="en-US" sz="1800" dirty="0">
                <a:latin typeface="Times New Roman" panose="02020603050405020304" pitchFamily="18" charset="0"/>
                <a:cs typeface="Times New Roman" panose="02020603050405020304" pitchFamily="18" charset="0"/>
              </a:rPr>
              <a:t> by introducing an effective data modeling and processing mechanism.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 topic modeling is done to determine a set of contexts that show which category of text document has the most probable vulnerable PII.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hybrid nature of the deep learning technique is employed to </a:t>
            </a:r>
            <a:r>
              <a:rPr lang="en-US" sz="1800" dirty="0" err="1">
                <a:latin typeface="Times New Roman" panose="02020603050405020304" pitchFamily="18" charset="0"/>
                <a:cs typeface="Times New Roman" panose="02020603050405020304" pitchFamily="18" charset="0"/>
              </a:rPr>
              <a:t>achievehigher</a:t>
            </a:r>
            <a:r>
              <a:rPr lang="en-US" sz="1800" dirty="0">
                <a:latin typeface="Times New Roman" panose="02020603050405020304" pitchFamily="18" charset="0"/>
                <a:cs typeface="Times New Roman" panose="02020603050405020304" pitchFamily="18" charset="0"/>
              </a:rPr>
              <a:t> accuracy </a:t>
            </a:r>
            <a:r>
              <a:rPr lang="en-US" sz="1800" dirty="0" err="1">
                <a:latin typeface="Times New Roman" panose="02020603050405020304" pitchFamily="18" charset="0"/>
                <a:cs typeface="Times New Roman" panose="02020603050405020304" pitchFamily="18" charset="0"/>
              </a:rPr>
              <a:t>inclassifying</a:t>
            </a:r>
            <a:r>
              <a:rPr lang="en-US" sz="1800" dirty="0">
                <a:latin typeface="Times New Roman" panose="02020603050405020304" pitchFamily="18" charset="0"/>
                <a:cs typeface="Times New Roman" panose="02020603050405020304" pitchFamily="18" charset="0"/>
              </a:rPr>
              <a:t> the PPI from the email or text data. The design and development of the proposed system are carried out in such a manner that it can meet corporate production requirements by </a:t>
            </a:r>
            <a:r>
              <a:rPr lang="en-US" sz="1800" dirty="0" err="1">
                <a:latin typeface="Times New Roman" panose="02020603050405020304" pitchFamily="18" charset="0"/>
                <a:cs typeface="Times New Roman" panose="02020603050405020304" pitchFamily="18" charset="0"/>
              </a:rPr>
              <a:t>automatingmonitoring</a:t>
            </a:r>
            <a:r>
              <a:rPr lang="en-US" sz="1800" dirty="0">
                <a:latin typeface="Times New Roman" panose="02020603050405020304" pitchFamily="18" charset="0"/>
                <a:cs typeface="Times New Roman" panose="02020603050405020304" pitchFamily="18" charset="0"/>
              </a:rPr>
              <a:t> and detecting PII and </a:t>
            </a:r>
            <a:r>
              <a:rPr lang="en-US" sz="1800" dirty="0" err="1">
                <a:latin typeface="Times New Roman" panose="02020603050405020304" pitchFamily="18" charset="0"/>
                <a:cs typeface="Times New Roman" panose="02020603050405020304" pitchFamily="18" charset="0"/>
              </a:rPr>
              <a:t>ensuringagreement</a:t>
            </a:r>
            <a:r>
              <a:rPr lang="en-US" sz="1800" dirty="0">
                <a:latin typeface="Times New Roman" panose="02020603050405020304" pitchFamily="18"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121516"/>
            <a:ext cx="10058400" cy="1449388"/>
          </a:xfrm>
        </p:spPr>
        <p:txBody>
          <a:bodyPr/>
          <a:lstStyle/>
          <a:p>
            <a:r>
              <a:rPr lang="en-US" b="1" dirty="0"/>
              <a:t>Advantage</a:t>
            </a:r>
            <a:endParaRPr lang="en-IN" b="1"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505258" y="1160751"/>
            <a:ext cx="10948987" cy="5032375"/>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Security and Compliance</a:t>
            </a:r>
            <a:r>
              <a:rPr lang="en-US" sz="1800" dirty="0">
                <a:latin typeface="Times New Roman" panose="02020603050405020304" pitchFamily="18" charset="0"/>
                <a:cs typeface="Times New Roman" panose="02020603050405020304" pitchFamily="18" charset="0"/>
              </a:rPr>
              <a:t>: Helps organizations comply with regulations and standards such as GDPR, CCPA, or sector-specific regulations like HIPAA, which often require the protection of PII. By identifying PII, organizations can implement appropriate safeguards.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Mitigation of Data Breaches</a:t>
            </a:r>
            <a:r>
              <a:rPr lang="en-US" sz="1800" dirty="0">
                <a:latin typeface="Times New Roman" panose="02020603050405020304" pitchFamily="18" charset="0"/>
                <a:cs typeface="Times New Roman" panose="02020603050405020304" pitchFamily="18" charset="0"/>
              </a:rPr>
              <a:t>: By scanning and identifying sensitive information, the application helps prevent accidental exposure or unauthorized access, thus reducing the risk of data breaches.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Improved Data Management</a:t>
            </a:r>
            <a:r>
              <a:rPr lang="en-US" sz="1800" dirty="0">
                <a:latin typeface="Times New Roman" panose="02020603050405020304" pitchFamily="18" charset="0"/>
                <a:cs typeface="Times New Roman" panose="02020603050405020304" pitchFamily="18" charset="0"/>
              </a:rPr>
              <a:t>: Facilitates better data governance by locating and categorizing PII. This can be especially useful for data cleanup and ensuring that only necessary information is retained.</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Efficiency and Automation</a:t>
            </a:r>
            <a:r>
              <a:rPr lang="en-US" sz="1800" dirty="0">
                <a:latin typeface="Times New Roman" panose="02020603050405020304" pitchFamily="18" charset="0"/>
                <a:cs typeface="Times New Roman" panose="02020603050405020304" pitchFamily="18" charset="0"/>
              </a:rPr>
              <a:t>: Automates the process of identifying PII, saving time and resources compared to manual scanning and review. This can be particularly advantageous in handling large volumes of documents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31173" y="64293"/>
            <a:ext cx="10058400" cy="1449388"/>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651163" y="1223530"/>
            <a:ext cx="10889673" cy="5281179"/>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progressive digitization of functional domains of various processes in individual human and business contexts produces various data types. The data are generated in text format, audio format, video format, image format, and many more custom formats.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business objectives often demand to store or archive these data for longer, making it voluminous. The analogy of various formats of data and larger size of it is popularized in the recent past as verity and volume, respectively [1].</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ever-evolving business models at the pace of technological advancements have provided possibilities of innovative business applications in the healthcare industry, banking &amp; finance, education, aviation, Défense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 are many contexts where certain information in these data is very private to a user or a system [2]. Providing necessary security to this private information becomes essential to mitigate associated risk due to system design vulnerabilities, potential threats, and attacks.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322118" y="325726"/>
            <a:ext cx="10079181" cy="6282892"/>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study of security towards this private information is popular as privacy preservation. The complexities and challenges of designing effective privacy preservation methods depend solely on the type of the data format, its size, and the data flow into the application.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However, another popular term appears in the context of designing security models to preserve privacy – "Personally Identifiable Information" (PII). The data which can be used to identify a person is the higher layer meaning of PII [3]. Fig. 1 shows the relationship between PII and private information.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the last decade, the increasing popularity of the Internet and PII collection has raised serious concerns about privacy policy. A surge in personal data breaches for an in-depth understanding of preferences, authenticating customers and employees has become a common occurrence in data-driven organizations.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Even government organizations heavily rely on the collection of PII to carry out an important decision. Therefore, people are required to share their personal data. However, a significant concern arises towards comprehending the responsibilities regarding the uses of PII and its protection [4]. More specifically, the people are not knowing, how the government organization and corporates are handling individuals' PII.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0"/>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066800" y="1292946"/>
            <a:ext cx="10058400" cy="4022725"/>
          </a:xfrm>
        </p:spPr>
        <p:txBody>
          <a:bodyPr>
            <a:normAutofit/>
          </a:bodyPr>
          <a:lstStyle/>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Data Ingestion Module</a:t>
            </a:r>
          </a:p>
          <a:p>
            <a:pPr algn="just">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Data Parsing and Extraction Module</a:t>
            </a:r>
            <a:endParaRPr lang="en-IN" sz="2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PII Detection Module</a:t>
            </a:r>
          </a:p>
          <a:p>
            <a:pPr algn="just">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Data Classification and Tagging Module</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0" y="0"/>
            <a:ext cx="10058400" cy="1449388"/>
          </a:xfrm>
        </p:spPr>
        <p:txBody>
          <a:bodyPr/>
          <a:lstStyle/>
          <a:p>
            <a:r>
              <a:rPr lang="en-IN" sz="4000" dirty="0">
                <a:latin typeface="Times New Roman" panose="02020603050405020304" pitchFamily="18" charset="0"/>
                <a:cs typeface="Times New Roman" panose="02020603050405020304" pitchFamily="18" charset="0"/>
              </a:rPr>
              <a:t>Data Ingestion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703841" y="724694"/>
            <a:ext cx="9583159" cy="5551415"/>
          </a:xfrm>
        </p:spPr>
        <p:txBody>
          <a:bodyPr>
            <a:normAutofit/>
          </a:bodyPr>
          <a:lstStyle/>
          <a:p>
            <a:pPr marL="0" indent="0">
              <a:lnSpc>
                <a:spcPct val="150000"/>
              </a:lnSpc>
              <a:buNone/>
            </a:pPr>
            <a:endParaRPr lang="en-US" b="1" dirty="0"/>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Functionality</a:t>
            </a:r>
            <a:r>
              <a:rPr lang="en-US" dirty="0">
                <a:latin typeface="Times New Roman" panose="02020603050405020304" pitchFamily="18" charset="0"/>
                <a:cs typeface="Times New Roman" panose="02020603050405020304" pitchFamily="18" charset="0"/>
              </a:rPr>
              <a:t>: Handles the intake of various types of documents and data sources, such as text files, PDFs, spreadsheets, and databases.</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Features</a:t>
            </a:r>
            <a:r>
              <a:rPr lang="en-US" dirty="0">
                <a:latin typeface="Times New Roman" panose="02020603050405020304" pitchFamily="18" charset="0"/>
                <a:cs typeface="Times New Roman" panose="02020603050405020304" pitchFamily="18" charset="0"/>
              </a:rPr>
              <a:t>:</a:t>
            </a: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Support for different file formats and data sources.</a:t>
            </a: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Integration with cloud storage services and local file systems.</a:t>
            </a: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Preprocessing to standardize and clean data before analysis.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107950"/>
            <a:ext cx="10058400" cy="1449388"/>
          </a:xfrm>
        </p:spPr>
        <p:txBody>
          <a:bodyPr/>
          <a:lstStyle/>
          <a:p>
            <a:r>
              <a:rPr lang="en-IN" sz="4000" b="1" dirty="0">
                <a:latin typeface="Times New Roman" panose="02020603050405020304" pitchFamily="18" charset="0"/>
                <a:cs typeface="Times New Roman" panose="02020603050405020304" pitchFamily="18" charset="0"/>
              </a:rPr>
              <a:t>Machine Learning Models</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459942" y="695325"/>
            <a:ext cx="11441112" cy="5467350"/>
          </a:xfrm>
        </p:spPr>
        <p:txBody>
          <a:bodyPr>
            <a:normAutofit/>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Functionality</a:t>
            </a:r>
            <a:r>
              <a:rPr lang="en-US" dirty="0">
                <a:latin typeface="Times New Roman" panose="02020603050405020304" pitchFamily="18" charset="0"/>
                <a:cs typeface="Times New Roman" panose="02020603050405020304" pitchFamily="18" charset="0"/>
              </a:rPr>
              <a:t>: Extracts raw text from documents and data sources.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Features</a:t>
            </a:r>
            <a:r>
              <a:rPr lang="en-US"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Optical Character Recognition (OCR) for scanned documents and images.</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Text extraction from PDFs, HTML, and other structured formats.</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Parsing of structured data (e.g., CSV, XML, JSON) to extract relevant fields.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0" y="0"/>
            <a:ext cx="10058400" cy="1449388"/>
          </a:xfrm>
        </p:spPr>
        <p:txBody>
          <a:bodyPr/>
          <a:lstStyle/>
          <a:p>
            <a:r>
              <a:rPr lang="en-IN" sz="4000" dirty="0">
                <a:latin typeface="Times New Roman" panose="02020603050405020304" pitchFamily="18" charset="0"/>
                <a:cs typeface="Times New Roman" panose="02020603050405020304" pitchFamily="18" charset="0"/>
              </a:rPr>
              <a:t>PII Detection Module</a:t>
            </a:r>
            <a:br>
              <a:rPr lang="en-IN" sz="4400"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561109" y="889722"/>
            <a:ext cx="9902536" cy="5427951"/>
          </a:xfrm>
        </p:spPr>
        <p:txBody>
          <a:bodyPr>
            <a:normAutofit/>
          </a:bodyPr>
          <a:lstStyle/>
          <a:p>
            <a:pPr marL="0" indent="0" algn="just">
              <a:lnSpc>
                <a:spcPct val="150000"/>
              </a:lnSpc>
              <a:buNone/>
            </a:pPr>
            <a:endParaRPr lang="en-US" sz="18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Functionality</a:t>
            </a:r>
            <a:r>
              <a:rPr lang="en-US" sz="1800" dirty="0">
                <a:latin typeface="Times New Roman" panose="02020603050405020304" pitchFamily="18" charset="0"/>
                <a:cs typeface="Times New Roman" panose="02020603050405020304" pitchFamily="18" charset="0"/>
              </a:rPr>
              <a:t>: Identifies government-issued PII within the extracted text.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Features</a:t>
            </a:r>
            <a:r>
              <a:rPr lang="en-US" sz="1800"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Pattern Matching</a:t>
            </a:r>
            <a:r>
              <a:rPr lang="en-US" dirty="0">
                <a:latin typeface="Times New Roman" panose="02020603050405020304" pitchFamily="18" charset="0"/>
                <a:cs typeface="Times New Roman" panose="02020603050405020304" pitchFamily="18" charset="0"/>
              </a:rPr>
              <a:t>: Uses regular expressions and pattern recognition to identify common PII formats, such as Social Security Numbers (SSNs), Tax Identification Numbers (TINs), or Passport Numbers.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Machine Learning</a:t>
            </a:r>
            <a:r>
              <a:rPr lang="en-US" dirty="0">
                <a:latin typeface="Times New Roman" panose="02020603050405020304" pitchFamily="18" charset="0"/>
                <a:cs typeface="Times New Roman" panose="02020603050405020304" pitchFamily="18" charset="0"/>
              </a:rPr>
              <a:t>: Applies natural language processing (NLP) and machine learning models to recognize and classify PII in more complex or less structured contexts.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Contextual Analysis</a:t>
            </a:r>
            <a:r>
              <a:rPr lang="en-US" dirty="0">
                <a:latin typeface="Times New Roman" panose="02020603050405020304" pitchFamily="18" charset="0"/>
                <a:cs typeface="Times New Roman" panose="02020603050405020304" pitchFamily="18" charset="0"/>
              </a:rPr>
              <a:t>: Assesses the context around potential PII to reduce false positives and improve accuracy.</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0" y="187036"/>
            <a:ext cx="10058400" cy="1449388"/>
          </a:xfrm>
        </p:spPr>
        <p:txBody>
          <a:bodyPr/>
          <a:lstStyle/>
          <a:p>
            <a:r>
              <a:rPr lang="en-US" sz="4000" dirty="0">
                <a:latin typeface="Times New Roman" panose="02020603050405020304" pitchFamily="18" charset="0"/>
                <a:cs typeface="Times New Roman" panose="02020603050405020304" pitchFamily="18" charset="0"/>
              </a:rPr>
              <a:t>Data Classification and Tagging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003300" y="1158442"/>
            <a:ext cx="10185400" cy="4865687"/>
          </a:xfrm>
        </p:spPr>
        <p:txBody>
          <a:bodyPr>
            <a:normAutofit/>
          </a:bodyPr>
          <a:lstStyle/>
          <a:p>
            <a:pPr marL="0" indent="0">
              <a:buNone/>
            </a:pPr>
            <a:endParaRPr lang="en-IN" b="1" dirty="0"/>
          </a:p>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Functionality</a:t>
            </a:r>
            <a:r>
              <a:rPr lang="en-IN" sz="1800" dirty="0">
                <a:latin typeface="Times New Roman" panose="02020603050405020304" pitchFamily="18" charset="0"/>
                <a:cs typeface="Times New Roman" panose="02020603050405020304" pitchFamily="18" charset="0"/>
              </a:rPr>
              <a:t>: Classifies and tags identified PII for further action.</a:t>
            </a:r>
          </a:p>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Features</a:t>
            </a:r>
            <a:r>
              <a:rPr lang="en-IN" sz="1800"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Categorizes PII based on type (e.g., SSN, TIN, etc.).</a:t>
            </a:r>
          </a:p>
          <a:p>
            <a:pPr marL="742950" lvl="1"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Tags documents or data entries with metadata indicating the presence of PII.</a:t>
            </a:r>
          </a:p>
          <a:p>
            <a:pPr marL="742950" lvl="1"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Integrates with data management systems to update records or flags.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93518" y="0"/>
            <a:ext cx="10058400" cy="1449388"/>
          </a:xfrm>
        </p:spPr>
        <p:txBody>
          <a:bodyPr/>
          <a:lstStyle/>
          <a:p>
            <a:r>
              <a:rPr lang="en-IN" b="1"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727364" y="1183481"/>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51955" y="0"/>
            <a:ext cx="10058400" cy="1449388"/>
          </a:xfrm>
        </p:spPr>
        <p:txBody>
          <a:bodyPr/>
          <a:lstStyle/>
          <a:p>
            <a:r>
              <a:rPr lang="en-IN" b="1"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768927" y="1015567"/>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72736" y="0"/>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644237" y="1212707"/>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31173" y="54768"/>
            <a:ext cx="10058400" cy="1449388"/>
          </a:xfrm>
        </p:spPr>
        <p:txBody>
          <a:bodyPr/>
          <a:lstStyle/>
          <a:p>
            <a:r>
              <a:rPr lang="en-IN" b="1"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602673" y="1196109"/>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290945" y="5195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215737" y="885104"/>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498764" y="0"/>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634836" y="1147474"/>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p:nvPr>
        </p:nvSpPr>
        <p:spPr>
          <a:xfrm>
            <a:off x="199301" y="91280"/>
            <a:ext cx="9404723" cy="1400530"/>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1"/>
          </p:nvPr>
        </p:nvSpPr>
        <p:spPr>
          <a:xfrm>
            <a:off x="558581" y="1065783"/>
            <a:ext cx="10653209" cy="5428535"/>
          </a:xfrm>
        </p:spPr>
        <p:txBody>
          <a:bodyPr>
            <a:no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PII collection continues to increase, the costs of data breaches also increase, ranging from economic losses to reputation losses. For understanding the risks associated with privacy opening, several efforts have been made in the literature to detect PII disclosure and leaks. However, there are limited works regarding PII detection in the large unstructured text corpus.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paper, NLP and Byte-</a:t>
            </a:r>
            <a:r>
              <a:rPr lang="en-US" sz="1800" dirty="0" err="1">
                <a:latin typeface="Times New Roman" panose="02020603050405020304" pitchFamily="18" charset="0"/>
                <a:cs typeface="Times New Roman" panose="02020603050405020304" pitchFamily="18" charset="0"/>
              </a:rPr>
              <a:t>mLSTM</a:t>
            </a:r>
            <a:r>
              <a:rPr lang="en-US" sz="1800" dirty="0">
                <a:latin typeface="Times New Roman" panose="02020603050405020304" pitchFamily="18" charset="0"/>
                <a:cs typeface="Times New Roman" panose="02020603050405020304" pitchFamily="18" charset="0"/>
              </a:rPr>
              <a:t> mechanisms  are used to design an effective model for the purpose of PII leak </a:t>
            </a:r>
            <a:r>
              <a:rPr lang="en-US" sz="1800" dirty="0" err="1">
                <a:latin typeface="Times New Roman" panose="02020603050405020304" pitchFamily="18" charset="0"/>
                <a:cs typeface="Times New Roman" panose="02020603050405020304" pitchFamily="18" charset="0"/>
              </a:rPr>
              <a:t>detection.The</a:t>
            </a:r>
            <a:r>
              <a:rPr lang="en-US" sz="1800" dirty="0">
                <a:latin typeface="Times New Roman" panose="02020603050405020304" pitchFamily="18" charset="0"/>
                <a:cs typeface="Times New Roman" panose="02020603050405020304" pitchFamily="18" charset="0"/>
              </a:rPr>
              <a:t> proposed system comprises topic modeling for segmenting and grouping data storage categories that account for disclosure of potential or most vulnerable PII.</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Byte </a:t>
            </a:r>
            <a:r>
              <a:rPr lang="en-US" sz="1800" dirty="0" err="1">
                <a:latin typeface="Times New Roman" panose="02020603050405020304" pitchFamily="18" charset="0"/>
                <a:cs typeface="Times New Roman" panose="02020603050405020304" pitchFamily="18" charset="0"/>
              </a:rPr>
              <a:t>mLSTM</a:t>
            </a:r>
            <a:r>
              <a:rPr lang="en-US" sz="1800" dirty="0">
                <a:latin typeface="Times New Roman" panose="02020603050405020304" pitchFamily="18" charset="0"/>
                <a:cs typeface="Times New Roman" panose="02020603050405020304" pitchFamily="18" charset="0"/>
              </a:rPr>
              <a:t> as unsupervised learning is employed as an effective clustering mechanism to detect vulnerable PII in the text data.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85C1B2-05BE-251F-3063-B0F7A25E76DE}"/>
              </a:ext>
            </a:extLst>
          </p:cNvPr>
          <p:cNvSpPr>
            <a:spLocks noGrp="1"/>
          </p:cNvSpPr>
          <p:nvPr>
            <p:ph idx="4294967295"/>
          </p:nvPr>
        </p:nvSpPr>
        <p:spPr>
          <a:xfrm>
            <a:off x="623454" y="452438"/>
            <a:ext cx="8947150" cy="4195762"/>
          </a:xfrm>
        </p:spPr>
        <p:txBody>
          <a:bodyPr>
            <a:normAutofit fontScale="92500" lnSpcReduction="20000"/>
          </a:bodyPr>
          <a:lstStyle/>
          <a:p>
            <a:pPr algn="just">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study outcome proved the effectiveness of the proposed clustering-oriented PII detection compared to the existing hierarchical clustering approach. </a:t>
            </a:r>
          </a:p>
          <a:p>
            <a:pPr algn="just">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proposed model can be used in real-time scenarios like in the corporates to warn their employees against sending PII included in the email. </a:t>
            </a:r>
          </a:p>
          <a:p>
            <a:pPr algn="just">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However, the model is limited to detection of full PII, cannot detect Quasi PII. The proposed study will be extended in future work considering the quasi PII and de-identification process.</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180049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162</TotalTime>
  <Words>2843</Words>
  <Application>Microsoft Office PowerPoint</Application>
  <PresentationFormat>Widescreen</PresentationFormat>
  <Paragraphs>108</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Century Gothic</vt:lpstr>
      <vt:lpstr>Times New Roman</vt:lpstr>
      <vt:lpstr>Wingdings 3</vt:lpstr>
      <vt:lpstr>Ion</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Data Ingestion Module  </vt:lpstr>
      <vt:lpstr>Machine Learning Models </vt:lpstr>
      <vt:lpstr>PII Detection Module </vt:lpstr>
      <vt:lpstr>Data Classification and Tagging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9</cp:revision>
  <dcterms:created xsi:type="dcterms:W3CDTF">2024-08-14T12:13:16Z</dcterms:created>
  <dcterms:modified xsi:type="dcterms:W3CDTF">2024-08-25T16:40:18Z</dcterms:modified>
</cp:coreProperties>
</file>