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0" r:id="rId6"/>
    <p:sldId id="277" r:id="rId7"/>
    <p:sldId id="261" r:id="rId8"/>
    <p:sldId id="262" r:id="rId9"/>
    <p:sldId id="278"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10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6786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7524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79535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59985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23-08-2024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21643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35919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60097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63334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13673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23-08-2024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76353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656566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892458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377662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233323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090573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070106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23-08-2024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34920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23-08-2024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507364698"/>
      </p:ext>
    </p:extLst>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015836" y="2675204"/>
            <a:ext cx="8434820" cy="1077218"/>
          </a:xfrm>
          <a:prstGeom prst="rect">
            <a:avLst/>
          </a:prstGeom>
          <a:noFill/>
        </p:spPr>
        <p:txBody>
          <a:bodyPr wrap="square">
            <a:spAutoFit/>
          </a:bodyPr>
          <a:lstStyle/>
          <a:p>
            <a:r>
              <a:rPr lang="en-US" sz="3200" dirty="0">
                <a:latin typeface="Times New Roman" panose="02020603050405020304" pitchFamily="18" charset="0"/>
                <a:cs typeface="Times New Roman" panose="02020603050405020304" pitchFamily="18" charset="0"/>
              </a:rPr>
              <a:t>Creating a cyber triage tool to streamline digital forensic investigation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76646" y="1093788"/>
            <a:ext cx="11149013" cy="5172075"/>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To design and develop an innovative digital forensics and incident response tool with an intuitive and accessible interface for investigators, that streamlines the process of importing evidence, conducting automated analysis, and generating detailed reports. The tool should feature an interface with clear navigation &amp; real-time data visualization and should support: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Automated data collection from RAW images (forensic images) and other formats using disk imaging tools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Automate the scanning and analysis of data, including files, system logs, registry entries, network activity etc. 3. Identify indicators of compromise (IOCs) and related suspicious activities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Integrate AI/ML algorithms for anomaly detection and pattern recognition. The AI/ML feature should incorporate a scoring system and recommendation engine that allow investigators to quickly focus on the important artifacts.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User-friendly review options should include interactive timelines and graphical summaries, while comprehensive reporting capabilities should allow exports in various formats such as PDF, JSON, and CSV.</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0"/>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322118" y="924791"/>
            <a:ext cx="11045536" cy="5673437"/>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Tool stands as a beacon of reliability and efficiency in the realm of digital forensics. With a comprehensive suite of features and functionalities, our tool facilitates the extraction, preservation, and analysis of digital evidence with precision and accuracy.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From examining file systems and memory dumps to parsing network traffic and registry entries, it offers a holistic approach to forensic investigation, ensuring no stone is left unturned in the pursuit of truth. Moreover, our tool is designed with user-friendliness in mind, ensuring that even novice investigators can navigate its interface with ease, while still catering to the advanced needs of seasoned professionals.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Its intuitive workflow, coupled with robust documentation and support, streamlines the investigative process, allowing investigators to focus their efforts on deciphering the intricacies of the case at hand. In the following sections, we delve into the key features, methodologies, and applications of our Forensic Analysis Tool, showcasing its versatility and effectiveness in the realm of digital forensics.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this tool in hand, investigators can confront the challenges of cybercrime with confidence, unraveling the complexities of digital evidence and delivering justice in an increasingly interconnected world.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83127" y="0"/>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453520" y="1285587"/>
            <a:ext cx="10508889" cy="526068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tool is meticulously designed to empower digital forensic investigators with the capabilities necessary to analyze compromised systems, recover vital information, and unravel the complexities of cyber incidents.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Whether it's investigating data breaches, identifying malicious activities, or reconstructing digital evidence for legal proceedings, our Forensic Analysis Tool stands as a beacon of reliability and efficiency in the realm of digital forensics.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a comprehensive suite of features and functionalities, our tool facilitates the extraction, preservation, and analysis of digital evidence with precision and accuracy. From examining file systems and memory dumps to parsing network traffic and registry entries, it offers a holistic approach to forensic investigation, ensuring no stone is left unturned in the pursuit of truth</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03909" y="-70644"/>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92282" y="875794"/>
            <a:ext cx="10342563" cy="4960937"/>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Complexity and Overhead</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Development Complexity</a:t>
            </a:r>
            <a:r>
              <a:rPr lang="en-US" sz="1800" dirty="0">
                <a:latin typeface="Times New Roman" panose="02020603050405020304" pitchFamily="18" charset="0"/>
                <a:cs typeface="Times New Roman" panose="02020603050405020304" pitchFamily="18" charset="0"/>
              </a:rPr>
              <a:t>: Designing a triage tool that effectively handles diverse types of digital evidence and integrates with various systems can be complex and resource-intensive.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Maintenance and Updates</a:t>
            </a:r>
            <a:r>
              <a:rPr lang="en-US" sz="1800" dirty="0">
                <a:latin typeface="Times New Roman" panose="02020603050405020304" pitchFamily="18" charset="0"/>
                <a:cs typeface="Times New Roman" panose="02020603050405020304" pitchFamily="18" charset="0"/>
              </a:rPr>
              <a:t>: The tool needs to be regularly updated to handle new file types, operating systems, and cyber threats, which can be resource-heavy.</a:t>
            </a:r>
          </a:p>
          <a:p>
            <a:pPr algn="just">
              <a:lnSpc>
                <a:spcPct val="150000"/>
              </a:lnSpc>
            </a:pPr>
            <a:r>
              <a:rPr lang="en-US" sz="1800" b="1" dirty="0">
                <a:latin typeface="Times New Roman" panose="02020603050405020304" pitchFamily="18" charset="0"/>
                <a:cs typeface="Times New Roman" panose="02020603050405020304" pitchFamily="18" charset="0"/>
              </a:rPr>
              <a:t>False Positives/Negatives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Accuracy</a:t>
            </a:r>
            <a:r>
              <a:rPr lang="en-US" sz="1800" dirty="0">
                <a:latin typeface="Times New Roman" panose="02020603050405020304" pitchFamily="18" charset="0"/>
                <a:cs typeface="Times New Roman" panose="02020603050405020304" pitchFamily="18" charset="0"/>
              </a:rPr>
              <a:t>: The tool might generate false positives (indicating a problem where there isn’t one) or false negatives (failing to detect an issue), potentially leading to misdirection in the investigation.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Over-reliance</a:t>
            </a:r>
            <a:r>
              <a:rPr lang="en-US" sz="1800" dirty="0">
                <a:latin typeface="Times New Roman" panose="02020603050405020304" pitchFamily="18" charset="0"/>
                <a:cs typeface="Times New Roman" panose="02020603050405020304" pitchFamily="18" charset="0"/>
              </a:rPr>
              <a:t>: Investigators might over-rely on the tool’s outputs and overlook manual analysis, which could lead to missing critical evidence.</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55536A-D22F-99B4-F947-B62AC51159E9}"/>
              </a:ext>
            </a:extLst>
          </p:cNvPr>
          <p:cNvSpPr>
            <a:spLocks noGrp="1"/>
          </p:cNvSpPr>
          <p:nvPr>
            <p:ph idx="4294967295"/>
          </p:nvPr>
        </p:nvSpPr>
        <p:spPr>
          <a:xfrm>
            <a:off x="820882" y="514784"/>
            <a:ext cx="9258878" cy="5179434"/>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Data Privacy and Security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Sensitive Data</a:t>
            </a:r>
            <a:r>
              <a:rPr lang="en-US" sz="1800" dirty="0">
                <a:latin typeface="Times New Roman" panose="02020603050405020304" pitchFamily="18" charset="0"/>
                <a:cs typeface="Times New Roman" panose="02020603050405020304" pitchFamily="18" charset="0"/>
              </a:rPr>
              <a:t>: Handling sensitive information through the tool necessitates strong data protection measures to prevent unauthorized access and breaches.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Security Vulnerabilities</a:t>
            </a:r>
            <a:r>
              <a:rPr lang="en-US" sz="1800" dirty="0">
                <a:latin typeface="Times New Roman" panose="02020603050405020304" pitchFamily="18" charset="0"/>
                <a:cs typeface="Times New Roman" panose="02020603050405020304" pitchFamily="18" charset="0"/>
              </a:rPr>
              <a:t>: If not properly secured, the tool itself could become a target for cyberattacks, compromising the integrity of investigations.</a:t>
            </a:r>
          </a:p>
          <a:p>
            <a:pPr algn="just">
              <a:lnSpc>
                <a:spcPct val="150000"/>
              </a:lnSpc>
            </a:pPr>
            <a:r>
              <a:rPr lang="en-US" sz="1800" b="1" dirty="0">
                <a:latin typeface="Times New Roman" panose="02020603050405020304" pitchFamily="18" charset="0"/>
                <a:cs typeface="Times New Roman" panose="02020603050405020304" pitchFamily="18" charset="0"/>
              </a:rPr>
              <a:t>Integration Issues</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Compatibility</a:t>
            </a:r>
            <a:r>
              <a:rPr lang="en-US" sz="1800" dirty="0">
                <a:latin typeface="Times New Roman" panose="02020603050405020304" pitchFamily="18" charset="0"/>
                <a:cs typeface="Times New Roman" panose="02020603050405020304" pitchFamily="18" charset="0"/>
              </a:rPr>
              <a:t>: Ensuring that the tool integrates seamlessly with other forensic tools, systems, and evidence formats can be challenging and may require extensive customization.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Standardization</a:t>
            </a:r>
            <a:r>
              <a:rPr lang="en-US" sz="1800" dirty="0">
                <a:latin typeface="Times New Roman" panose="02020603050405020304" pitchFamily="18" charset="0"/>
                <a:cs typeface="Times New Roman" panose="02020603050405020304" pitchFamily="18" charset="0"/>
              </a:rPr>
              <a:t>: The lack of standardization in digital forensic tools and practices can complicate the integration and interoperability of the triage tool.</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578454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209116"/>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 y="1149349"/>
            <a:ext cx="11523519" cy="5074806"/>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Our proposed Forensic Analysis Tool is designed to be a comprehensive solution for digital forensic investigators to analyze and recover information from compromised systems efficiently and effectively.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Built upon the foundation of extensive research into existing systems and methodologies, our tool incorporates innovative features and techniques to address the challenges faced by forensic professionals in today's complex cyber landscape [5].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User-Friendly Interface: The tool will feature an intuitive and user-friendly interface, allowing both novice and experienced investigators to navigate the forensic process seamlessly. Graphical representations and interactive elements will enhance usability, facilitating efficient analysis and interpretation of forensic data.</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Automated Data Acquisition: Our tool will include automated mechanisms for acquiring forensic evidence from compromised systems, such as disk imaging, memory capture, and network packet capture. Integration with existing forensic acquisition methods and tools will ensure compatibility and reliability in acquiring evidence from diverse sources [5].</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lstStyle/>
          <a:p>
            <a:r>
              <a:rPr lang="en-US" sz="4800"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370178" y="1119187"/>
            <a:ext cx="10948987" cy="5032375"/>
          </a:xfrm>
        </p:spPr>
        <p:txBody>
          <a:bodyPr>
            <a:normAutofit/>
          </a:bodyPr>
          <a:lstStyle/>
          <a:p>
            <a:pPr algn="just">
              <a:lnSpc>
                <a:spcPct val="150000"/>
              </a:lnSpc>
            </a:pPr>
            <a:r>
              <a:rPr lang="en-US" sz="1800" b="1" dirty="0">
                <a:latin typeface="Times New Roman" panose="02020603050405020304" pitchFamily="18" charset="0"/>
                <a:cs typeface="Times New Roman" panose="02020603050405020304" pitchFamily="18" charset="0"/>
              </a:rPr>
              <a:t>Increased Efficiency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Faster Analysis</a:t>
            </a:r>
            <a:r>
              <a:rPr lang="en-US" sz="1800" dirty="0">
                <a:latin typeface="Times New Roman" panose="02020603050405020304" pitchFamily="18" charset="0"/>
                <a:cs typeface="Times New Roman" panose="02020603050405020304" pitchFamily="18" charset="0"/>
              </a:rPr>
              <a:t>: Automates the initial stages of forensic analysis, allowing investigators to quickly identify and prioritize relevant data.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Reduced Manual Effort</a:t>
            </a:r>
            <a:r>
              <a:rPr lang="en-US" sz="1800" dirty="0">
                <a:latin typeface="Times New Roman" panose="02020603050405020304" pitchFamily="18" charset="0"/>
                <a:cs typeface="Times New Roman" panose="02020603050405020304" pitchFamily="18" charset="0"/>
              </a:rPr>
              <a:t>: Minimizes the time and effort required for routine tasks, enabling investigators to focus on more complex analysis.</a:t>
            </a:r>
          </a:p>
          <a:p>
            <a:pPr algn="just">
              <a:lnSpc>
                <a:spcPct val="150000"/>
              </a:lnSpc>
            </a:pPr>
            <a:r>
              <a:rPr lang="en-US" sz="1800" b="1" dirty="0">
                <a:latin typeface="Times New Roman" panose="02020603050405020304" pitchFamily="18" charset="0"/>
                <a:cs typeface="Times New Roman" panose="02020603050405020304" pitchFamily="18" charset="0"/>
              </a:rPr>
              <a:t>Improved Accuracy</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Consistent Results</a:t>
            </a:r>
            <a:r>
              <a:rPr lang="en-US" sz="1800" dirty="0">
                <a:latin typeface="Times New Roman" panose="02020603050405020304" pitchFamily="18" charset="0"/>
                <a:cs typeface="Times New Roman" panose="02020603050405020304" pitchFamily="18" charset="0"/>
              </a:rPr>
              <a:t>: Provides a standardized approach to triage, reducing the likelihood of human error and increasing the consistency of results.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Detection</a:t>
            </a:r>
            <a:r>
              <a:rPr lang="en-US" sz="1800" dirty="0">
                <a:latin typeface="Times New Roman" panose="02020603050405020304" pitchFamily="18" charset="0"/>
                <a:cs typeface="Times New Roman" panose="02020603050405020304" pitchFamily="18" charset="0"/>
              </a:rPr>
              <a:t>: Utilizes advanced algorithms and heuristics to identify potentially significant evidence that might be overlooked in manual reviews.</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275404-B7ED-86D1-226D-23C550D5BAE2}"/>
              </a:ext>
            </a:extLst>
          </p:cNvPr>
          <p:cNvSpPr>
            <a:spLocks noGrp="1"/>
          </p:cNvSpPr>
          <p:nvPr>
            <p:ph idx="4294967295"/>
          </p:nvPr>
        </p:nvSpPr>
        <p:spPr>
          <a:xfrm>
            <a:off x="415636" y="587519"/>
            <a:ext cx="10609118" cy="5428817"/>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Comprehensive Coverage</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Broad Scope</a:t>
            </a:r>
            <a:r>
              <a:rPr lang="en-US" dirty="0">
                <a:latin typeface="Times New Roman" panose="02020603050405020304" pitchFamily="18" charset="0"/>
                <a:cs typeface="Times New Roman" panose="02020603050405020304" pitchFamily="18" charset="0"/>
              </a:rPr>
              <a:t>: Can be designed to handle a wide range of file types, operating systems, and digital evidence sources, ensuring comprehensive coverage.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Integration with Other Tools</a:t>
            </a:r>
            <a:r>
              <a:rPr lang="en-US" dirty="0">
                <a:latin typeface="Times New Roman" panose="02020603050405020304" pitchFamily="18" charset="0"/>
                <a:cs typeface="Times New Roman" panose="02020603050405020304" pitchFamily="18" charset="0"/>
              </a:rPr>
              <a:t>: Can be integrated with other forensic tools and systems to provide a more complete view of the evidence.</a:t>
            </a:r>
          </a:p>
          <a:p>
            <a:pPr algn="just">
              <a:lnSpc>
                <a:spcPct val="150000"/>
              </a:lnSpc>
            </a:pPr>
            <a:r>
              <a:rPr lang="en-US" b="1" dirty="0">
                <a:latin typeface="Times New Roman" panose="02020603050405020304" pitchFamily="18" charset="0"/>
                <a:cs typeface="Times New Roman" panose="02020603050405020304" pitchFamily="18" charset="0"/>
              </a:rPr>
              <a:t>Time and Cost Savings</a:t>
            </a:r>
            <a:r>
              <a:rPr lang="en-US"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Investigation Time</a:t>
            </a:r>
            <a:r>
              <a:rPr lang="en-US" dirty="0">
                <a:latin typeface="Times New Roman" panose="02020603050405020304" pitchFamily="18" charset="0"/>
                <a:cs typeface="Times New Roman" panose="02020603050405020304" pitchFamily="18" charset="0"/>
              </a:rPr>
              <a:t>: Streamlines the triage process, potentially shortening the time required to complete an investigation.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Lower Costs</a:t>
            </a:r>
            <a:r>
              <a:rPr lang="en-US" dirty="0">
                <a:latin typeface="Times New Roman" panose="02020603050405020304" pitchFamily="18" charset="0"/>
                <a:cs typeface="Times New Roman" panose="02020603050405020304" pitchFamily="18" charset="0"/>
              </a:rPr>
              <a:t>: Reduces the need for extensive manual labor and can lower overall investigation costs by improving efficiency.</a:t>
            </a:r>
          </a:p>
          <a:p>
            <a:pPr>
              <a:buFont typeface="Arial" panose="020B0604020202020204" pitchFamily="34" charset="0"/>
              <a:buChar char="•"/>
            </a:pPr>
            <a:endParaRPr lang="en-US" dirty="0"/>
          </a:p>
          <a:p>
            <a:endParaRPr lang="en-IN" dirty="0"/>
          </a:p>
        </p:txBody>
      </p:sp>
    </p:spTree>
    <p:extLst>
      <p:ext uri="{BB962C8B-B14F-4D97-AF65-F5344CB8AC3E}">
        <p14:creationId xmlns:p14="http://schemas.microsoft.com/office/powerpoint/2010/main" val="11972241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0"/>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15637" y="1057275"/>
            <a:ext cx="10248900" cy="50117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volume of data for forensic investigation keeps constantly growing. This is a result of the continuing technology development when scale and bounds of the Internet rapidly change and social networks come to everyday use.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storage capacity expands to new areas when smart phones become part of the Internet devices and cloud storage services are offered. The digital forensic process is very time consuming, because it requires the examination of all available data volumes collected from the cybercrime scene.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digital forensic process commences with the collection, duplication, and authentication of every piece of digital media prior to examination. Moreover, every action taken has to adhere to the legitimacy rules so that the obtained digital evidence could be presented in the court. However, life is very dynamic, and the situations, in which some information about a possible cybercrime has to be obtained as promptly as possible without adhering to the rules of long legal scrutiny, arise. </a:t>
            </a: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187037" y="580303"/>
            <a:ext cx="10193482" cy="5697394"/>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Of course, the information obtained in a such way cannot be directly used in the court; however, a quick access to such knowledge can speed up the future process of digital forensics and, is some situations, can even save somebody’s life.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Therefore, such actions are justifiable.    A process that takes place prior to the standard forensic methodology is called digital triage. It can provide valuable intelligence without subjecting digital evidence to a full examination.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quick intelligence can be used in the field to guide the search and seizure, and in the laboratory to determine if a media is worth to be examined.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term “triage” comes from the field of medicine, in which it refers to the situations when because of having limited resources, the injured people are ranked according to the necessity to receive treatment. Such ranking ensures the achievement of the least damage to patients when resources are limited [1].</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0"/>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IN" sz="2400" dirty="0"/>
              <a:t>Data Collection Module</a:t>
            </a:r>
          </a:p>
          <a:p>
            <a:pPr algn="just">
              <a:lnSpc>
                <a:spcPct val="150000"/>
              </a:lnSpc>
              <a:buFont typeface="Arial" panose="020B0604020202020204" pitchFamily="34" charset="0"/>
              <a:buChar char="•"/>
            </a:pPr>
            <a:r>
              <a:rPr lang="en-IN" sz="2400" dirty="0"/>
              <a:t>Data Triage Module</a:t>
            </a:r>
          </a:p>
          <a:p>
            <a:pPr algn="just">
              <a:lnSpc>
                <a:spcPct val="150000"/>
              </a:lnSpc>
              <a:buFont typeface="Arial" panose="020B0604020202020204" pitchFamily="34" charset="0"/>
              <a:buChar char="•"/>
            </a:pPr>
            <a:r>
              <a:rPr lang="en-IN" sz="2400" b="1" dirty="0"/>
              <a:t>Data Analysis Module</a:t>
            </a:r>
          </a:p>
          <a:p>
            <a:pPr algn="just">
              <a:lnSpc>
                <a:spcPct val="150000"/>
              </a:lnSpc>
              <a:buFont typeface="Arial" panose="020B0604020202020204" pitchFamily="34" charset="0"/>
              <a:buChar char="•"/>
            </a:pPr>
            <a:r>
              <a:rPr lang="en-IN" sz="2400" dirty="0" err="1"/>
              <a:t>Behavioral</a:t>
            </a:r>
            <a:r>
              <a:rPr lang="en-IN" sz="2400" dirty="0"/>
              <a:t> Analysis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0391" y="140494"/>
            <a:ext cx="10058400" cy="1449388"/>
          </a:xfrm>
        </p:spPr>
        <p:txBody>
          <a:bodyPr/>
          <a:lstStyle/>
          <a:p>
            <a:r>
              <a:rPr lang="en-IN" sz="3200" b="1" dirty="0">
                <a:latin typeface="Times New Roman" panose="02020603050405020304" pitchFamily="18" charset="0"/>
                <a:cs typeface="Times New Roman" panose="02020603050405020304" pitchFamily="18" charset="0"/>
              </a:rPr>
              <a:t>Data Collection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838923" y="702757"/>
            <a:ext cx="9354560" cy="5452485"/>
          </a:xfrm>
        </p:spPr>
        <p:txBody>
          <a:bodyPr>
            <a:norm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Automated Data Acquisition</a:t>
            </a:r>
            <a:r>
              <a:rPr lang="en-US" dirty="0">
                <a:latin typeface="Times New Roman" panose="02020603050405020304" pitchFamily="18" charset="0"/>
                <a:cs typeface="Times New Roman" panose="02020603050405020304" pitchFamily="18" charset="0"/>
              </a:rPr>
              <a:t>: Collects data from various sources such as hard drives, network logs, cloud storage, and mobile devices.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Evidence Imaging</a:t>
            </a:r>
            <a:r>
              <a:rPr lang="en-US" dirty="0">
                <a:latin typeface="Times New Roman" panose="02020603050405020304" pitchFamily="18" charset="0"/>
                <a:cs typeface="Times New Roman" panose="02020603050405020304" pitchFamily="18" charset="0"/>
              </a:rPr>
              <a:t>: Creates forensic images of digital evidence to ensure data integrity and maintain the chain of custody.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Live Data Capture</a:t>
            </a:r>
            <a:r>
              <a:rPr lang="en-US" dirty="0">
                <a:latin typeface="Times New Roman" panose="02020603050405020304" pitchFamily="18" charset="0"/>
                <a:cs typeface="Times New Roman" panose="02020603050405020304" pitchFamily="18" charset="0"/>
              </a:rPr>
              <a:t>: Captures volatile data (e.g., RAM, active processes) from live systems.</a:t>
            </a:r>
          </a:p>
          <a:p>
            <a:pPr marL="0" indent="0" algn="just">
              <a:lnSpc>
                <a:spcPct val="15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97428" y="241791"/>
            <a:ext cx="10058400" cy="1449388"/>
          </a:xfrm>
        </p:spPr>
        <p:txBody>
          <a:bodyPr/>
          <a:lstStyle/>
          <a:p>
            <a:r>
              <a:rPr lang="en-IN" sz="3200" b="1" dirty="0">
                <a:latin typeface="Times New Roman" panose="02020603050405020304" pitchFamily="18" charset="0"/>
                <a:cs typeface="Times New Roman" panose="02020603050405020304" pitchFamily="18" charset="0"/>
              </a:rPr>
              <a:t>Data Triage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4" name="Rectangle 1">
            <a:extLst>
              <a:ext uri="{FF2B5EF4-FFF2-40B4-BE49-F238E27FC236}">
                <a16:creationId xmlns:a16="http://schemas.microsoft.com/office/drawing/2014/main" id="{CD2BE935-F49B-36F2-454D-098BFEFD7D91}"/>
              </a:ext>
            </a:extLst>
          </p:cNvPr>
          <p:cNvSpPr>
            <a:spLocks noGrp="1" noChangeArrowheads="1"/>
          </p:cNvSpPr>
          <p:nvPr>
            <p:ph idx="4294967295"/>
          </p:nvPr>
        </p:nvSpPr>
        <p:spPr bwMode="auto">
          <a:xfrm flipH="1">
            <a:off x="1091046" y="966485"/>
            <a:ext cx="8624453" cy="3524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Initial Filtering</a:t>
            </a:r>
            <a:r>
              <a:rPr lang="en-US" dirty="0">
                <a:latin typeface="Times New Roman" panose="02020603050405020304" pitchFamily="18" charset="0"/>
                <a:cs typeface="Times New Roman" panose="02020603050405020304" pitchFamily="18" charset="0"/>
              </a:rPr>
              <a:t>: Filters and categorizes data based on predefined criteria such as file type, date range, and size.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Relevance Assessment</a:t>
            </a:r>
            <a:r>
              <a:rPr lang="en-US" dirty="0">
                <a:latin typeface="Times New Roman" panose="02020603050405020304" pitchFamily="18" charset="0"/>
                <a:cs typeface="Times New Roman" panose="02020603050405020304" pitchFamily="18" charset="0"/>
              </a:rPr>
              <a:t>: Uses algorithms to assess the relevance of data based on the context of the investigation.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Prioritization</a:t>
            </a:r>
            <a:r>
              <a:rPr lang="en-US" dirty="0">
                <a:latin typeface="Times New Roman" panose="02020603050405020304" pitchFamily="18" charset="0"/>
                <a:cs typeface="Times New Roman" panose="02020603050405020304" pitchFamily="18" charset="0"/>
              </a:rPr>
              <a:t>: Ranks evidence based on potential importance and urgency.</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0" y="0"/>
            <a:ext cx="10058400" cy="1449388"/>
          </a:xfrm>
        </p:spPr>
        <p:txBody>
          <a:bodyPr/>
          <a:lstStyle/>
          <a:p>
            <a:r>
              <a:rPr lang="en-IN" sz="3200" b="1" dirty="0">
                <a:latin typeface="Times New Roman" panose="02020603050405020304" pitchFamily="18" charset="0"/>
                <a:cs typeface="Times New Roman" panose="02020603050405020304" pitchFamily="18" charset="0"/>
              </a:rPr>
              <a:t>Data Analysis Module</a:t>
            </a:r>
            <a:br>
              <a:rPr lang="en-IN" sz="4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091047" y="692295"/>
            <a:ext cx="8780318" cy="5230524"/>
          </a:xfrm>
        </p:spPr>
        <p:txBody>
          <a:bodyPr>
            <a:normAutofit/>
          </a:bodyPr>
          <a:lstStyle/>
          <a:p>
            <a:pPr marL="0" indent="0">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File Analysis</a:t>
            </a:r>
            <a:r>
              <a:rPr lang="en-US" dirty="0">
                <a:latin typeface="Times New Roman" panose="02020603050405020304" pitchFamily="18" charset="0"/>
                <a:cs typeface="Times New Roman" panose="02020603050405020304" pitchFamily="18" charset="0"/>
              </a:rPr>
              <a:t>: Analyzes file content, metadata, and structure to identify critical evidence.</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Content Extraction</a:t>
            </a:r>
            <a:r>
              <a:rPr lang="en-US" dirty="0">
                <a:latin typeface="Times New Roman" panose="02020603050405020304" pitchFamily="18" charset="0"/>
                <a:cs typeface="Times New Roman" panose="02020603050405020304" pitchFamily="18" charset="0"/>
              </a:rPr>
              <a:t>: Extracts and decodes content from files, emails, and documents.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Keyword Searching</a:t>
            </a:r>
            <a:r>
              <a:rPr lang="en-US" dirty="0">
                <a:latin typeface="Times New Roman" panose="02020603050405020304" pitchFamily="18" charset="0"/>
                <a:cs typeface="Times New Roman" panose="02020603050405020304" pitchFamily="18" charset="0"/>
              </a:rPr>
              <a:t>: Performs searches based on keywords, phrases, and patterns relevant to the investigation.</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0"/>
            <a:ext cx="10058400" cy="1449388"/>
          </a:xfrm>
        </p:spPr>
        <p:txBody>
          <a:bodyPr/>
          <a:lstStyle/>
          <a:p>
            <a:r>
              <a:rPr lang="en-IN" sz="3200" dirty="0" err="1">
                <a:latin typeface="Times New Roman" panose="02020603050405020304" pitchFamily="18" charset="0"/>
                <a:cs typeface="Times New Roman" panose="02020603050405020304" pitchFamily="18" charset="0"/>
              </a:rPr>
              <a:t>Behavioral</a:t>
            </a:r>
            <a:r>
              <a:rPr lang="en-IN" sz="3200" dirty="0">
                <a:latin typeface="Times New Roman" panose="02020603050405020304" pitchFamily="18" charset="0"/>
                <a:cs typeface="Times New Roman" panose="02020603050405020304" pitchFamily="18" charset="0"/>
              </a:rPr>
              <a:t> Analysis Module</a:t>
            </a:r>
            <a:br>
              <a:rPr lang="en-IN" sz="54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758536" y="692872"/>
            <a:ext cx="8707582" cy="4783137"/>
          </a:xfrm>
        </p:spPr>
        <p:txBody>
          <a:bodyPr>
            <a:normAutofit/>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Anomaly Detection</a:t>
            </a:r>
            <a:r>
              <a:rPr lang="en-US" dirty="0">
                <a:latin typeface="Times New Roman" panose="02020603050405020304" pitchFamily="18" charset="0"/>
                <a:cs typeface="Times New Roman" panose="02020603050405020304" pitchFamily="18" charset="0"/>
              </a:rPr>
              <a:t>: Identifies unusual or suspicious behavior patterns, such as unauthorized access or data exfiltration.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Timeline Analysis</a:t>
            </a:r>
            <a:r>
              <a:rPr lang="en-US" dirty="0">
                <a:latin typeface="Times New Roman" panose="02020603050405020304" pitchFamily="18" charset="0"/>
                <a:cs typeface="Times New Roman" panose="02020603050405020304" pitchFamily="18" charset="0"/>
              </a:rPr>
              <a:t>: Constructs and visualizes timelines of events and activities based on the collected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Correlation Analysis</a:t>
            </a:r>
            <a:r>
              <a:rPr lang="en-US" dirty="0">
                <a:latin typeface="Times New Roman" panose="02020603050405020304" pitchFamily="18" charset="0"/>
                <a:cs typeface="Times New Roman" panose="02020603050405020304" pitchFamily="18" charset="0"/>
              </a:rPr>
              <a:t>: Correlates data from different sources to identify relationships and contextual insights.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0"/>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686521" y="1048399"/>
            <a:ext cx="9590088" cy="4491038"/>
          </a:xfrm>
        </p:spPr>
        <p:txBody>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0" y="0"/>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10814" y="1025958"/>
            <a:ext cx="10586677" cy="5530706"/>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23454" y="1316616"/>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0" y="54768"/>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488373" y="1144154"/>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238991" y="121516"/>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361209" y="770804"/>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353291" y="246350"/>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413163" y="1272165"/>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0"/>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561109" y="1204118"/>
            <a:ext cx="10217584" cy="4760263"/>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conclusion, the development and testing of a digital forensic analysis tool are critical for ensuring its reliability, accuracy, and effectiveness in investigating digital evidence.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Throughout the process, various types of testing, including unit testing, integration testing, and functional testing, are employed to validate different aspects of the tool's functionality and performance.</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systematically conducting these tests and iteratively refining the tool based on feedback and findings, developers can enhance its reliability, accuracy, and usability. Additionally, thorough documentation and reporting of the testing process and results are essential for transparency, traceability, and future maintenance efforts.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101</TotalTime>
  <Words>2344</Words>
  <Application>Microsoft Office PowerPoint</Application>
  <PresentationFormat>Widescreen</PresentationFormat>
  <Paragraphs>107</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PowerPoint Presentation</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Data Collection Module </vt:lpstr>
      <vt:lpstr>Data Triage Module  </vt:lpstr>
      <vt:lpstr>Data Analysis Module  </vt:lpstr>
      <vt:lpstr>Behavioral Analysis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32</cp:revision>
  <dcterms:created xsi:type="dcterms:W3CDTF">2024-08-14T12:13:16Z</dcterms:created>
  <dcterms:modified xsi:type="dcterms:W3CDTF">2024-08-23T13:29:42Z</dcterms:modified>
</cp:coreProperties>
</file>